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8" r:id="rId3"/>
    <p:sldId id="258" r:id="rId4"/>
    <p:sldId id="257" r:id="rId5"/>
    <p:sldId id="265" r:id="rId6"/>
    <p:sldId id="259" r:id="rId7"/>
    <p:sldId id="260" r:id="rId8"/>
    <p:sldId id="256" r:id="rId9"/>
    <p:sldId id="266" r:id="rId10"/>
    <p:sldId id="269" r:id="rId11"/>
    <p:sldId id="261" r:id="rId12"/>
    <p:sldId id="262" r:id="rId13"/>
    <p:sldId id="263"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79" autoAdjust="0"/>
  </p:normalViewPr>
  <p:slideViewPr>
    <p:cSldViewPr>
      <p:cViewPr varScale="1">
        <p:scale>
          <a:sx n="63" d="100"/>
          <a:sy n="63" d="100"/>
        </p:scale>
        <p:origin x="-137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9E021-CB3B-47D6-8348-8C803121D88F}" type="datetimeFigureOut">
              <a:rPr lang="en-US" smtClean="0"/>
              <a:t>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7E4A3-5F39-4026-8CF7-991A323D3079}" type="slidenum">
              <a:rPr lang="en-US" smtClean="0"/>
              <a:t>‹#›</a:t>
            </a:fld>
            <a:endParaRPr lang="en-US"/>
          </a:p>
        </p:txBody>
      </p:sp>
    </p:spTree>
    <p:extLst>
      <p:ext uri="{BB962C8B-B14F-4D97-AF65-F5344CB8AC3E}">
        <p14:creationId xmlns:p14="http://schemas.microsoft.com/office/powerpoint/2010/main" val="390239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tmuseum.org/toah/hd/ghan/hd_ghan.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Arabian Camel Saddle – riding and cargo (about 500</a:t>
            </a:r>
            <a:r>
              <a:rPr lang="en-US" baseline="0" dirty="0" smtClean="0"/>
              <a:t> </a:t>
            </a:r>
            <a:r>
              <a:rPr lang="en-US" baseline="0" dirty="0" err="1" smtClean="0"/>
              <a:t>lbs</a:t>
            </a:r>
            <a:r>
              <a:rPr lang="en-US" baseline="0" dirty="0" smtClean="0"/>
              <a:t>)</a:t>
            </a:r>
            <a:r>
              <a:rPr lang="en-US" dirty="0" smtClean="0"/>
              <a:t> but bad for military, </a:t>
            </a:r>
            <a:r>
              <a:rPr lang="en-US" sz="1200" b="0" i="0" kern="1200" dirty="0" smtClean="0">
                <a:solidFill>
                  <a:schemeClr val="tx1"/>
                </a:solidFill>
                <a:effectLst/>
                <a:latin typeface="+mn-lt"/>
                <a:ea typeface="+mn-ea"/>
                <a:cs typeface="+mn-cs"/>
              </a:rPr>
              <a:t>Camels were used in packs during at 1500 BC. They were used in the overland incense trade and for riding. This is also the time that the South Arabic Saddle was invented (</a:t>
            </a:r>
            <a:r>
              <a:rPr lang="en-US" sz="1200" b="0" i="0" kern="1200" dirty="0" err="1" smtClean="0">
                <a:solidFill>
                  <a:schemeClr val="tx1"/>
                </a:solidFill>
                <a:effectLst/>
                <a:latin typeface="+mn-lt"/>
                <a:ea typeface="+mn-ea"/>
                <a:cs typeface="+mn-cs"/>
              </a:rPr>
              <a:t>Clutton</a:t>
            </a:r>
            <a:r>
              <a:rPr lang="en-US" sz="1200" b="0" i="0" kern="1200" dirty="0" smtClean="0">
                <a:solidFill>
                  <a:schemeClr val="tx1"/>
                </a:solidFill>
                <a:effectLst/>
                <a:latin typeface="+mn-lt"/>
                <a:ea typeface="+mn-ea"/>
                <a:cs typeface="+mn-cs"/>
              </a:rPr>
              <a:t>-Brock 148). The South Arabian saddle was modified for peaceful purposes and comfortable riding. The saddle was separated so that one arch was in the front and the other in the back of the saddle so that the camel's hump would not be abraded and it would not hurt the camel (</a:t>
            </a:r>
            <a:r>
              <a:rPr lang="en-US" sz="1200" b="0" i="0" kern="1200" dirty="0" err="1" smtClean="0">
                <a:solidFill>
                  <a:schemeClr val="tx1"/>
                </a:solidFill>
                <a:effectLst/>
                <a:latin typeface="+mn-lt"/>
                <a:ea typeface="+mn-ea"/>
                <a:cs typeface="+mn-cs"/>
              </a:rPr>
              <a:t>Clutton</a:t>
            </a:r>
            <a:r>
              <a:rPr lang="en-US" sz="1200" b="0" i="0" kern="1200" dirty="0" smtClean="0">
                <a:solidFill>
                  <a:schemeClr val="tx1"/>
                </a:solidFill>
                <a:effectLst/>
                <a:latin typeface="+mn-lt"/>
                <a:ea typeface="+mn-ea"/>
                <a:cs typeface="+mn-cs"/>
              </a:rPr>
              <a:t>-Brock 96). </a:t>
            </a:r>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3</a:t>
            </a:fld>
            <a:endParaRPr lang="en-US"/>
          </a:p>
        </p:txBody>
      </p:sp>
    </p:spTree>
    <p:extLst>
      <p:ext uri="{BB962C8B-B14F-4D97-AF65-F5344CB8AC3E}">
        <p14:creationId xmlns:p14="http://schemas.microsoft.com/office/powerpoint/2010/main" val="21785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Arabian Camel Saddle, c.</a:t>
            </a:r>
            <a:r>
              <a:rPr lang="en-US" baseline="0" dirty="0" smtClean="0"/>
              <a:t> 100 BCE – cargo, gave rider height advantage in battle and a solid seat</a:t>
            </a:r>
          </a:p>
          <a:p>
            <a:r>
              <a:rPr lang="en-US" sz="1200" b="0" i="0" kern="1200" dirty="0" smtClean="0">
                <a:solidFill>
                  <a:schemeClr val="tx1"/>
                </a:solidFill>
                <a:effectLst/>
                <a:latin typeface="+mn-lt"/>
                <a:ea typeface="+mn-ea"/>
                <a:cs typeface="+mn-cs"/>
              </a:rPr>
              <a:t>The North Arabic saddle was used for more military purposes. It was made of rectangular goat hair, filled with </a:t>
            </a:r>
            <a:r>
              <a:rPr lang="en-US" sz="1200" b="0" i="0" kern="1200" dirty="0" err="1" smtClean="0">
                <a:solidFill>
                  <a:schemeClr val="tx1"/>
                </a:solidFill>
                <a:effectLst/>
                <a:latin typeface="+mn-lt"/>
                <a:ea typeface="+mn-ea"/>
                <a:cs typeface="+mn-cs"/>
              </a:rPr>
              <a:t>sheeps</a:t>
            </a:r>
            <a:r>
              <a:rPr lang="en-US" sz="1200" b="0" i="0" kern="1200" dirty="0" smtClean="0">
                <a:solidFill>
                  <a:schemeClr val="tx1"/>
                </a:solidFill>
                <a:effectLst/>
                <a:latin typeface="+mn-lt"/>
                <a:ea typeface="+mn-ea"/>
                <a:cs typeface="+mn-cs"/>
              </a:rPr>
              <a:t> wool, and had a minimal use of stone. The saddle has two arches shaped like inverted V's that are part of the pad on the front of the saddle and a pad on the back. The arches are connected by sticks to form a frame that is above the hump where the rider sits. This divides the rider's weight so that he is not placing all of his weight on the hump, but around the camel's rib cage (</a:t>
            </a:r>
            <a:r>
              <a:rPr lang="en-US" sz="1200" b="0" i="0" kern="1200" dirty="0" err="1" smtClean="0">
                <a:solidFill>
                  <a:schemeClr val="tx1"/>
                </a:solidFill>
                <a:effectLst/>
                <a:latin typeface="+mn-lt"/>
                <a:ea typeface="+mn-ea"/>
                <a:cs typeface="+mn-cs"/>
              </a:rPr>
              <a:t>Bulliet</a:t>
            </a:r>
            <a:r>
              <a:rPr lang="en-US" sz="1200" b="0" i="0" kern="1200" dirty="0" smtClean="0">
                <a:solidFill>
                  <a:schemeClr val="tx1"/>
                </a:solidFill>
                <a:effectLst/>
                <a:latin typeface="+mn-lt"/>
                <a:ea typeface="+mn-ea"/>
                <a:cs typeface="+mn-cs"/>
              </a:rPr>
              <a:t> 87)</a:t>
            </a:r>
            <a:endParaRPr lang="en-US" baseline="0" dirty="0" smtClean="0"/>
          </a:p>
          <a:p>
            <a:r>
              <a:rPr lang="en-US" baseline="0" dirty="0" smtClean="0"/>
              <a:t>Camels in war: </a:t>
            </a:r>
            <a:r>
              <a:rPr lang="en-US" sz="1200" b="0" i="0" kern="1200" dirty="0" smtClean="0">
                <a:solidFill>
                  <a:schemeClr val="tx1"/>
                </a:solidFill>
                <a:effectLst/>
                <a:latin typeface="+mn-lt"/>
                <a:ea typeface="+mn-ea"/>
                <a:cs typeface="+mn-cs"/>
              </a:rPr>
              <a:t>Camels were used especially by the Arabs and Assyrians during war. They were very valuable and were not only used during battle instead of horses, but also as booty for the victors in battle. It is known that warriors were mounted on camels due to different types of artistic documentation during the seventh century. Assyrians especially used camels during war to bring in supplies such as water. Through battle, the Assyrians introduced camels to the Persians who in turn used camels instead of horses to inspire fear in their enemies (Cohler-Rollefson184).</a:t>
            </a:r>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4</a:t>
            </a:fld>
            <a:endParaRPr lang="en-US"/>
          </a:p>
        </p:txBody>
      </p:sp>
    </p:spTree>
    <p:extLst>
      <p:ext uri="{BB962C8B-B14F-4D97-AF65-F5344CB8AC3E}">
        <p14:creationId xmlns:p14="http://schemas.microsoft.com/office/powerpoint/2010/main" val="400441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Rider uses a stick to control camel</a:t>
            </a:r>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5</a:t>
            </a:fld>
            <a:endParaRPr lang="en-US"/>
          </a:p>
        </p:txBody>
      </p:sp>
    </p:spTree>
    <p:extLst>
      <p:ext uri="{BB962C8B-B14F-4D97-AF65-F5344CB8AC3E}">
        <p14:creationId xmlns:p14="http://schemas.microsoft.com/office/powerpoint/2010/main" val="255627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Camel arrives in Africa c. 46 BCE – Egypt across central Sahara</a:t>
            </a:r>
            <a:r>
              <a:rPr lang="en-US" baseline="0" dirty="0" smtClean="0"/>
              <a:t> then northward</a:t>
            </a:r>
          </a:p>
          <a:p>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6</a:t>
            </a:fld>
            <a:endParaRPr lang="en-US"/>
          </a:p>
        </p:txBody>
      </p:sp>
    </p:spTree>
    <p:extLst>
      <p:ext uri="{BB962C8B-B14F-4D97-AF65-F5344CB8AC3E}">
        <p14:creationId xmlns:p14="http://schemas.microsoft.com/office/powerpoint/2010/main" val="166759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Gold Trade and the Kingdom of Ancient Ghana</a:t>
            </a:r>
            <a:r>
              <a:rPr lang="en-US" dirty="0" smtClean="0"/>
              <a:t/>
            </a:r>
            <a:br>
              <a:rPr lang="en-US" dirty="0" smtClean="0"/>
            </a:br>
            <a:r>
              <a:rPr lang="en-US" sz="1200" b="0" i="0" kern="1200" dirty="0" smtClean="0">
                <a:solidFill>
                  <a:schemeClr val="tx1"/>
                </a:solidFill>
                <a:effectLst/>
                <a:latin typeface="+mn-lt"/>
                <a:ea typeface="+mn-ea"/>
                <a:cs typeface="+mn-cs"/>
              </a:rPr>
              <a:t>Around c. 400 CE, thanks to the availability of the camel, Berber-speaking people began crossing the Sahara Desert. From the eighth century onward, annual trade caravans followed routes later described by Arabic authors with minute attention to detail. Gold, sought from the western and central Sudan, was the main commodity of the trans-Saharan trade. The traffic in gold was spurred by the demand for and supply of coinage. The rise of the </a:t>
            </a:r>
            <a:r>
              <a:rPr lang="en-US" sz="1200" b="0" i="0" u="none" strike="noStrike" kern="1200" dirty="0" smtClean="0">
                <a:solidFill>
                  <a:schemeClr val="tx1"/>
                </a:solidFill>
                <a:effectLst/>
                <a:latin typeface="+mn-lt"/>
                <a:ea typeface="+mn-ea"/>
                <a:cs typeface="+mn-cs"/>
                <a:hlinkClick r:id="rId3"/>
              </a:rPr>
              <a:t>Soninke empire of Ghana</a:t>
            </a:r>
            <a:r>
              <a:rPr lang="en-US" sz="1200" b="0" i="0" kern="1200" dirty="0" smtClean="0">
                <a:solidFill>
                  <a:schemeClr val="tx1"/>
                </a:solidFill>
                <a:effectLst/>
                <a:latin typeface="+mn-lt"/>
                <a:ea typeface="+mn-ea"/>
                <a:cs typeface="+mn-cs"/>
              </a:rPr>
              <a:t> appears to be related to the beginnings of the trans-Saharan gold trade in the fifth century.</a:t>
            </a:r>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7</a:t>
            </a:fld>
            <a:endParaRPr lang="en-US"/>
          </a:p>
        </p:txBody>
      </p:sp>
    </p:spTree>
    <p:extLst>
      <p:ext uri="{BB962C8B-B14F-4D97-AF65-F5344CB8AC3E}">
        <p14:creationId xmlns:p14="http://schemas.microsoft.com/office/powerpoint/2010/main" val="355537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Tuareg</a:t>
            </a:r>
            <a:r>
              <a:rPr lang="en-US" dirty="0" smtClean="0"/>
              <a:t> Saddle, rider sits</a:t>
            </a:r>
            <a:r>
              <a:rPr lang="en-US" baseline="0" dirty="0" smtClean="0"/>
              <a:t> over withers and controls animal with toes – free to hold sword</a:t>
            </a:r>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8</a:t>
            </a:fld>
            <a:endParaRPr lang="en-US"/>
          </a:p>
        </p:txBody>
      </p:sp>
    </p:spTree>
    <p:extLst>
      <p:ext uri="{BB962C8B-B14F-4D97-AF65-F5344CB8AC3E}">
        <p14:creationId xmlns:p14="http://schemas.microsoft.com/office/powerpoint/2010/main" val="288830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Bactrian</a:t>
            </a:r>
            <a:r>
              <a:rPr lang="en-US" baseline="0" dirty="0" smtClean="0"/>
              <a:t> Camels: </a:t>
            </a:r>
            <a:r>
              <a:rPr lang="en-US" sz="1200" b="0" i="0" kern="1200" dirty="0" smtClean="0">
                <a:solidFill>
                  <a:schemeClr val="tx1"/>
                </a:solidFill>
                <a:effectLst/>
                <a:latin typeface="+mn-lt"/>
                <a:ea typeface="+mn-ea"/>
                <a:cs typeface="+mn-cs"/>
              </a:rPr>
              <a:t>carry loads of 400 </a:t>
            </a:r>
            <a:r>
              <a:rPr lang="en-US" sz="1200" b="0" i="0" kern="1200" dirty="0" err="1" smtClean="0">
                <a:solidFill>
                  <a:schemeClr val="tx1"/>
                </a:solidFill>
                <a:effectLst/>
                <a:latin typeface="+mn-lt"/>
                <a:ea typeface="+mn-ea"/>
                <a:cs typeface="+mn-cs"/>
              </a:rPr>
              <a:t>lbs</a:t>
            </a:r>
            <a:r>
              <a:rPr lang="en-US" sz="1200" b="0" i="0" kern="1200" dirty="0" smtClean="0">
                <a:solidFill>
                  <a:schemeClr val="tx1"/>
                </a:solidFill>
                <a:effectLst/>
                <a:latin typeface="+mn-lt"/>
                <a:ea typeface="+mn-ea"/>
                <a:cs typeface="+mn-cs"/>
              </a:rPr>
              <a:t>, 30-40 </a:t>
            </a:r>
            <a:r>
              <a:rPr lang="en-US" sz="1200" b="0" i="0" kern="1200" dirty="0" err="1" smtClean="0">
                <a:solidFill>
                  <a:schemeClr val="tx1"/>
                </a:solidFill>
                <a:effectLst/>
                <a:latin typeface="+mn-lt"/>
                <a:ea typeface="+mn-ea"/>
                <a:cs typeface="+mn-cs"/>
              </a:rPr>
              <a:t>kms</a:t>
            </a:r>
            <a:r>
              <a:rPr lang="en-US" sz="1200" b="0" i="0" kern="1200" dirty="0" smtClean="0">
                <a:solidFill>
                  <a:schemeClr val="tx1"/>
                </a:solidFill>
                <a:effectLst/>
                <a:latin typeface="+mn-lt"/>
                <a:ea typeface="+mn-ea"/>
                <a:cs typeface="+mn-cs"/>
              </a:rPr>
              <a:t> daily, 20-25 years of productive work,</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are at their best in the dry cold of the winter -Able to withstand extremes of heat and cold,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Consistent heat, however, is intolerable for </a:t>
            </a:r>
            <a:r>
              <a:rPr lang="en-US" sz="1200" b="0" i="0" kern="1200" dirty="0" err="1" smtClean="0">
                <a:solidFill>
                  <a:schemeClr val="tx1"/>
                </a:solidFill>
                <a:effectLst/>
                <a:latin typeface="+mn-lt"/>
                <a:ea typeface="+mn-ea"/>
                <a:cs typeface="+mn-cs"/>
              </a:rPr>
              <a:t>Bactrians</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11</a:t>
            </a:fld>
            <a:endParaRPr lang="en-US"/>
          </a:p>
        </p:txBody>
      </p:sp>
    </p:spTree>
    <p:extLst>
      <p:ext uri="{BB962C8B-B14F-4D97-AF65-F5344CB8AC3E}">
        <p14:creationId xmlns:p14="http://schemas.microsoft.com/office/powerpoint/2010/main" val="585118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Silk Road Caravan</a:t>
            </a:r>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13</a:t>
            </a:fld>
            <a:endParaRPr lang="en-US"/>
          </a:p>
        </p:txBody>
      </p:sp>
    </p:spTree>
    <p:extLst>
      <p:ext uri="{BB962C8B-B14F-4D97-AF65-F5344CB8AC3E}">
        <p14:creationId xmlns:p14="http://schemas.microsoft.com/office/powerpoint/2010/main" val="45327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Hybrid Camel: can carry </a:t>
            </a:r>
            <a:r>
              <a:rPr lang="en-US" sz="1200" b="0" i="0" kern="1200" dirty="0" smtClean="0">
                <a:solidFill>
                  <a:schemeClr val="tx1"/>
                </a:solidFill>
                <a:effectLst/>
                <a:latin typeface="+mn-lt"/>
                <a:ea typeface="+mn-ea"/>
                <a:cs typeface="+mn-cs"/>
              </a:rPr>
              <a:t>1,000 </a:t>
            </a:r>
            <a:r>
              <a:rPr lang="en-US" sz="1200" b="0" i="0" kern="1200" dirty="0" err="1" smtClean="0">
                <a:solidFill>
                  <a:schemeClr val="tx1"/>
                </a:solidFill>
                <a:effectLst/>
                <a:latin typeface="+mn-lt"/>
                <a:ea typeface="+mn-ea"/>
                <a:cs typeface="+mn-cs"/>
              </a:rPr>
              <a:t>lbs</a:t>
            </a:r>
            <a:r>
              <a:rPr lang="en-US" sz="1200" b="0" i="0" kern="1200" dirty="0" smtClean="0">
                <a:solidFill>
                  <a:schemeClr val="tx1"/>
                </a:solidFill>
                <a:effectLst/>
                <a:latin typeface="+mn-lt"/>
                <a:ea typeface="+mn-ea"/>
                <a:cs typeface="+mn-cs"/>
              </a:rPr>
              <a:t>, double that of parents – Male Bactrian crossed with </a:t>
            </a:r>
            <a:r>
              <a:rPr lang="en-US" sz="1200" b="0" i="0" kern="1200" dirty="0" err="1" smtClean="0">
                <a:solidFill>
                  <a:schemeClr val="tx1"/>
                </a:solidFill>
                <a:effectLst/>
                <a:latin typeface="+mn-lt"/>
                <a:ea typeface="+mn-ea"/>
                <a:cs typeface="+mn-cs"/>
              </a:rPr>
              <a:t>Dromadary</a:t>
            </a:r>
            <a:r>
              <a:rPr lang="en-US" sz="1200" b="0" i="0" kern="1200" dirty="0" smtClean="0">
                <a:solidFill>
                  <a:schemeClr val="tx1"/>
                </a:solidFill>
                <a:effectLst/>
                <a:latin typeface="+mn-lt"/>
                <a:ea typeface="+mn-ea"/>
                <a:cs typeface="+mn-cs"/>
              </a:rPr>
              <a:t> – likely practiced through the classical period “in my experience, the main advantage of the hybrid over the purer species, to both nomadic and commercial users, is less its supposed versatility than its vastly greater size, strength and carrying capacity, its aesthetically pleasing appearance, and its correspondingly greater value, in both financial and ceremonial terms.”</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37E4A3-5F39-4026-8CF7-991A323D3079}" type="slidenum">
              <a:rPr lang="en-US" smtClean="0"/>
              <a:t>14</a:t>
            </a:fld>
            <a:endParaRPr lang="en-US"/>
          </a:p>
        </p:txBody>
      </p:sp>
    </p:spTree>
    <p:extLst>
      <p:ext uri="{BB962C8B-B14F-4D97-AF65-F5344CB8AC3E}">
        <p14:creationId xmlns:p14="http://schemas.microsoft.com/office/powerpoint/2010/main" val="164248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B1DE30-C1FF-4531-A351-B61377E2383B}" type="datetimeFigureOut">
              <a:rPr lang="en-US" smtClean="0"/>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1DE30-C1FF-4531-A351-B61377E2383B}" type="datetimeFigureOut">
              <a:rPr lang="en-US" smtClean="0"/>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1DE30-C1FF-4531-A351-B61377E2383B}" type="datetimeFigureOut">
              <a:rPr lang="en-US" smtClean="0"/>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1DE30-C1FF-4531-A351-B61377E2383B}" type="datetimeFigureOut">
              <a:rPr lang="en-US" smtClean="0"/>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1DE30-C1FF-4531-A351-B61377E2383B}" type="datetimeFigureOut">
              <a:rPr lang="en-US" smtClean="0"/>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B1DE30-C1FF-4531-A351-B61377E2383B}" type="datetimeFigureOut">
              <a:rPr lang="en-US" smtClean="0"/>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B1DE30-C1FF-4531-A351-B61377E2383B}" type="datetimeFigureOut">
              <a:rPr lang="en-US" smtClean="0"/>
              <a:t>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B1DE30-C1FF-4531-A351-B61377E2383B}" type="datetimeFigureOut">
              <a:rPr lang="en-US" smtClean="0"/>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1DE30-C1FF-4531-A351-B61377E2383B}" type="datetimeFigureOut">
              <a:rPr lang="en-US" smtClean="0"/>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1DE30-C1FF-4531-A351-B61377E2383B}" type="datetimeFigureOut">
              <a:rPr lang="en-US" smtClean="0"/>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1DE30-C1FF-4531-A351-B61377E2383B}" type="datetimeFigureOut">
              <a:rPr lang="en-US" smtClean="0"/>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BFAEB-2E38-4895-B92F-FAEBF07402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1DE30-C1FF-4531-A351-B61377E2383B}" type="datetimeFigureOut">
              <a:rPr lang="en-US" smtClean="0"/>
              <a:t>9/17/2013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BFAEB-2E38-4895-B92F-FAEBF07402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www.youtube.com/watch?v=Bi9bJhRZtKA"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t>·         Religious and cultural traditions were transformed as they spread</a:t>
            </a:r>
            <a:endParaRPr lang="en-US" dirty="0"/>
          </a:p>
        </p:txBody>
      </p:sp>
      <p:sp>
        <p:nvSpPr>
          <p:cNvPr id="3" name="Subtitle 2"/>
          <p:cNvSpPr>
            <a:spLocks noGrp="1"/>
          </p:cNvSpPr>
          <p:nvPr>
            <p:ph type="subTitle" idx="1"/>
          </p:nvPr>
        </p:nvSpPr>
        <p:spPr/>
        <p:txBody>
          <a:bodyPr/>
          <a:lstStyle/>
          <a:p>
            <a:r>
              <a:rPr lang="en-US" dirty="0" smtClean="0"/>
              <a:t>Prove this to me in a paragraph</a:t>
            </a:r>
            <a:endParaRPr lang="en-US" dirty="0"/>
          </a:p>
        </p:txBody>
      </p:sp>
    </p:spTree>
    <p:extLst>
      <p:ext uri="{BB962C8B-B14F-4D97-AF65-F5344CB8AC3E}">
        <p14:creationId xmlns:p14="http://schemas.microsoft.com/office/powerpoint/2010/main" val="419380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ilkroaddialogue.org/wp-content/uploads/2013/03/silkro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6513"/>
            <a:ext cx="9372600" cy="3321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302148">
            <a:off x="1330154" y="1172033"/>
            <a:ext cx="5597339"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 the Silk Road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0928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ohn.net/camel-pictures-facts/the-pictures/Bactrian-Camel.jpg"/>
          <p:cNvPicPr>
            <a:picLocks noChangeAspect="1" noChangeArrowheads="1"/>
          </p:cNvPicPr>
          <p:nvPr/>
        </p:nvPicPr>
        <p:blipFill>
          <a:blip r:embed="rId4" cstate="print"/>
          <a:srcRect/>
          <a:stretch>
            <a:fillRect/>
          </a:stretch>
        </p:blipFill>
        <p:spPr bwMode="auto">
          <a:xfrm>
            <a:off x="0" y="0"/>
            <a:ext cx="6299200" cy="4724400"/>
          </a:xfrm>
          <a:prstGeom prst="rect">
            <a:avLst/>
          </a:prstGeom>
          <a:noFill/>
        </p:spPr>
      </p:pic>
      <p:pic>
        <p:nvPicPr>
          <p:cNvPr id="17412" name="Picture 4" descr="http://camelphotos.com/Graphics/saddle28.jpg"/>
          <p:cNvPicPr>
            <a:picLocks noChangeAspect="1" noChangeArrowheads="1"/>
          </p:cNvPicPr>
          <p:nvPr/>
        </p:nvPicPr>
        <p:blipFill>
          <a:blip r:embed="rId5" cstate="print"/>
          <a:srcRect/>
          <a:stretch>
            <a:fillRect/>
          </a:stretch>
        </p:blipFill>
        <p:spPr bwMode="auto">
          <a:xfrm>
            <a:off x="5810250" y="2419349"/>
            <a:ext cx="3333750" cy="4438651"/>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itchellteachers.net/ChinaTour/SilkRoadProject/images/samarkand/bactriancameloldphoto.jpg"/>
          <p:cNvPicPr>
            <a:picLocks noChangeAspect="1" noChangeArrowheads="1"/>
          </p:cNvPicPr>
          <p:nvPr/>
        </p:nvPicPr>
        <p:blipFill>
          <a:blip r:embed="rId3" cstate="print"/>
          <a:srcRect/>
          <a:stretch>
            <a:fillRect/>
          </a:stretch>
        </p:blipFill>
        <p:spPr bwMode="auto">
          <a:xfrm>
            <a:off x="0" y="0"/>
            <a:ext cx="9111916" cy="5410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absolutely-china.com/wp-content/uploads/2010/10/Xinjiang-Silk-Road-Camel-Caravan.jpg"/>
          <p:cNvPicPr>
            <a:picLocks noChangeAspect="1" noChangeArrowheads="1"/>
          </p:cNvPicPr>
          <p:nvPr/>
        </p:nvPicPr>
        <p:blipFill>
          <a:blip r:embed="rId4" cstate="print"/>
          <a:srcRect/>
          <a:stretch>
            <a:fillRect/>
          </a:stretch>
        </p:blipFill>
        <p:spPr bwMode="auto">
          <a:xfrm>
            <a:off x="0" y="0"/>
            <a:ext cx="9144000" cy="5638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amelphotos.com/Graphics/F1Camels.jpg"/>
          <p:cNvPicPr>
            <a:picLocks noChangeAspect="1" noChangeArrowheads="1"/>
          </p:cNvPicPr>
          <p:nvPr/>
        </p:nvPicPr>
        <p:blipFill>
          <a:blip r:embed="rId4" cstate="print"/>
          <a:srcRect/>
          <a:stretch>
            <a:fillRect/>
          </a:stretch>
        </p:blipFill>
        <p:spPr bwMode="auto">
          <a:xfrm>
            <a:off x="0" y="0"/>
            <a:ext cx="9144000" cy="6096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000" dirty="0"/>
              <a:t>Land and water routes became the basis for </a:t>
            </a:r>
            <a:r>
              <a:rPr lang="en-US" sz="2000" dirty="0" err="1"/>
              <a:t>transregional</a:t>
            </a:r>
            <a:r>
              <a:rPr lang="en-US" sz="2000" dirty="0"/>
              <a:t> trade, communication, and exchange networks in the Eastern Hemisphere.</a:t>
            </a:r>
            <a:br>
              <a:rPr lang="en-US" sz="2000" dirty="0"/>
            </a:br>
            <a:r>
              <a:rPr lang="en-US" sz="2000" dirty="0"/>
              <a:t>New technologies facilitated long-distance communication and exchange.</a:t>
            </a:r>
            <a:br>
              <a:rPr lang="en-US" sz="2000" dirty="0"/>
            </a:br>
            <a:r>
              <a:rPr lang="en-US" sz="2000" dirty="0"/>
              <a:t>Alongside the trade in goods, the exchange of people, technology, religious and cultural beliefs, food crops, domesticated animals, and disease pathogens developed across far-flung networks of communication and exchange.</a:t>
            </a:r>
            <a:br>
              <a:rPr lang="en-US" sz="2000" dirty="0"/>
            </a:br>
            <a:endParaRPr lang="en-US" sz="2000" dirty="0"/>
          </a:p>
        </p:txBody>
      </p:sp>
      <p:sp>
        <p:nvSpPr>
          <p:cNvPr id="3" name="Content Placeholder 2"/>
          <p:cNvSpPr>
            <a:spLocks noGrp="1"/>
          </p:cNvSpPr>
          <p:nvPr>
            <p:ph idx="1"/>
          </p:nvPr>
        </p:nvSpPr>
        <p:spPr>
          <a:xfrm>
            <a:off x="381000" y="2332037"/>
            <a:ext cx="8229600" cy="4525963"/>
          </a:xfrm>
        </p:spPr>
        <p:txBody>
          <a:bodyPr/>
          <a:lstStyle/>
          <a:p>
            <a:r>
              <a:rPr lang="en-US" dirty="0" smtClean="0"/>
              <a:t>Many </a:t>
            </a:r>
            <a:r>
              <a:rPr lang="en-US" dirty="0"/>
              <a:t>factors including climate &amp; location of routes, the typical goods, and the ethnicity of people involved, shaped the distinctive features of the Trans-Sahara caravan routes.</a:t>
            </a:r>
          </a:p>
          <a:p>
            <a:r>
              <a:rPr lang="en-US" dirty="0" smtClean="0"/>
              <a:t>New </a:t>
            </a:r>
            <a:r>
              <a:rPr lang="en-US" dirty="0"/>
              <a:t>technologies permitted the use of domestic pack animals to transport goods across longer routes</a:t>
            </a:r>
          </a:p>
          <a:p>
            <a:endParaRPr lang="en-US" dirty="0"/>
          </a:p>
        </p:txBody>
      </p:sp>
    </p:spTree>
    <p:extLst>
      <p:ext uri="{BB962C8B-B14F-4D97-AF65-F5344CB8AC3E}">
        <p14:creationId xmlns:p14="http://schemas.microsoft.com/office/powerpoint/2010/main" val="101414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rookery.s3.amazonaws.com/1005000/1005034_19bb_625x1000.jpg"/>
          <p:cNvPicPr>
            <a:picLocks noChangeAspect="1" noChangeArrowheads="1"/>
          </p:cNvPicPr>
          <p:nvPr/>
        </p:nvPicPr>
        <p:blipFill>
          <a:blip r:embed="rId4" cstate="print"/>
          <a:srcRect/>
          <a:stretch>
            <a:fillRect/>
          </a:stretch>
        </p:blipFill>
        <p:spPr bwMode="auto">
          <a:xfrm>
            <a:off x="533400" y="9118"/>
            <a:ext cx="8305800" cy="6848882"/>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2.la-img.com/306/17158/5762311_1_l.jpg"/>
          <p:cNvPicPr>
            <a:picLocks noChangeAspect="1" noChangeArrowheads="1"/>
          </p:cNvPicPr>
          <p:nvPr/>
        </p:nvPicPr>
        <p:blipFill>
          <a:blip r:embed="rId4" cstate="print"/>
          <a:srcRect/>
          <a:stretch>
            <a:fillRect/>
          </a:stretch>
        </p:blipFill>
        <p:spPr bwMode="auto">
          <a:xfrm>
            <a:off x="3733800" y="2140458"/>
            <a:ext cx="5257800" cy="4460367"/>
          </a:xfrm>
          <a:prstGeom prst="rect">
            <a:avLst/>
          </a:prstGeom>
          <a:noFill/>
        </p:spPr>
      </p:pic>
      <p:pic>
        <p:nvPicPr>
          <p:cNvPr id="4100" name="Picture 4" descr="http://camelphotos.com/Graphics/camel_saddle4.jpg"/>
          <p:cNvPicPr>
            <a:picLocks noChangeAspect="1" noChangeArrowheads="1"/>
          </p:cNvPicPr>
          <p:nvPr/>
        </p:nvPicPr>
        <p:blipFill>
          <a:blip r:embed="rId5" cstate="print"/>
          <a:srcRect/>
          <a:stretch>
            <a:fillRect/>
          </a:stretch>
        </p:blipFill>
        <p:spPr bwMode="auto">
          <a:xfrm>
            <a:off x="0" y="50800"/>
            <a:ext cx="3706090" cy="5435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melphotos.com/GraphicsP7/arab_camel_cor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24"/>
            <a:ext cx="9144000" cy="635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7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msdata.iucn.org/img/original/camel_caravan_komadugu_yobe_river_basin.jpg"/>
          <p:cNvPicPr>
            <a:picLocks noChangeAspect="1" noChangeArrowheads="1"/>
          </p:cNvPicPr>
          <p:nvPr/>
        </p:nvPicPr>
        <p:blipFill>
          <a:blip r:embed="rId4" cstate="print"/>
          <a:srcRect/>
          <a:stretch>
            <a:fillRect/>
          </a:stretch>
        </p:blipFill>
        <p:spPr bwMode="auto">
          <a:xfrm>
            <a:off x="0" y="0"/>
            <a:ext cx="9144000" cy="6868732"/>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zehabesha.com/wp-content/uploads/2013/05/A-worker-loads-a-camel-with-slabs-of-salt-in-the-Danakil-Depression-northern-Ethiopia-April-22-2013.-Reut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22955"/>
            <a:ext cx="7162800" cy="40350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ews.nationalgeographic.com/news/2003/05/photogalleries/salt/images/primary/need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 y="13079"/>
            <a:ext cx="4391025" cy="28098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965579"/>
            <a:ext cx="3124200" cy="904876"/>
          </a:xfrm>
        </p:spPr>
        <p:txBody>
          <a:bodyPr/>
          <a:lstStyle/>
          <a:p>
            <a:r>
              <a:rPr lang="en-US" dirty="0" smtClean="0">
                <a:hlinkClick r:id="rId6"/>
              </a:rPr>
              <a:t>Salt Mines</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elivery.superstock.com/WI/223/1848/PreviewComp/SuperStock_1848-191501.jpg"/>
          <p:cNvPicPr>
            <a:picLocks noChangeAspect="1" noChangeArrowheads="1"/>
          </p:cNvPicPr>
          <p:nvPr/>
        </p:nvPicPr>
        <p:blipFill>
          <a:blip r:embed="rId4" cstate="print"/>
          <a:srcRect/>
          <a:stretch>
            <a:fillRect/>
          </a:stretch>
        </p:blipFill>
        <p:spPr bwMode="auto">
          <a:xfrm>
            <a:off x="0" y="0"/>
            <a:ext cx="5723176" cy="3810000"/>
          </a:xfrm>
          <a:prstGeom prst="rect">
            <a:avLst/>
          </a:prstGeom>
          <a:noFill/>
        </p:spPr>
      </p:pic>
      <p:pic>
        <p:nvPicPr>
          <p:cNvPr id="1026" name="Picture 2" descr="http://upload.wikimedia.org/wikipedia/commons/8/80/Camel_Saddle_from_southern_Libya.JPG"/>
          <p:cNvPicPr>
            <a:picLocks noChangeAspect="1" noChangeArrowheads="1"/>
          </p:cNvPicPr>
          <p:nvPr/>
        </p:nvPicPr>
        <p:blipFill>
          <a:blip r:embed="rId5" cstate="print"/>
          <a:srcRect/>
          <a:stretch>
            <a:fillRect/>
          </a:stretch>
        </p:blipFill>
        <p:spPr bwMode="auto">
          <a:xfrm>
            <a:off x="5334000" y="1780893"/>
            <a:ext cx="3810000" cy="5077108"/>
          </a:xfrm>
          <a:prstGeom prst="rect">
            <a:avLst/>
          </a:prstGeom>
          <a:noFill/>
        </p:spPr>
      </p:pic>
      <p:sp>
        <p:nvSpPr>
          <p:cNvPr id="2" name="AutoShape 2" descr="data:image/jpeg;base64,/9j/4AAQSkZJRgABAQAAAQABAAD/2wCEAAkGBxQTEhUUExQWFBUXGBwZGRgXGB0cHBgcGhccGhoeHBgiHCghGRolHRoYITEhJSorLi4uHR8zODMsNygtLi0BCgoKDg0OGxAQGywkICYsLCw0LCwsLCwsLCwsLCwsLCwsLDQsLCwsLCwsLCwsLCwsLCwsLCwsLCwsLCwsLCwsLP/AABEIAQsAvQMBIgACEQEDEQH/xAAcAAABBQEBAQAAAAAAAAAAAAAAAwQFBgcCCAH/xABGEAABAwIEAwYCCAQEBQIHAAABAgMRACEEBRIxBkFREyJhcYGRMqEHFEJSscHR8CNicuEzgpLxFUNTosIWsggkc6PD0vL/xAAZAQACAwEAAAAAAAAAAAAAAAAAAgEDBAX/xAArEQACAgIBAwQBAgcAAAAAAAAAAQIRAyESIjFBBBNRYYEUcSMyQqGxwfD/2gAMAwEAAhEDEQA/ANxooooAKKKKACiiigAooooAKKKKACiiigAooooAKKKKACiiigAooooAKKKKACiiigAooooAKKKKACiiigAooooAKKKKACiiigAooooAKKKKACiiigAooooAKKKKACiiigAopB17kKaOkz8RmobomiSopqzieSj605BoTTIPtFFFSAUUUUAFFFFABRRRQAUUUUAFFFFABRRRQAUUUUAFFFFABRRRQBCO4sKWADsZNMTj1ByDsdv37VR+LuKw0koYOp4mwAkzNVj/ANZ45rT27CxBBJCZEQQfLafSs8rZYjbe1p3lyiCRNjcDoecedqyTJPpJStQSq14BPSbW5WrR8nzBLmlST++flURdMGWSiiitJWFFFFABRRRQAUUUUAFFFFABRRVV+kziFWBy911BhxUNt+ClmJHUhOpXpQBBcefSenCOKw+GSl15PxrUe42ekAypQ5iQB47VmGM4wzB8krxDw8EK7MeyYHyqtMqjvLJKiZ6yfzP7kV9ViVH7aW/Dc/pWqCjFbM8+TZLDG4gEK7d0GZntVA+5O9aJwV9JbocQ1jFJW0bdrEKRyBURZSepgHnJrIVPxu6VeRNCXwSe+Z6n9bGmbhLVCqMluz16lQIBBkG4I519rJfoR4lWsLwjq9YSnUzzIAPfTPQSkged9q1qsso8XRojK1YUUUUoxmuTcMNMjtVjU4R3lG89Y6V0xmDTilJCSAJBlO/Lp4UrmOMABBMCTY84Ez5WNVnMcxEiVFIEmxFpsYvyIm9YcjtlsUOM/wCE2MTKkiFDmmxpjw3mjuDdSw9zg+c9DzNSGTY+0JVZRnVeDf8AOpPPcj+sICk2cTdJ2PlN6RSfYc0XAvhaEqHMUvVT4JxqilSHISU9TVrBrdjnyjZTJUz7RRRTihRRRQAUUUUAFFFFABVA+m3J1P5cVpN8OsPR95IBQr2Ssq9Kv9I4zDJdbW2sSlaShQ6hQg/I0AeOVL6G+1KoYH2jPgK4xLBbdW39xakX/lUU39qdDKnZg2g3OyR5nan5LyRxb7AhDZ5xbn/tSbjAAkKSR0m/san38jwgUnRi0GUibKiY71wOvOmWfNMgpS1cAQVdTO48KlSvwQ4UrsmPonbnNcLcoOpRlM96GlmD0Br01WH/AEHZKy4+cQpR7ZlPcRaCFgpK+pIEjp3gedbhSz7hHsFFFFKMZHxCdKjfc/KetVLMWiFTG8CBz8h7VP5LilYrCqXMvNktq1faUmZnzEe9UnM84VrhSNChEQeXP1maxOEubRqjVFtyhMCI0pi4mdjvtb+1WzBZmOsgCSfxmsty3GYl1QSCUtk+vlPIVdeHsOEOuNLgXKk/zIVJ9SDaqXFpktItbB0a1C83I3lP7B9a4x2PDQ1pWsJiRp6dK+4QgIEbJ1A+I1XHsUmq7xM+WW1piUKGpEWkfaG4uB49ajaeiVTJDJ/pH1kTcGIB5jxOm373rQsuzFt9OptQV1gzB6HxrybjnS25KCACNQ1KMQb+8cvzrWvoY407V04VxCUL0yCmYVHXx/WuhBNL6M0mrNjoooqwQKKKKACiiigAooooAyf6UPox7dSsXgk/xlGXWrAOdVJ6LPMc9998SxWv4FakEKPdJOkEWNuRtBG/KvYhMb1gP00s4dGMC8Ov+K4jU6EFOiZhJgfbUN5PIdaePwKygYfAqIBLiUDxn8Ip0phoLCi9NtlJNj1Ai451FHEmbifOhYVuRA6WFWWl2RW4vyy2cOcTLwmIS8zuAUkK+FSTchXhYc94rfsp4zwWI0hvEN61AdwmCCeV4kza1eXcJKyBGlJJGoe8Dx2NOOzU2ZBsN6muatkLo0j1zRXn7I+MsWwlOh5RSPsL7yY9bgeRFaDkn0qYVaD9YPYuDcAEpPiOY8j86WeGUfseOVMzvhPEKw+ZOYNUEKWqesoSbnzAHyp3xPkS3jqaaQBqOpajvH3U9K441KcPm7Tw3cjltqBb386nWMxLiNPQwb7Xv8iK5uaVSUkbYLRB5VlfZnStxSVaYECEjx/vPtVoGCJ0f9RsyCNlJPxD8/8AemGOdGhKlCdrjr+/x8Kd5bi7JINqzSduyytDrh/FXdbO6SlQHhpAPzB9qUzjLg6yto/1IJvpUOXlypLNGAy4jFJHdjS8B91WyvIHfzNP1CFBQuCe96iQR5296lioxvinAAOJaiIA09DPL+9T30X5CpjGNuk2KT5jYVO8R5U28sSezcEwr7JHnHj40nwkhTL51QqABIvbwq1Z3xoV492bMw9PnS1Q+SvajMyIqYrbCXJWZ2qCiiimIPhNfaRxuGS62ttd0rSUnyIg1QuAOJ3EvuZbi1S8ySltZ+2kbDxMQoHmDSuVOiUtGh0UUxzrN2sK0p15YQge5PIAcyaZKyDPfpzce7LDhOrsCpXaETp1d3swroLqibT4xWMowGtelPeUo91I5kza1XXijjRzMVFBUltpLiVIZ/6iRYhS9iu9hIF4AJvSWUZUxgWz2pLr60FChqI7NKhCgkgWVBgqm2w5k6sUW3woy5pqC5/gpDrYTz0KSYIUm8/MGjK8J27yEEkgqGs2Hd1AGPcD1oxWWrLykMpWpM/w+Z0m49bwT4Vbck4fLGGW8sEvlSFAD7KW1hzT5qKYPQRWbNmjDT/Y1YsMpq18WRePYShLqEiAjFmAOQUlQ/BsUgoarelOuIBoU6kfaxGqeulpKvxdNN50J1nfZI/OtGLsZ5dxTFuJQNM7CKjEp1X2pBtCnV2k1OMZeAO8oD1/QVcuoV1EvX0nZUp1kYhBhTLl55p7p+SgPc1XsszxPa96AlxI35LESD05/Kr5iXEu4Nye8FlYI6iI/CsSzUoSohMiJ1SSfeee39tq48YqfS/B0r4mlt5g0oBK1AJUbT5Rfod6aZatbLym1mQLpMwFJ2BHLY/jVRy3D9rhpKiSVaSehlRE87ya+5TjXEK7B0yEG07pHOD902MVVLFV0PGV1ZsmX4lK5QYUlSYM9CDIPmKa5c+pl36uoSE2BO5G6T42t6VCZJjNK0AHYRHWImpDi9Mht1MhSDFuYP6GqE9DVsms4wKVtk7gjbx8Ko+X4NxTpjupB9Itb3n3qay7PwWyCZF/a361Y+B8ubdK3F97SYSOV5vHPpUxi5SpeSG+MbJ7hjCFKNRm4gfmanK+AVw+8lCSpRhIuTXShHiqMjdsUoqoYn6SMChehS1Ty7p6x571LYDinCPA6H27bhR0n57+lM9OmCTa5LsTNZV9M+XJaVh8c33XArs1QYKhBKT6QRP8w6CtTbcChKSCOoM1lX06Yot/VSRqTpfhMxC9KEpXPPSFGE8yaKT1LsK20tdx9gfpEdQloOMdsCNK1oWAsEfCooIAMjeDvJ2rMPpF4jXjMWXNR7MWaRPwpteBbUrckTyHKmQxUoImDAOkzB5ggi4M/u9LYBOGdaR2+u6lDWhSQsBNgO8NJFpve4rZPEoSSj5/yZMeaUoty8BwthgFLxC0AttixP8A1NSSiBzIuY96jsfjytxSgSrUbkyJ/T+1TvEONT2YZwzWlpHNJJmwEmd1G0qmq7lTyO2CXyAClV1AmJGkEx4neDG8GKpyKcJXs243CePjr/uxoOQY7DrS2jUFaUwNN50i9+XWpNx4qQUtkJRzMge55ms3zjhN3DuhwBSsOVJPatHkTYETKT/NOnaDeBLcUZ0GQkJIW4q8gg9mOW1gegrlZcF5Onyb8Oesb5Vqv7fQx4kfQHQlRnQTbeZCY9LCoLH4zUbn99K4aw6lEuLmDzAknxpzh8Dqul4JHMlJBHmZsK60YtKkcqTV2wwjTirwpKeQAN/T86ekr+6oe/6V8by5af8AmhUb72rtWPAtqmKvSpbKm7ejTcG5/wDJCbKBUuPDVHtWc8UMpVKrW/vWjYjCEYZS0RqLKW0DobqX7nT/AKapKMuU9iEtkd1JKl+STt7iPeuImlNs6v8AS0RXDZKEOoMjSUmPO6SPIj2qR4mwOhSnkiSkgqHVCreu4pTGOhGMnYOoA9Ygf9w0+tP8jxIeSWjuElN+hGpI9CKmct8gitUJZJi/4ijYhPeSesmati3w60Uzff5/pVFRgCyCR8BUNP8A5JPjEH0qZwOJhsGTaRWea8odbEEYTR2iep7o6wv+/wCFaV9GyVJU6DsEp/X86oBBWtKtuQ/zQCSPYDxq35HnIaeBAsbKHUQD700JVJNkTjaaRpVcPspWkpUApJEEHYihl0KSFJMg13XSMRk3E/0Mh11TuFxJa1bocSVgeCVgggeBnzqjZpwLmmCklouoH2mD2g/0wFjz0xXpKigaM2tHmLJOLXWJHaOI0TqFxeLJI3Bmlswzp3HJQhclITq1KMlRNlRP2QooMi1t69BZ1w5hcXH1lht3TtqG1Zlx/wAGHB6XsGlZw0KDjIJUG+6SVJJMpQpI0m8Ax1pnLpSFq5Sk/P8AozTPGXGk3PcXtKUgzGxMSFDa1qbjBBaEwoJUlMmTYAnugeMhVuhHWnGbPo+tIS4YbSJAIsSbH5pMnqCKdN5Mt3UcPsg8ibykE38BCf8AKetP7ttcyjhUenQzwOM7mkWg9+fCwHlz9ae8M5P2j3bKUEAk9isiUFSdknmOvvvFQjzTrKu+lQne3sfG9vauMPmK20qZKldko6klMxqEaVDrsLelGXI5RSJxY+MmzVzmY7zhOlKCG8S3uIuCoA8hIJOxTfleocZcJNsPIU24FJdlaWlkJKQZMhRIBbG3XbealuFc9aKO2cla0p7J5lCdbjiY7qgnmOR8COlQjOM0ultZMWAYxapITuhKHpKQQDYGIPU3rLjtSL5rpIzHNrSbyIg6T05RyI6EWNIBUHWLA2I/UdKseKwadJjUpkHvII/i4UnnpO6D7K8wFVAYzCltUKggiUkGUrHIg9PmLgwRW5T5GaqO3EmAtBNvHl0Ply8PKk1YIr7yABPxJ2g+HgaMBiNJg7eNO3WhMpgA9aeuRF0X3Mcx+rvFhRshyYnaQUkEdLyKZZWsDFuNk3U2uPHvT+FaZxjwExjldoSWngI7RPMDbUOcdazPiXIXsuxOHccUlyQUhSN1JEA6k8rEXrkZMbOlCaZA55glWmdSJHoVE/ImmPD2Zhpa1L+LSb/5YHzFT+PxoWtKxdJ7iuoP2THSoDiPBhpRtdVgOsmlg7XGQ8lW0Wzh59t1tSFxClfOJt5EfKkMcgYdRCyAAAfO5AjzNUFttxsKhWkE+VwYkdN6f5pmbj6Ul4SQICkHkD0m55UPBvvoj3foseCzfWsAAwDMcrWFT2tbR1kFXL03J96r3BoaUqO0BWN0qsbWETua0NrC6kEER3YHteqckadDxmmrHHC/FSAsNlW/Ll/vWgMPpWJSZFYpluADeJSVJJGr7pIIB6C8TWzYFtITKU6Z5Vq9PdV4M+ar0OaKa5pmLeHaW88rS2gSTc+AAAuSTAAFySBWJcY/TC6+lxrBsuttj43T8cbcv8MeMz5VqSsobL/xr9JeGwMtoh98boSruoP86rwf5RJ8qyvGfSnmGIdS2pTbTTiglSUIHwqMHvK1HY8oqhOZkegFSbPD2MWlt76stTaiFA27wkcgdWkjnG1WtQS0LvyfOLmiFNL+8lQCQCANK/vHdRKiTbp6LcMcQDDLWlYSppQ0wtIUnUIgkQbQCLeFWrIuHmMV2KsQokNpVCSSO0lw7qJkgfEeZLgBNr1riPIUofcabsNaQkdNajFtzAH7tVMqZMHeixZxxAh9oMsIbQ24e+oNQFKTcAFVzpMEnrHSq1w/wuvEHUVaGpGr+aeg28zTfGPa3OzakNNANoncn7RMc5madYXHOIdCWidIMIHW3MDe351WrSLKV0X3L22cKjShJCo+zdSgLE+A8TVF43xyXHAkoCSJO173uYBnwqZy7PlDU4tIKpgqgwItA6kTteoLF4Au6cS4pKmlrKVG6ihRk98bgxe36SsI9VjzmkqOOH83U2UpUsQkQlUSWwfsqH22TsU3jccwZ7FYNJQVBJDRIUtAOosFWzjf32lciDCgIMEAirrywoWoNka2yUqQSNQ0mDB+0PEVMZNmJbhSTKLyInRq+KE80H7SOe4hQFalF90ZWyNx+DU2qDfmCNlJOygeYP8AY3FdMvyO9fzqcx+HRAGzKj3TOrsFkSRP2mlbjqL7gg119stqKFCCPGfnzBFweYqyE/IrVnrmqD9JzKV9nPxAWnkZn8h7Vfqz/jhZLi0xeLWmLfIHb1rDndQNeJdRmOPwoRpXtrAkDnG/r4+VI5w0VYlAciE2T4j7Pr41IZyStLTaUySsIJ8QStf4R708zPL9LKjBUoFJRAJI1E6R4i4FZE+zNX0R2NwAUhIQASoKgHmbc+UGaksvy5paSjskiRuBE259SINK4lvshDhDaSoJBJ0kSkKJBj4tXkImvmAx4QsoUQtIVZYjvSJsNoBpXJtEpbIbHfR6V/4Syk7ieXruKX+t5jgEoC1peSqUjUbiBIF/WLitEy58EWvIHpTbNMsS8g6hKZtPWN/nUrLKt7K3BWVXAcfJbcSt5lSFEgQZAI6gkAWuYBNaZgOPsAsJCsS20sidK1aYgTubEQOtUPLeD+3UcOdCkDvfxNiPAbzztU2/9GWCa7ADDB0rc7NwhbiQlCkrJVdZOpJCSDMzERWvDK46RnyKn3Iv6W84+sKaw7Lo7AJ7V11B1JgkpSAR8SjeAN58azh1gvJS0lHY4cXAgdo5Gyj92fvHu/1QE074vwTDWZO4dhstpZKRIWTEJBhMyUkyJM3INr02cS8JLOIdm5hS7m0QDHhsfStCRS2yMxeQutklsNxMwsJWQOQGpBtHWrLgeNFpwY7RhhYbX2S0wU90plBCR3QNx4xtUJh88dUYU+4lU3SsJVeIO6bfvnenKc1e1QHikqUJISgX89P+3KJMy0RvyOMqxJ+prLTIW424ApKkki5mRBFxrO+yUU6weGxGJV2hDa3RAAQQEN6ATC3BNwDGlMnYzVbxGJccWsLdUsJMpUpRkAK1avmDeYsOQq0cMvNMYNAJcBUpRWpDriClM2CQFgalAJT4aieRpJDRTWxthODXnlpB0stgqLq0xo3ICW0x31Rz9TyFXfLclwzI0s4dKyAQVrQCoybytQkz7eQqAxHG7wASyhLKB8Ntao8VKkE+MVEYnjHHfZfP/aPwTTcfkW2XbEZMVABvDsJKZ06m0wmfu27pqguAtrewuJ7q3AEhSboWpJCm1K5hRgpJG+ok33Z4jjHHj4nnPRX6VEZnnTr51OqKlCwJAn3ifnRQJMc54w5q7RQ71u+gylUCJkTc78pk2pngsVoXfYm9Ks5iCCFlYJ3Um4Pmi0GOc+lMsU2kbLCp2ABn1lIojJoarVFty90AlBGpCgRpHMGSoD+bdaf5tQ+3TfFsNghDwUsJH8NaDGpBuOVxeR0k1GYFzUgCb8iLEEbGeoIBmrNk+LaxDYDrZWpBghKgkpJudz8Cj3hGx1jYCrJtLZWkekqpX0g4cNhOI1K7t1ISY16drc/7VdahuKsnRiWClStBTJSubJMbnkR1ms+SHKNGiDp2Yfi88Sy0glsl0HVdMCSCVAeOwnoaVzbiJ10LS20UgQq8hUHugwPMGRsRVJzfM3A4Udp2gQogEfDY8pG39qQ/9SPzIUZEQTBiBAvG0cqoWAueRFzxicQ60k4pK3ANgldgE3Kl6SeU7xfzr7l+VhwoLJ0gR/DUCFHqQTZXleqCnNndtUDkAABvJsOc13/xN8mS4oEEEEkyD4TU+w/kPdSPQOU4ewnlvHOpPGKCoSNpv+VYHhuMce2R/HXFjdKSCPVHzq55P9KidA+tNkKSfibSYWehB+E36kVX+nkkHuJs0zhtIGMcFrIB8ZUDPpCR7mretAMTyM1jPDnGWBZcViC6VPOgFZIc3ClEoBKbITqgGIgXq+cO8esYorASpIQe8uCpAuY1LA7gsTKgB4zatGGNRopm9nn3O31pzLG9pOvt3SZ/+oY9NMR4U9wWJDnS3L986l/pyyY4fMk4oA9niEgk8taQELH+nQrxk9KprbxbVIFquEaJDM8FruRCxsrn69aim3iFhKpBBEx57irD22tEyahcR/itnotPLxHLn5VIqFMC8frKu0ITBJM7JUIkEnkgTvzQL9XuCbc7NIhS4E9ReolxlSlPKKuySpZmL6oVMDmRIknYmDypRjNOzshJAHMmSfP9BUoNkwcHiDcBIHKbVw5h3R8SG1fj8iL00TmSlC6rVy5mhQJN5+dSLTHa8GkfGgjyV/Y0zdZw8kkG3RY//WovE5ipV9qQaQtwwBc/v0qGxuI8dcZGyCfNR/Cmq0lXwpgDpU5hskQ2NTpB8Dt7c6RxmaIFkJkDn/aooE/g5y5r4RMcz6U8xGT6jqHPf9xUPhcapJ5EG9/1qbZzVBG8HnY/l+dWRlHsxWndo9VVRfpFz51LTjDLQKlAjU5IkWB0D7cagd4sZ8b1TLOnQjDvLUjtEpbWoo+8EpJj1iqHfgtPLquFXlqMlExJlYA8viN/CKUwvAuIWUy2G0EiVrWEgCbmNzapfMsoICltHuqEiDMAjb+9MvqryxoC1aYETyBE2B2F71n96TXdGhYoj8s5dhjCWVPrSNyqylC+3IG1unrTnBONrcn6kypYuSR3b+F9V53qOyzI1FQCrWEHlO//AJT6Gnys5S3bDgOOkBMbpbI5rV4WOkXtVEr8Nv8AJcqXgls/y1hwAOMIViHEw2luAqQOdiEoHM2HvWbZ/ljrDpbUmyUyUwYTO9gTzvIPtWs8FZY4NTipUty6nFbqAO3gkckiwpfi3htK1JdggnuqItyMX86MeVw+0VyipMxMtKCQpCdSTvAV3T0B3PnWifQAAce8StKU9gUFClAFZUtMAJPxhOlV+WodaHsqUjvNgEndCtlA/wA19KgPAzt4h/woyt1RbfZZcZKmIRJgJKlszIG/eEzBlKelaseZTZTkhxRovEnBnb5W5hHHC84nWtp1YOoLBUpuZJ5HQSIBBMAbV5xy/FJW2ELtFv0/38K9P8F4lZTiGVrLn1bEKaSozJR2aHEBRN1KSlwI1c9M3ma85fSXk/1LM8Q2BDaldogctDnegeCVFSR/TVxWNcLiihRbUbQYPW1ds4UqAWSLnug9BsTTbAtdoRuoAHbciIF+W9SDmEMArIQIgCwAHrvTIRjdaGQQFLU4eiBb3pdzFNJHeZIT0Jj8qTQ8yk/4on+tX5GKU+tsdULPiJ/GaLIGL+asfZQZ6E2pHC4V5/8Aw21q8kmP9WwqYRmyUfCGx/SkD8qTe4gX9751BJ8Y4TWDLyktDpOpXysPen6HWmE6WUX+8q5NQzmcE7maQOaHoKmwabHb2FddMqJ866+oNoEkyfwpn/xZ1R0oBJPICTS3/D1m76tI+6DKv0FBHYZviVwgT5VwsKFo28KkC+n4Wk6U8+ZPmedJpamY60rdFkYto9fV8UmRBuDX2igDDeKskcwr7qMKQGgokNrFkBQB7p3AubVXUfW0wAhkTYHvGLWsYrXeK8IFvKPlPj3QKra8qGqRyMwfHlXNnkak1RsgtIoL+WPrVpecUQCAAO6kzYGBc+XnV0yLhtKSNSQEp2SBA73Meop+cGnUCSIEjxF5HrINP8I4QT06dDzqqWRvQ1JdiawxAGkcgP7V3i2EuIKFcxv+Bpnh3ZExE/v8KdF6njLRW1sr6svhBB8f2aoXCmdOIdeaYQjWSEguKIGsYhJbJPIBREgbg+Fai6J1c6xfiTBljGrKTKdSVkA3i6on/KfG4pvTvjJkzXJUeksmyxOHaDaSpRuVLWdS1qN1KUrmSfICwAAAFYZ/8ROWLTjGMR/y3GuznoptRJE+IWCPI9K0LgHjkPtw6TYwFb3iYIF6646dw2NbQ0dXccDiVwBCkpUBAUDPxHcVv5qrMri06MV4eyXEBg94MhZ1EkHURFkgx3Rck8zPLm2cwwaV/FaQqf8Amd5U/wComDUpneLU0+GnHUgE91zZJH8x3SoWnlTLNcoxLffHfSrp3h5zERTKVi8d7Fy8QO7pj+kCfYUyex4E60Nq/qSk/lUUe15givqGjcqqSKHRxTCrFhv0BSf+0iuQjC82SPJxX5k0zWANq4IJoJJD6theaXojk4I/9k13qwibhlZ/rWojwmIqLPPrXTXj+/0oIokzncCG0JQP5QB86j3HFuG53ocEbDe1udfcK+tB+EHrI/fvUuxoKN9XY4daUnrelEmes/vxqy5rhlMpR9YaKUuDuKEKQsRIKVpJBMX3mmiMM2PtCDteqfcflG/9LCTuElR6qoooq0wFQztw/WFgfy/+0VDuHfkfluf37VO8StEPAj7SfmLfpVXxK1Db2rk59TZtx7ijosi8kX/T2rnDrgqBn9/j/eu0HUnSRAtv+7H8a+tFIUBEkWn8PleqWWIfspm49D4iniUxFNcI0T3dj/enISQL9d+vWrYrVlbGuJc0nUJ8QOYiqRmOWdtiUFKdS4dWrybWlKB4EhZ58vCrXiMSYNwIjcVGZISMY6CYUplEC1h2jsnwuRURltktUiLwrKmW5SlQCVBUbm0hQ8ACDSjnE+nv6ApQJUEnYgG/qIPtVj+qBKoMmY5fjHUA+xqu53kLjKxicOtKEoSUqSoWTe5kTAMbx+NW48mqYk4W7Qq3x+28nS4G1IWIKVAKCgbQRzp8/kbSMMpeDbDKwnX2WolKoEkCSQhZFpFp3BrMncSgvrfUhJXPdKRAPRQsJm96dvcXr0FKSZUI8vWrE5p6IlCLWx8zm+HxABDYvzFlEdCNppk7lbev49MiUhUQRJG4nmCI8KqTBUyddwOcVYsy4gacZCS3EXBBMhVuZm1jaOfW9bV9GRxaYqchQZh1B/zUm7kyEqgqT1sZn2qJTjC4nuNqURJJQDsLkmNrVGrxilSZNNaFpk66hpHS1ReJx82SB51HSZvenzASoQllSjFu+d+tgLeFHIbiINpk3MAm53t1jnFX7E5Fj221YjSjEM6SvU0qdaVLC9YESQEyANwJ8qqw+soHcR2f9CL7zuZJiBz86lsq41zHDNgIUFIB3Wkquep1UrkvBPB+SZyPi7CvYZWEx6CltS1KQsR/DkynSANwSdhzIiDUpwjmGXuM9niEIdLUBLhaAKkqvBH3kxBM/qc+RmCsSvQtlslZ3bRoKZ5pCSBY3ggyJHOmqMOsKUkCCglKrxcEgjfqDU/sLR7AoooqRiE4pw+ptKhYpVv4EX/KqRmEAapmOcbT+VaLnLeplY8J9r1RMaJSZE/n6fvaud6uPVZqwvRDsOlVwe4QQqBEHYEHlXTatJTcmCJJj09b0jgX0gkQLGIuJHQjrf5eNLOsW1oXqR91W9ZaLycy/E6r+nzF/AU7xhGgCZn8TJP51VMFmUaRfp49PeTVkwjwVa0cqZPVCyXkj2cvVPODMnx5GmuXYcpdUpaR2mkIKhNwLjzF6nWIRvtTV9QKwQqLwD5/uKR6J7kjicKVNhIJHiDv4VH4RIQnsnO+kiCF31BRO/I+NS2Ec1JhQvXOIws3G/8AarqvaK78MjcdkzSoUG0nSIEWIT4crdPOqnnPCeGVqUhJQqCCRcTytvq5Wq7IxekAHy+ce1VzOGSpyUixtBMDUgyLcpk38PAUt1tDL4Zl2dZQpk6bOJIHw+M+V7bUnw9l+HUe+oeSjf2q1YnLFiCoKUReCvUQnVInyKhv03qIXkLazqPkIH4dbVojltU2Rw3aJnGcRYXCNFLQSpyCEpSNiREnoBv6VnLTM28J84H+1P8AOcuDbsJmD15XpbBsELbgbr0Hl8QEA+EwfStOKKjHXkzZW72R+Cak7fv9KsTeFFx3wB3u6OWxiJ7vnTVnBw4oCSASm3M+e9WbJ8GynVqUqbDSTpmJiDI1c7Gq806HwqxXJ8MuFEBwSAPiKSoC0hcxMbSIpyrARrAAAUIUrdRIFtaTMHxFjS2DdlZHdUkjulBKFjzSPx3py6lIVqMqAFzNx0vzEfeHryrG5OzQVTE5L2aA+lV27qEC/WPnaoLGFL7q3AFhKgk91E30gKm/3gTPOTWiuttuz8X3fLlvcg9OVQ54D+4skcrwRWnFnS/mKcmO+x6FooorcZhLFt6kKT1SR8qzbFMqCTKpA6DpWnVmPEp0vLSmw1G1YvWLSZfge2inuOjtJSombbGx8RHd9aktKoJ1wQO8nceJA6GnWKaSO9A1RvTN5ZSBFv8A+Z/GsLZqIwr0rgExEzyuPnU1leaWkSmVaUlW6okmPb8KZZsymUGBJMz6Uzw6jpF+f/gaZvlskuTOL12m+2/OOntSKAbAwZ69BcR40YXYnwJ9YpTFqOvzST62qqQInMtcmxNx7Eco+VPXhIIG/KoHLzYHmDE+36mrC3V+J2qKMipjBwBSb7xcfvyqGxLI7QJUuQoAp5XBPPxBi/Q1ZnmhG3Ko7HMgxbYH8JonEIyItzJQVarn1ix5VCYrLtIUNNuXvNXxhA0+lNMS0CDIFRKNbJjMx3jBghSTv3dxzEg/pXIwo7J5SbqSptYO0EhSPkTPpVn4wbCVogR3f/yIH4E1XMlVLT/9H4NrP41sxP8Ahlc0m/wxpqSXApSbrUdQBO8zbyt71acKnUmTp+K8iYMe1wQYjmaqWITBTHOD/wDaP6D2q4ZeY0+KEzzm4F/ej1MbVlfp3xdHLwKtSQQgpvdNx1jeR4iDXAdLiQFjvgwlaTq8YMn5TNLZsspKNJiRy8Ca6wiQU6oEmLi3KeXjWRI1kdhUrQSdXZwqIKZQsT0BOn2tV2wOMUUApAvvBkT51TczZATqFiLggnnE+nhtVj4fMt+1R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xQWFBUXGBwZGRgXGB0cHBgcGhccGhoeHBgiHCghGRolHRoYITEhJSorLi4uHR8zODMsNygtLi0BCgoKDg0OGxAQGywkICYsLCw0LCwsLCwsLCwsLCwsLCwsLDQsLCwsLCwsLCwsLCwsLCwsLCwsLCwsLCwsLCwsLP/AABEIAQsAvQMBIgACEQEDEQH/xAAcAAABBQEBAQAAAAAAAAAAAAAAAwQFBgcCCAH/xABGEAABAwIEAwYCCAQEBQIHAAABAgMRACEEBRIxBkFREyJhcYGRMqEHFEJSscHR8CNicuEzgpLxFUNTosIWsggkc6PD0vL/xAAZAQACAwEAAAAAAAAAAAAAAAAAAgEDBAX/xAArEQACAgIBAwQBAgcAAAAAAAAAAQIRAyESIjFBBBNRYYEUcSMyQqGxwfD/2gAMAwEAAhEDEQA/ANxooooAKKKKACiiigAooooAKKKKACiiigAooooAKKKKACiiigAooooAKKKKACiiigAooooAKKKKACiiigAooooAKKKKACiiigAooooAKKKKACiiigAooooAKKKKACiiigAopB17kKaOkz8RmobomiSopqzieSj605BoTTIPtFFFSAUUUUAFFFFABRRRQAUUUUAFFFFABRRRQAUUUUAFFFFABRRRQBCO4sKWADsZNMTj1ByDsdv37VR+LuKw0koYOp4mwAkzNVj/ANZ45rT27CxBBJCZEQQfLafSs8rZYjbe1p3lyiCRNjcDoecedqyTJPpJStQSq14BPSbW5WrR8nzBLmlST++flURdMGWSiiitJWFFFFABRRRQAUUUUAFFFFABRRVV+kziFWBy911BhxUNt+ClmJHUhOpXpQBBcefSenCOKw+GSl15PxrUe42ekAypQ5iQB47VmGM4wzB8krxDw8EK7MeyYHyqtMqjvLJKiZ6yfzP7kV9ViVH7aW/Dc/pWqCjFbM8+TZLDG4gEK7d0GZntVA+5O9aJwV9JbocQ1jFJW0bdrEKRyBURZSepgHnJrIVPxu6VeRNCXwSe+Z6n9bGmbhLVCqMluz16lQIBBkG4I519rJfoR4lWsLwjq9YSnUzzIAPfTPQSkged9q1qsso8XRojK1YUUUUoxmuTcMNMjtVjU4R3lG89Y6V0xmDTilJCSAJBlO/Lp4UrmOMABBMCTY84Ez5WNVnMcxEiVFIEmxFpsYvyIm9YcjtlsUOM/wCE2MTKkiFDmmxpjw3mjuDdSw9zg+c9DzNSGTY+0JVZRnVeDf8AOpPPcj+sICk2cTdJ2PlN6RSfYc0XAvhaEqHMUvVT4JxqilSHISU9TVrBrdjnyjZTJUz7RRRTihRRRQAUUUUAFFFFABVA+m3J1P5cVpN8OsPR95IBQr2Ssq9Kv9I4zDJdbW2sSlaShQ6hQg/I0AeOVL6G+1KoYH2jPgK4xLBbdW39xakX/lUU39qdDKnZg2g3OyR5nan5LyRxb7AhDZ5xbn/tSbjAAkKSR0m/san38jwgUnRi0GUibKiY71wOvOmWfNMgpS1cAQVdTO48KlSvwQ4UrsmPonbnNcLcoOpRlM96GlmD0Br01WH/AEHZKy4+cQpR7ZlPcRaCFgpK+pIEjp3gedbhSz7hHsFFFFKMZHxCdKjfc/KetVLMWiFTG8CBz8h7VP5LilYrCqXMvNktq1faUmZnzEe9UnM84VrhSNChEQeXP1maxOEubRqjVFtyhMCI0pi4mdjvtb+1WzBZmOsgCSfxmsty3GYl1QSCUtk+vlPIVdeHsOEOuNLgXKk/zIVJ9SDaqXFpktItbB0a1C83I3lP7B9a4x2PDQ1pWsJiRp6dK+4QgIEbJ1A+I1XHsUmq7xM+WW1piUKGpEWkfaG4uB49ajaeiVTJDJ/pH1kTcGIB5jxOm373rQsuzFt9OptQV1gzB6HxrybjnS25KCACNQ1KMQb+8cvzrWvoY407V04VxCUL0yCmYVHXx/WuhBNL6M0mrNjoooqwQKKKKACiiigAooooAyf6UPox7dSsXgk/xlGXWrAOdVJ6LPMc9998SxWv4FakEKPdJOkEWNuRtBG/KvYhMb1gP00s4dGMC8Ov+K4jU6EFOiZhJgfbUN5PIdaePwKygYfAqIBLiUDxn8Ip0phoLCi9NtlJNj1Ai451FHEmbifOhYVuRA6WFWWl2RW4vyy2cOcTLwmIS8zuAUkK+FSTchXhYc94rfsp4zwWI0hvEN61AdwmCCeV4kza1eXcJKyBGlJJGoe8Dx2NOOzU2ZBsN6muatkLo0j1zRXn7I+MsWwlOh5RSPsL7yY9bgeRFaDkn0qYVaD9YPYuDcAEpPiOY8j86WeGUfseOVMzvhPEKw+ZOYNUEKWqesoSbnzAHyp3xPkS3jqaaQBqOpajvH3U9K441KcPm7Tw3cjltqBb386nWMxLiNPQwb7Xv8iK5uaVSUkbYLRB5VlfZnStxSVaYECEjx/vPtVoGCJ0f9RsyCNlJPxD8/8AemGOdGhKlCdrjr+/x8Kd5bi7JINqzSduyytDrh/FXdbO6SlQHhpAPzB9qUzjLg6yto/1IJvpUOXlypLNGAy4jFJHdjS8B91WyvIHfzNP1CFBQuCe96iQR5296lioxvinAAOJaiIA09DPL+9T30X5CpjGNuk2KT5jYVO8R5U28sSezcEwr7JHnHj40nwkhTL51QqABIvbwq1Z3xoV492bMw9PnS1Q+SvajMyIqYrbCXJWZ2qCiiimIPhNfaRxuGS62ttd0rSUnyIg1QuAOJ3EvuZbi1S8ySltZ+2kbDxMQoHmDSuVOiUtGh0UUxzrN2sK0p15YQge5PIAcyaZKyDPfpzce7LDhOrsCpXaETp1d3swroLqibT4xWMowGtelPeUo91I5kza1XXijjRzMVFBUltpLiVIZ/6iRYhS9iu9hIF4AJvSWUZUxgWz2pLr60FChqI7NKhCgkgWVBgqm2w5k6sUW3woy5pqC5/gpDrYTz0KSYIUm8/MGjK8J27yEEkgqGs2Hd1AGPcD1oxWWrLykMpWpM/w+Z0m49bwT4Vbck4fLGGW8sEvlSFAD7KW1hzT5qKYPQRWbNmjDT/Y1YsMpq18WRePYShLqEiAjFmAOQUlQ/BsUgoarelOuIBoU6kfaxGqeulpKvxdNN50J1nfZI/OtGLsZ5dxTFuJQNM7CKjEp1X2pBtCnV2k1OMZeAO8oD1/QVcuoV1EvX0nZUp1kYhBhTLl55p7p+SgPc1XsszxPa96AlxI35LESD05/Kr5iXEu4Nye8FlYI6iI/CsSzUoSohMiJ1SSfeee39tq48YqfS/B0r4mlt5g0oBK1AJUbT5Rfod6aZatbLym1mQLpMwFJ2BHLY/jVRy3D9rhpKiSVaSehlRE87ya+5TjXEK7B0yEG07pHOD902MVVLFV0PGV1ZsmX4lK5QYUlSYM9CDIPmKa5c+pl36uoSE2BO5G6T42t6VCZJjNK0AHYRHWImpDi9Mht1MhSDFuYP6GqE9DVsms4wKVtk7gjbx8Ko+X4NxTpjupB9Itb3n3qay7PwWyCZF/a361Y+B8ubdK3F97SYSOV5vHPpUxi5SpeSG+MbJ7hjCFKNRm4gfmanK+AVw+8lCSpRhIuTXShHiqMjdsUoqoYn6SMChehS1Ty7p6x571LYDinCPA6H27bhR0n57+lM9OmCTa5LsTNZV9M+XJaVh8c33XArs1QYKhBKT6QRP8w6CtTbcChKSCOoM1lX06Yot/VSRqTpfhMxC9KEpXPPSFGE8yaKT1LsK20tdx9gfpEdQloOMdsCNK1oWAsEfCooIAMjeDvJ2rMPpF4jXjMWXNR7MWaRPwpteBbUrckTyHKmQxUoImDAOkzB5ggi4M/u9LYBOGdaR2+u6lDWhSQsBNgO8NJFpve4rZPEoSSj5/yZMeaUoty8BwthgFLxC0AttixP8A1NSSiBzIuY96jsfjytxSgSrUbkyJ/T+1TvEONT2YZwzWlpHNJJmwEmd1G0qmq7lTyO2CXyAClV1AmJGkEx4neDG8GKpyKcJXs243CePjr/uxoOQY7DrS2jUFaUwNN50i9+XWpNx4qQUtkJRzMge55ms3zjhN3DuhwBSsOVJPatHkTYETKT/NOnaDeBLcUZ0GQkJIW4q8gg9mOW1gegrlZcF5Onyb8Oesb5Vqv7fQx4kfQHQlRnQTbeZCY9LCoLH4zUbn99K4aw6lEuLmDzAknxpzh8Dqul4JHMlJBHmZsK60YtKkcqTV2wwjTirwpKeQAN/T86ekr+6oe/6V8by5af8AmhUb72rtWPAtqmKvSpbKm7ejTcG5/wDJCbKBUuPDVHtWc8UMpVKrW/vWjYjCEYZS0RqLKW0DobqX7nT/AKapKMuU9iEtkd1JKl+STt7iPeuImlNs6v8AS0RXDZKEOoMjSUmPO6SPIj2qR4mwOhSnkiSkgqHVCreu4pTGOhGMnYOoA9Ygf9w0+tP8jxIeSWjuElN+hGpI9CKmct8gitUJZJi/4ijYhPeSesmati3w60Uzff5/pVFRgCyCR8BUNP8A5JPjEH0qZwOJhsGTaRWea8odbEEYTR2iep7o6wv+/wCFaV9GyVJU6DsEp/X86oBBWtKtuQ/zQCSPYDxq35HnIaeBAsbKHUQD700JVJNkTjaaRpVcPspWkpUApJEEHYihl0KSFJMg13XSMRk3E/0Mh11TuFxJa1bocSVgeCVgggeBnzqjZpwLmmCklouoH2mD2g/0wFjz0xXpKigaM2tHmLJOLXWJHaOI0TqFxeLJI3Bmlswzp3HJQhclITq1KMlRNlRP2QooMi1t69BZ1w5hcXH1lht3TtqG1Zlx/wAGHB6XsGlZw0KDjIJUG+6SVJJMpQpI0m8Ax1pnLpSFq5Sk/P8AozTPGXGk3PcXtKUgzGxMSFDa1qbjBBaEwoJUlMmTYAnugeMhVuhHWnGbPo+tIS4YbSJAIsSbH5pMnqCKdN5Mt3UcPsg8ibykE38BCf8AKetP7ttcyjhUenQzwOM7mkWg9+fCwHlz9ae8M5P2j3bKUEAk9isiUFSdknmOvvvFQjzTrKu+lQne3sfG9vauMPmK20qZKldko6klMxqEaVDrsLelGXI5RSJxY+MmzVzmY7zhOlKCG8S3uIuCoA8hIJOxTfleocZcJNsPIU24FJdlaWlkJKQZMhRIBbG3XbealuFc9aKO2cla0p7J5lCdbjiY7qgnmOR8COlQjOM0ultZMWAYxapITuhKHpKQQDYGIPU3rLjtSL5rpIzHNrSbyIg6T05RyI6EWNIBUHWLA2I/UdKseKwadJjUpkHvII/i4UnnpO6D7K8wFVAYzCltUKggiUkGUrHIg9PmLgwRW5T5GaqO3EmAtBNvHl0Ply8PKk1YIr7yABPxJ2g+HgaMBiNJg7eNO3WhMpgA9aeuRF0X3Mcx+rvFhRshyYnaQUkEdLyKZZWsDFuNk3U2uPHvT+FaZxjwExjldoSWngI7RPMDbUOcdazPiXIXsuxOHccUlyQUhSN1JEA6k8rEXrkZMbOlCaZA55glWmdSJHoVE/ImmPD2Zhpa1L+LSb/5YHzFT+PxoWtKxdJ7iuoP2THSoDiPBhpRtdVgOsmlg7XGQ8lW0Wzh59t1tSFxClfOJt5EfKkMcgYdRCyAAAfO5AjzNUFttxsKhWkE+VwYkdN6f5pmbj6Ul4SQICkHkD0m55UPBvvoj3foseCzfWsAAwDMcrWFT2tbR1kFXL03J96r3BoaUqO0BWN0qsbWETua0NrC6kEER3YHteqckadDxmmrHHC/FSAsNlW/Ll/vWgMPpWJSZFYpluADeJSVJJGr7pIIB6C8TWzYFtITKU6Z5Vq9PdV4M+ar0OaKa5pmLeHaW88rS2gSTc+AAAuSTAAFySBWJcY/TC6+lxrBsuttj43T8cbcv8MeMz5VqSsobL/xr9JeGwMtoh98boSruoP86rwf5RJ8qyvGfSnmGIdS2pTbTTiglSUIHwqMHvK1HY8oqhOZkegFSbPD2MWlt76stTaiFA27wkcgdWkjnG1WtQS0LvyfOLmiFNL+8lQCQCANK/vHdRKiTbp6LcMcQDDLWlYSppQ0wtIUnUIgkQbQCLeFWrIuHmMV2KsQokNpVCSSO0lw7qJkgfEeZLgBNr1riPIUofcabsNaQkdNajFtzAH7tVMqZMHeixZxxAh9oMsIbQ24e+oNQFKTcAFVzpMEnrHSq1w/wuvEHUVaGpGr+aeg28zTfGPa3OzakNNANoncn7RMc5madYXHOIdCWidIMIHW3MDe351WrSLKV0X3L22cKjShJCo+zdSgLE+A8TVF43xyXHAkoCSJO173uYBnwqZy7PlDU4tIKpgqgwItA6kTteoLF4Au6cS4pKmlrKVG6ihRk98bgxe36SsI9VjzmkqOOH83U2UpUsQkQlUSWwfsqH22TsU3jccwZ7FYNJQVBJDRIUtAOosFWzjf32lciDCgIMEAirrywoWoNka2yUqQSNQ0mDB+0PEVMZNmJbhSTKLyInRq+KE80H7SOe4hQFalF90ZWyNx+DU2qDfmCNlJOygeYP8AY3FdMvyO9fzqcx+HRAGzKj3TOrsFkSRP2mlbjqL7gg119stqKFCCPGfnzBFweYqyE/IrVnrmqD9JzKV9nPxAWnkZn8h7Vfqz/jhZLi0xeLWmLfIHb1rDndQNeJdRmOPwoRpXtrAkDnG/r4+VI5w0VYlAciE2T4j7Pr41IZyStLTaUySsIJ8QStf4R708zPL9LKjBUoFJRAJI1E6R4i4FZE+zNX0R2NwAUhIQASoKgHmbc+UGaksvy5paSjskiRuBE259SINK4lvshDhDaSoJBJ0kSkKJBj4tXkImvmAx4QsoUQtIVZYjvSJsNoBpXJtEpbIbHfR6V/4Syk7ieXruKX+t5jgEoC1peSqUjUbiBIF/WLitEy58EWvIHpTbNMsS8g6hKZtPWN/nUrLKt7K3BWVXAcfJbcSt5lSFEgQZAI6gkAWuYBNaZgOPsAsJCsS20sidK1aYgTubEQOtUPLeD+3UcOdCkDvfxNiPAbzztU2/9GWCa7ADDB0rc7NwhbiQlCkrJVdZOpJCSDMzERWvDK46RnyKn3Iv6W84+sKaw7Lo7AJ7V11B1JgkpSAR8SjeAN58azh1gvJS0lHY4cXAgdo5Gyj92fvHu/1QE074vwTDWZO4dhstpZKRIWTEJBhMyUkyJM3INr02cS8JLOIdm5hS7m0QDHhsfStCRS2yMxeQutklsNxMwsJWQOQGpBtHWrLgeNFpwY7RhhYbX2S0wU90plBCR3QNx4xtUJh88dUYU+4lU3SsJVeIO6bfvnenKc1e1QHikqUJISgX89P+3KJMy0RvyOMqxJ+prLTIW424ApKkki5mRBFxrO+yUU6weGxGJV2hDa3RAAQQEN6ATC3BNwDGlMnYzVbxGJccWsLdUsJMpUpRkAK1avmDeYsOQq0cMvNMYNAJcBUpRWpDriClM2CQFgalAJT4aieRpJDRTWxthODXnlpB0stgqLq0xo3ICW0x31Rz9TyFXfLclwzI0s4dKyAQVrQCoybytQkz7eQqAxHG7wASyhLKB8Ntao8VKkE+MVEYnjHHfZfP/aPwTTcfkW2XbEZMVABvDsJKZ06m0wmfu27pqguAtrewuJ7q3AEhSboWpJCm1K5hRgpJG+ok33Z4jjHHj4nnPRX6VEZnnTr51OqKlCwJAn3ifnRQJMc54w5q7RQ71u+gylUCJkTc78pk2pngsVoXfYm9Ks5iCCFlYJ3Um4Pmi0GOc+lMsU2kbLCp2ABn1lIojJoarVFty90AlBGpCgRpHMGSoD+bdaf5tQ+3TfFsNghDwUsJH8NaDGpBuOVxeR0k1GYFzUgCb8iLEEbGeoIBmrNk+LaxDYDrZWpBghKgkpJudz8Cj3hGx1jYCrJtLZWkekqpX0g4cNhOI1K7t1ISY16drc/7VdahuKsnRiWClStBTJSubJMbnkR1ms+SHKNGiDp2Yfi88Sy0glsl0HVdMCSCVAeOwnoaVzbiJ10LS20UgQq8hUHugwPMGRsRVJzfM3A4Udp2gQogEfDY8pG39qQ/9SPzIUZEQTBiBAvG0cqoWAueRFzxicQ60k4pK3ANgldgE3Kl6SeU7xfzr7l+VhwoLJ0gR/DUCFHqQTZXleqCnNndtUDkAABvJsOc13/xN8mS4oEEEEkyD4TU+w/kPdSPQOU4ewnlvHOpPGKCoSNpv+VYHhuMce2R/HXFjdKSCPVHzq55P9KidA+tNkKSfibSYWehB+E36kVX+nkkHuJs0zhtIGMcFrIB8ZUDPpCR7mretAMTyM1jPDnGWBZcViC6VPOgFZIc3ClEoBKbITqgGIgXq+cO8esYorASpIQe8uCpAuY1LA7gsTKgB4zatGGNRopm9nn3O31pzLG9pOvt3SZ/+oY9NMR4U9wWJDnS3L986l/pyyY4fMk4oA9niEgk8taQELH+nQrxk9KprbxbVIFquEaJDM8FruRCxsrn69aim3iFhKpBBEx57irD22tEyahcR/itnotPLxHLn5VIqFMC8frKu0ITBJM7JUIkEnkgTvzQL9XuCbc7NIhS4E9ReolxlSlPKKuySpZmL6oVMDmRIknYmDypRjNOzshJAHMmSfP9BUoNkwcHiDcBIHKbVw5h3R8SG1fj8iL00TmSlC6rVy5mhQJN5+dSLTHa8GkfGgjyV/Y0zdZw8kkG3RY//WovE5ipV9qQaQtwwBc/v0qGxuI8dcZGyCfNR/Cmq0lXwpgDpU5hskQ2NTpB8Dt7c6RxmaIFkJkDn/aooE/g5y5r4RMcz6U8xGT6jqHPf9xUPhcapJ5EG9/1qbZzVBG8HnY/l+dWRlHsxWndo9VVRfpFz51LTjDLQKlAjU5IkWB0D7cagd4sZ8b1TLOnQjDvLUjtEpbWoo+8EpJj1iqHfgtPLquFXlqMlExJlYA8viN/CKUwvAuIWUy2G0EiVrWEgCbmNzapfMsoICltHuqEiDMAjb+9MvqryxoC1aYETyBE2B2F71n96TXdGhYoj8s5dhjCWVPrSNyqylC+3IG1unrTnBONrcn6kypYuSR3b+F9V53qOyzI1FQCrWEHlO//AJT6Gnys5S3bDgOOkBMbpbI5rV4WOkXtVEr8Nv8AJcqXgls/y1hwAOMIViHEw2luAqQOdiEoHM2HvWbZ/ljrDpbUmyUyUwYTO9gTzvIPtWs8FZY4NTipUty6nFbqAO3gkckiwpfi3htK1JdggnuqItyMX86MeVw+0VyipMxMtKCQpCdSTvAV3T0B3PnWifQAAce8StKU9gUFClAFZUtMAJPxhOlV+WodaHsqUjvNgEndCtlA/wA19KgPAzt4h/woyt1RbfZZcZKmIRJgJKlszIG/eEzBlKelaseZTZTkhxRovEnBnb5W5hHHC84nWtp1YOoLBUpuZJ5HQSIBBMAbV5xy/FJW2ELtFv0/38K9P8F4lZTiGVrLn1bEKaSozJR2aHEBRN1KSlwI1c9M3ma85fSXk/1LM8Q2BDaldogctDnegeCVFSR/TVxWNcLiihRbUbQYPW1ds4UqAWSLnug9BsTTbAtdoRuoAHbciIF+W9SDmEMArIQIgCwAHrvTIRjdaGQQFLU4eiBb3pdzFNJHeZIT0Jj8qTQ8yk/4on+tX5GKU+tsdULPiJ/GaLIGL+asfZQZ6E2pHC4V5/8Aw21q8kmP9WwqYRmyUfCGx/SkD8qTe4gX9751BJ8Y4TWDLyktDpOpXysPen6HWmE6WUX+8q5NQzmcE7maQOaHoKmwabHb2FddMqJ866+oNoEkyfwpn/xZ1R0oBJPICTS3/D1m76tI+6DKv0FBHYZviVwgT5VwsKFo28KkC+n4Wk6U8+ZPmedJpamY60rdFkYto9fV8UmRBuDX2igDDeKskcwr7qMKQGgokNrFkBQB7p3AubVXUfW0wAhkTYHvGLWsYrXeK8IFvKPlPj3QKra8qGqRyMwfHlXNnkak1RsgtIoL+WPrVpecUQCAAO6kzYGBc+XnV0yLhtKSNSQEp2SBA73Meop+cGnUCSIEjxF5HrINP8I4QT06dDzqqWRvQ1JdiawxAGkcgP7V3i2EuIKFcxv+Bpnh3ZExE/v8KdF6njLRW1sr6svhBB8f2aoXCmdOIdeaYQjWSEguKIGsYhJbJPIBREgbg+Fai6J1c6xfiTBljGrKTKdSVkA3i6on/KfG4pvTvjJkzXJUeksmyxOHaDaSpRuVLWdS1qN1KUrmSfICwAAAFYZ/8ROWLTjGMR/y3GuznoptRJE+IWCPI9K0LgHjkPtw6TYwFb3iYIF6646dw2NbQ0dXccDiVwBCkpUBAUDPxHcVv5qrMri06MV4eyXEBg94MhZ1EkHURFkgx3Rck8zPLm2cwwaV/FaQqf8Amd5U/wComDUpneLU0+GnHUgE91zZJH8x3SoWnlTLNcoxLffHfSrp3h5zERTKVi8d7Fy8QO7pj+kCfYUyex4E60Nq/qSk/lUUe15givqGjcqqSKHRxTCrFhv0BSf+0iuQjC82SPJxX5k0zWANq4IJoJJD6theaXojk4I/9k13qwibhlZ/rWojwmIqLPPrXTXj+/0oIokzncCG0JQP5QB86j3HFuG53ocEbDe1udfcK+tB+EHrI/fvUuxoKN9XY4daUnrelEmes/vxqy5rhlMpR9YaKUuDuKEKQsRIKVpJBMX3mmiMM2PtCDteqfcflG/9LCTuElR6qoooq0wFQztw/WFgfy/+0VDuHfkfluf37VO8StEPAj7SfmLfpVXxK1Db2rk59TZtx7ijosi8kX/T2rnDrgqBn9/j/eu0HUnSRAtv+7H8a+tFIUBEkWn8PleqWWIfspm49D4iniUxFNcI0T3dj/enISQL9d+vWrYrVlbGuJc0nUJ8QOYiqRmOWdtiUFKdS4dWrybWlKB4EhZ58vCrXiMSYNwIjcVGZISMY6CYUplEC1h2jsnwuRURltktUiLwrKmW5SlQCVBUbm0hQ8ACDSjnE+nv6ApQJUEnYgG/qIPtVj+qBKoMmY5fjHUA+xqu53kLjKxicOtKEoSUqSoWTe5kTAMbx+NW48mqYk4W7Qq3x+28nS4G1IWIKVAKCgbQRzp8/kbSMMpeDbDKwnX2WolKoEkCSQhZFpFp3BrMncSgvrfUhJXPdKRAPRQsJm96dvcXr0FKSZUI8vWrE5p6IlCLWx8zm+HxABDYvzFlEdCNppk7lbev49MiUhUQRJG4nmCI8KqTBUyddwOcVYsy4gacZCS3EXBBMhVuZm1jaOfW9bV9GRxaYqchQZh1B/zUm7kyEqgqT1sZn2qJTjC4nuNqURJJQDsLkmNrVGrxilSZNNaFpk66hpHS1ReJx82SB51HSZvenzASoQllSjFu+d+tgLeFHIbiINpk3MAm53t1jnFX7E5Fj221YjSjEM6SvU0qdaVLC9YESQEyANwJ8qqw+soHcR2f9CL7zuZJiBz86lsq41zHDNgIUFIB3Wkquep1UrkvBPB+SZyPi7CvYZWEx6CltS1KQsR/DkynSANwSdhzIiDUpwjmGXuM9niEIdLUBLhaAKkqvBH3kxBM/qc+RmCsSvQtlslZ3bRoKZ5pCSBY3ggyJHOmqMOsKUkCCglKrxcEgjfqDU/sLR7AoooqRiE4pw+ptKhYpVv4EX/KqRmEAapmOcbT+VaLnLeplY8J9r1RMaJSZE/n6fvaud6uPVZqwvRDsOlVwe4QQqBEHYEHlXTatJTcmCJJj09b0jgX0gkQLGIuJHQjrf5eNLOsW1oXqR91W9ZaLycy/E6r+nzF/AU7xhGgCZn8TJP51VMFmUaRfp49PeTVkwjwVa0cqZPVCyXkj2cvVPODMnx5GmuXYcpdUpaR2mkIKhNwLjzF6nWIRvtTV9QKwQqLwD5/uKR6J7kjicKVNhIJHiDv4VH4RIQnsnO+kiCF31BRO/I+NS2Ec1JhQvXOIws3G/8AarqvaK78MjcdkzSoUG0nSIEWIT4crdPOqnnPCeGVqUhJQqCCRcTytvq5Wq7IxekAHy+ce1VzOGSpyUixtBMDUgyLcpk38PAUt1tDL4Zl2dZQpk6bOJIHw+M+V7bUnw9l+HUe+oeSjf2q1YnLFiCoKUReCvUQnVInyKhv03qIXkLazqPkIH4dbVojltU2Rw3aJnGcRYXCNFLQSpyCEpSNiREnoBv6VnLTM28J84H+1P8AOcuDbsJmD15XpbBsELbgbr0Hl8QEA+EwfStOKKjHXkzZW72R+Cak7fv9KsTeFFx3wB3u6OWxiJ7vnTVnBw4oCSASm3M+e9WbJ8GynVqUqbDSTpmJiDI1c7Gq806HwqxXJ8MuFEBwSAPiKSoC0hcxMbSIpyrARrAAAUIUrdRIFtaTMHxFjS2DdlZHdUkjulBKFjzSPx3py6lIVqMqAFzNx0vzEfeHryrG5OzQVTE5L2aA+lV27qEC/WPnaoLGFL7q3AFhKgk91E30gKm/3gTPOTWiuttuz8X3fLlvcg9OVQ54D+4skcrwRWnFnS/mKcmO+x6FooorcZhLFt6kKT1SR8qzbFMqCTKpA6DpWnVmPEp0vLSmw1G1YvWLSZfge2inuOjtJSombbGx8RHd9aktKoJ1wQO8nceJA6GnWKaSO9A1RvTN5ZSBFv8A+Z/GsLZqIwr0rgExEzyuPnU1leaWkSmVaUlW6okmPb8KZZsymUGBJMz6Uzw6jpF+f/gaZvlskuTOL12m+2/OOntSKAbAwZ69BcR40YXYnwJ9YpTFqOvzST62qqQInMtcmxNx7Eco+VPXhIIG/KoHLzYHmDE+36mrC3V+J2qKMipjBwBSb7xcfvyqGxLI7QJUuQoAp5XBPPxBi/Q1ZnmhG3Ko7HMgxbYH8JonEIyItzJQVarn1ix5VCYrLtIUNNuXvNXxhA0+lNMS0CDIFRKNbJjMx3jBghSTv3dxzEg/pXIwo7J5SbqSptYO0EhSPkTPpVn4wbCVogR3f/yIH4E1XMlVLT/9H4NrP41sxP8Ahlc0m/wxpqSXApSbrUdQBO8zbyt71acKnUmTp+K8iYMe1wQYjmaqWITBTHOD/wDaP6D2q4ZeY0+KEzzm4F/ej1MbVlfp3xdHLwKtSQQgpvdNx1jeR4iDXAdLiQFjvgwlaTq8YMn5TNLZsspKNJiRy8Ca6wiQU6oEmLi3KeXjWRI1kdhUrQSdXZwqIKZQsT0BOn2tV2wOMUUApAvvBkT51TczZATqFiLggnnE+nhtVj4fMt+1R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thebangcockmotorcyclegang.files.wordpress.com/2011/12/tuareg-and-cam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3505200"/>
            <a:ext cx="4762500" cy="3152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photobucket.com/albums/v353/paginacastel/CamelCorpsoftheArabLegionpracticesfiringfromcamelbackduringWorldWarII-194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9133668" cy="673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99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616</Words>
  <Application>Microsoft Office PowerPoint</Application>
  <PresentationFormat>On-screen Show (4:3)</PresentationFormat>
  <Paragraphs>27</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Religious and cultural traditions were transformed as they spread</vt:lpstr>
      <vt:lpstr>Land and water routes became the basis for transregional trade, communication, and exchange networks in the Eastern Hemisphere. New technologies facilitated long-distance communication and exchange. Alongside the trade in goods, the exchange of people, technology, religious and cultural beliefs, food crops, domesticated animals, and disease pathogens developed across far-flung networks of communication and exchange.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Chad Hoge</dc:creator>
  <cp:lastModifiedBy>Windows User</cp:lastModifiedBy>
  <cp:revision>17</cp:revision>
  <dcterms:created xsi:type="dcterms:W3CDTF">2011-09-21T18:19:45Z</dcterms:created>
  <dcterms:modified xsi:type="dcterms:W3CDTF">2013-09-17T18:18:09Z</dcterms:modified>
</cp:coreProperties>
</file>