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tags/tag104.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38.xml" ContentType="application/vnd.openxmlformats-officedocument.presentationml.tags+xml"/>
  <Override PartName="/ppt/tags/tag85.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52.xml" ContentType="application/vnd.openxmlformats-officedocument.presentationml.tags+xml"/>
  <Override PartName="/ppt/tags/tag109.xml" ContentType="application/vnd.openxmlformats-officedocument.presentationml.tags+xml"/>
  <Override PartName="/ppt/slides/slide99.xml" ContentType="application/vnd.openxmlformats-officedocument.presentationml.slide+xml"/>
  <Override PartName="/ppt/tags/tag41.xml" ContentType="application/vnd.openxmlformats-officedocument.presentationml.tags+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tags/tag112.xml" ContentType="application/vnd.openxmlformats-officedocument.presentationml.tags+xml"/>
  <Override PartName="/ppt/tags/tag123.xml" ContentType="application/vnd.openxmlformats-officedocument.presentationml.tags+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tags/tag101.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tags/tag68.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tags/tag57.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tags/tag35.xml" ContentType="application/vnd.openxmlformats-officedocument.presentationml.tags+xml"/>
  <Override PartName="/ppt/tags/tag46.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Override PartName="/ppt/slides/slide119.xml" ContentType="application/vnd.openxmlformats-officedocument.presentationml.slide+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comments/comment1.xml" ContentType="application/vnd.openxmlformats-officedocument.presentationml.comments+xml"/>
  <Override PartName="/ppt/tags/tag128.xml" ContentType="application/vnd.openxmlformats-officedocument.presentationml.tags+xml"/>
  <Override PartName="/ppt/slides/slide108.xml" ContentType="application/vnd.openxmlformats-officedocument.presentationml.slide+xml"/>
  <Override PartName="/ppt/tags/tag13.xml" ContentType="application/vnd.openxmlformats-officedocument.presentationml.tags+xml"/>
  <Override PartName="/ppt/tags/tag60.xml" ContentType="application/vnd.openxmlformats-officedocument.presentationml.tags+xml"/>
  <Override PartName="/ppt/tags/tag117.xml" ContentType="application/vnd.openxmlformats-officedocument.presentationml.tags+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tags/tag106.xml" ContentType="application/vnd.openxmlformats-officedocument.presentationml.tags+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tags/tag131.xml" ContentType="application/vnd.openxmlformats-officedocument.presentationml.tag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ags/tag98.xml" ContentType="application/vnd.openxmlformats-officedocument.presentationml.tags+xml"/>
  <Override PartName="/ppt/tags/tag120.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tags/tag2.xml" ContentType="application/vnd.openxmlformats-officedocument.presentationml.tags+xml"/>
  <Override PartName="/ppt/tags/tag87.xml" ContentType="application/vnd.openxmlformats-officedocument.presentationml.tag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tags/tag29.xml" ContentType="application/vnd.openxmlformats-officedocument.presentationml.tags+xml"/>
  <Override PartName="/ppt/tags/tag47.xml" ContentType="application/vnd.openxmlformats-officedocument.presentationml.tags+xml"/>
  <Override PartName="/ppt/tags/tag76.xml" ContentType="application/vnd.openxmlformats-officedocument.presentationml.tags+xml"/>
  <Override PartName="/ppt/tags/tag94.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83.xml" ContentType="application/vnd.openxmlformats-officedocument.presentationml.tags+xml"/>
  <Override PartName="/ppt/commentAuthors.xml" ContentType="application/vnd.openxmlformats-officedocument.presentationml.commentAuthor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90.xml" ContentType="application/vnd.openxmlformats-officedocument.presentationml.tags+xml"/>
  <Override PartName="/ppt/notesSlides/notesSlide9.xml" ContentType="application/vnd.openxmlformats-officedocument.presentationml.notesSlide+xml"/>
  <Override PartName="/ppt/tags/tag118.xml" ContentType="application/vnd.openxmlformats-officedocument.presentationml.tags+xml"/>
  <Override PartName="/ppt/tags/tag129.xml" ContentType="application/vnd.openxmlformats-officedocument.presentationml.tags+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tags/tag32.xml" ContentType="application/vnd.openxmlformats-officedocument.presentationml.tags+xml"/>
  <Override PartName="/ppt/tags/tag50.xml" ContentType="application/vnd.openxmlformats-officedocument.presentationml.tags+xml"/>
  <Override PartName="/ppt/tags/tag107.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tags/tag114.xml" ContentType="application/vnd.openxmlformats-officedocument.presentationml.tags+xml"/>
  <Override PartName="/ppt/tags/tag125.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tags/tag103.xml" ContentType="application/vnd.openxmlformats-officedocument.presentationml.tags+xml"/>
  <Override PartName="/ppt/tags/tag132.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tags/tag3.xml" ContentType="application/vnd.openxmlformats-officedocument.presentationml.tags+xml"/>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Default Extension="wav" ContentType="audio/wav"/>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slides/slide20.xml" ContentType="application/vnd.openxmlformats-officedocument.presentationml.slide+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19.xml" ContentType="application/vnd.openxmlformats-officedocument.presentationml.tags+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notesSlides/notesSlide6.xml" ContentType="application/vnd.openxmlformats-officedocument.presentationml.notesSlide+xml"/>
  <Override PartName="/ppt/tags/tag108.xml" ContentType="application/vnd.openxmlformats-officedocument.presentationml.tags+xml"/>
  <Override PartName="/ppt/tags/tag126.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tags/tag122.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slides/slide32.xml" ContentType="application/vnd.openxmlformats-officedocument.presentationml.slide+xml"/>
  <Override PartName="/ppt/tags/tag56.xml" ContentType="application/vnd.openxmlformats-officedocument.presentationml.tags+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gs/tag45.xml" ContentType="application/vnd.openxmlformats-officedocument.presentationml.tags+xml"/>
  <Override PartName="/ppt/tags/tag92.xml" ContentType="application/vnd.openxmlformats-officedocument.presentationml.tags+xml"/>
  <Override PartName="/ppt/slides/slide129.xml" ContentType="application/vnd.openxmlformats-officedocument.presentationml.slide+xml"/>
  <Override PartName="/ppt/tags/tag34.xml" ContentType="application/vnd.openxmlformats-officedocument.presentationml.tags+xml"/>
  <Override PartName="/ppt/tags/tag81.xml" ContentType="application/vnd.openxmlformats-officedocument.presentationml.tags+xml"/>
  <Override PartName="/ppt/slides/slide118.xml" ContentType="application/vnd.openxmlformats-officedocument.presentationml.slide+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27.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5.xml" ContentType="application/vnd.openxmlformats-officedocument.presentationml.tag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ags/tag130.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slides/slide51.xml" ContentType="application/vnd.openxmlformats-officedocument.presentationml.slide+xml"/>
  <Override PartName="/ppt/tags/tag1.xml" ContentType="application/vnd.openxmlformats-officedocument.presentationml.tags+xml"/>
  <Override PartName="/ppt/tags/tag28.xml" ContentType="application/vnd.openxmlformats-officedocument.presentationml.tags+xml"/>
  <Override PartName="/ppt/tags/tag75.xml" ContentType="application/vnd.openxmlformats-officedocument.presentationml.tags+xml"/>
  <Override PartName="/ppt/slides/slide40.xml" ContentType="application/vnd.openxmlformats-officedocument.presentationml.slide+xml"/>
  <Override PartName="/ppt/tags/tag17.xml" ContentType="application/vnd.openxmlformats-officedocument.presentationml.tags+xml"/>
  <Override PartName="/ppt/tags/tag64.xml" ContentType="application/vnd.openxmlformats-officedocument.presentationml.tags+xml"/>
  <Default Extension="gif" ContentType="image/gif"/>
  <Override PartName="/ppt/tags/tag53.xml" ContentType="application/vnd.openxmlformats-officedocument.presentationml.tags+xml"/>
  <Override PartName="/ppt/notesSlides/notesSlide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tags/tag31.xml" ContentType="application/vnd.openxmlformats-officedocument.presentationml.tags+xml"/>
  <Override PartName="/ppt/tags/tag42.xml" ContentType="application/vnd.openxmlformats-officedocument.presentationml.tags+xml"/>
  <Override PartName="/ppt/slides/slide78.xml" ContentType="application/vnd.openxmlformats-officedocument.presentationml.slide+xml"/>
  <Override PartName="/ppt/slides/slide115.xml" ContentType="application/vnd.openxmlformats-officedocument.presentationml.slide+xml"/>
  <Override PartName="/ppt/tags/tag20.xml" ContentType="application/vnd.openxmlformats-officedocument.presentationml.tags+xml"/>
  <Override PartName="/ppt/tags/tag124.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ags/tag102.xml" ContentType="application/vnd.openxmlformats-officedocument.presentationml.tags+xml"/>
  <Override PartName="/ppt/slides/slide34.xml" ContentType="application/vnd.openxmlformats-officedocument.presentationml.slide+xml"/>
  <Override PartName="/ppt/slides/slide81.xml" ContentType="application/vnd.openxmlformats-officedocument.presentationml.slide+xml"/>
  <Override PartName="/ppt/tags/tag58.xml" ContentType="application/vnd.openxmlformats-officedocument.presentationml.tags+xml"/>
  <Override PartName="/ppt/tags/tag69.xml" ContentType="application/vnd.openxmlformats-officedocument.presentationml.tags+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4"/>
  </p:notesMasterIdLst>
  <p:sldIdLst>
    <p:sldId id="256" r:id="rId2"/>
    <p:sldId id="286" r:id="rId3"/>
    <p:sldId id="257" r:id="rId4"/>
    <p:sldId id="320" r:id="rId5"/>
    <p:sldId id="322" r:id="rId6"/>
    <p:sldId id="270" r:id="rId7"/>
    <p:sldId id="271" r:id="rId8"/>
    <p:sldId id="273" r:id="rId9"/>
    <p:sldId id="274" r:id="rId10"/>
    <p:sldId id="258" r:id="rId11"/>
    <p:sldId id="321" r:id="rId12"/>
    <p:sldId id="275" r:id="rId13"/>
    <p:sldId id="333" r:id="rId14"/>
    <p:sldId id="334" r:id="rId15"/>
    <p:sldId id="335" r:id="rId16"/>
    <p:sldId id="336" r:id="rId17"/>
    <p:sldId id="337" r:id="rId18"/>
    <p:sldId id="338" r:id="rId19"/>
    <p:sldId id="339" r:id="rId20"/>
    <p:sldId id="340" r:id="rId21"/>
    <p:sldId id="341" r:id="rId22"/>
    <p:sldId id="342" r:id="rId23"/>
    <p:sldId id="343" r:id="rId24"/>
    <p:sldId id="344" r:id="rId25"/>
    <p:sldId id="345" r:id="rId26"/>
    <p:sldId id="346" r:id="rId27"/>
    <p:sldId id="347" r:id="rId28"/>
    <p:sldId id="348" r:id="rId29"/>
    <p:sldId id="349" r:id="rId30"/>
    <p:sldId id="350" r:id="rId31"/>
    <p:sldId id="351" r:id="rId32"/>
    <p:sldId id="276" r:id="rId33"/>
    <p:sldId id="353" r:id="rId34"/>
    <p:sldId id="354" r:id="rId35"/>
    <p:sldId id="355" r:id="rId36"/>
    <p:sldId id="359" r:id="rId37"/>
    <p:sldId id="356" r:id="rId38"/>
    <p:sldId id="357" r:id="rId39"/>
    <p:sldId id="358" r:id="rId40"/>
    <p:sldId id="360" r:id="rId41"/>
    <p:sldId id="361" r:id="rId42"/>
    <p:sldId id="362" r:id="rId43"/>
    <p:sldId id="363" r:id="rId44"/>
    <p:sldId id="364" r:id="rId45"/>
    <p:sldId id="365" r:id="rId46"/>
    <p:sldId id="366" r:id="rId47"/>
    <p:sldId id="277" r:id="rId48"/>
    <p:sldId id="278" r:id="rId49"/>
    <p:sldId id="283" r:id="rId50"/>
    <p:sldId id="367" r:id="rId51"/>
    <p:sldId id="368" r:id="rId52"/>
    <p:sldId id="369" r:id="rId53"/>
    <p:sldId id="279" r:id="rId54"/>
    <p:sldId id="259" r:id="rId55"/>
    <p:sldId id="323" r:id="rId56"/>
    <p:sldId id="325" r:id="rId57"/>
    <p:sldId id="282" r:id="rId58"/>
    <p:sldId id="280" r:id="rId59"/>
    <p:sldId id="370" r:id="rId60"/>
    <p:sldId id="371" r:id="rId61"/>
    <p:sldId id="372" r:id="rId62"/>
    <p:sldId id="373" r:id="rId63"/>
    <p:sldId id="374" r:id="rId64"/>
    <p:sldId id="375" r:id="rId65"/>
    <p:sldId id="377" r:id="rId66"/>
    <p:sldId id="281" r:id="rId67"/>
    <p:sldId id="284" r:id="rId68"/>
    <p:sldId id="378" r:id="rId69"/>
    <p:sldId id="260" r:id="rId70"/>
    <p:sldId id="324" r:id="rId71"/>
    <p:sldId id="327" r:id="rId72"/>
    <p:sldId id="288" r:id="rId73"/>
    <p:sldId id="287" r:id="rId74"/>
    <p:sldId id="289" r:id="rId75"/>
    <p:sldId id="290" r:id="rId76"/>
    <p:sldId id="261" r:id="rId77"/>
    <p:sldId id="326" r:id="rId78"/>
    <p:sldId id="291" r:id="rId79"/>
    <p:sldId id="394" r:id="rId80"/>
    <p:sldId id="292" r:id="rId81"/>
    <p:sldId id="293" r:id="rId82"/>
    <p:sldId id="379" r:id="rId83"/>
    <p:sldId id="381" r:id="rId84"/>
    <p:sldId id="294" r:id="rId85"/>
    <p:sldId id="295" r:id="rId86"/>
    <p:sldId id="296" r:id="rId87"/>
    <p:sldId id="297" r:id="rId88"/>
    <p:sldId id="298" r:id="rId89"/>
    <p:sldId id="262" r:id="rId90"/>
    <p:sldId id="329" r:id="rId91"/>
    <p:sldId id="299" r:id="rId92"/>
    <p:sldId id="382" r:id="rId93"/>
    <p:sldId id="300" r:id="rId94"/>
    <p:sldId id="383" r:id="rId95"/>
    <p:sldId id="384" r:id="rId96"/>
    <p:sldId id="301" r:id="rId97"/>
    <p:sldId id="302" r:id="rId98"/>
    <p:sldId id="385" r:id="rId99"/>
    <p:sldId id="387" r:id="rId100"/>
    <p:sldId id="263" r:id="rId101"/>
    <p:sldId id="328" r:id="rId102"/>
    <p:sldId id="303" r:id="rId103"/>
    <p:sldId id="388" r:id="rId104"/>
    <p:sldId id="304" r:id="rId105"/>
    <p:sldId id="305" r:id="rId106"/>
    <p:sldId id="306" r:id="rId107"/>
    <p:sldId id="307" r:id="rId108"/>
    <p:sldId id="308" r:id="rId109"/>
    <p:sldId id="264" r:id="rId110"/>
    <p:sldId id="309" r:id="rId111"/>
    <p:sldId id="389" r:id="rId112"/>
    <p:sldId id="390" r:id="rId113"/>
    <p:sldId id="391" r:id="rId114"/>
    <p:sldId id="310" r:id="rId115"/>
    <p:sldId id="386" r:id="rId116"/>
    <p:sldId id="265" r:id="rId117"/>
    <p:sldId id="331" r:id="rId118"/>
    <p:sldId id="311" r:id="rId119"/>
    <p:sldId id="312" r:id="rId120"/>
    <p:sldId id="313" r:id="rId121"/>
    <p:sldId id="314" r:id="rId122"/>
    <p:sldId id="266" r:id="rId123"/>
    <p:sldId id="315" r:id="rId124"/>
    <p:sldId id="393" r:id="rId125"/>
    <p:sldId id="316" r:id="rId126"/>
    <p:sldId id="317" r:id="rId127"/>
    <p:sldId id="318" r:id="rId128"/>
    <p:sldId id="319" r:id="rId129"/>
    <p:sldId id="392" r:id="rId130"/>
    <p:sldId id="267" r:id="rId131"/>
    <p:sldId id="332" r:id="rId132"/>
    <p:sldId id="268" r:id="rId1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 initials="M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5" autoAdjust="0"/>
    <p:restoredTop sz="94684" autoAdjust="0"/>
  </p:normalViewPr>
  <p:slideViewPr>
    <p:cSldViewPr>
      <p:cViewPr varScale="1">
        <p:scale>
          <a:sx n="69" d="100"/>
          <a:sy n="69" d="100"/>
        </p:scale>
        <p:origin x="-1200"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notesMaster" Target="notesMasters/notesMaster1.xml"/><Relationship Id="rId13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04-05-01T09:41:59.650" idx="1">
    <p:pos x="10" y="10"/>
    <p:text>Focused on human labor over industry -- counter to the Soviet approach -- massive failure -- some 20 million people starved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973081-935C-4142-8E9F-C7E0C6DF939B}" type="datetimeFigureOut">
              <a:rPr lang="en-US" smtClean="0"/>
              <a:pPr/>
              <a:t>3/23/2012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859762-E599-4BD5-A95D-44A1B411DD46}"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guardian.co.uk/world/2010/apr/04/senegal-african-renaissance-statue" TargetMode="External"/><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en.wikipedia.org/wiki/Military_aircraft" TargetMode="External"/><Relationship Id="rId13" Type="http://schemas.openxmlformats.org/officeDocument/2006/relationships/hyperlink" Target="http://en.wikipedia.org/wiki/Exposition_Internationale_des_Arts_et_Techniques_dans_la_Vie_Moderne_(1937)" TargetMode="External"/><Relationship Id="rId3" Type="http://schemas.openxmlformats.org/officeDocument/2006/relationships/hyperlink" Target="http://en.wikipedia.org/wiki/Pablo_Picasso" TargetMode="External"/><Relationship Id="rId7" Type="http://schemas.openxmlformats.org/officeDocument/2006/relationships/hyperlink" Target="http://en.wikipedia.org/wiki/Kingdom_of_Italy_(1861%E2%80%931946)" TargetMode="External"/><Relationship Id="rId12" Type="http://schemas.openxmlformats.org/officeDocument/2006/relationships/hyperlink" Target="http://en.wikipedia.org/wiki/Mural" TargetMode="External"/><Relationship Id="rId2" Type="http://schemas.openxmlformats.org/officeDocument/2006/relationships/slide" Target="../slides/slide70.xml"/><Relationship Id="rId1" Type="http://schemas.openxmlformats.org/officeDocument/2006/relationships/notesMaster" Target="../notesMasters/notesMaster1.xml"/><Relationship Id="rId6" Type="http://schemas.openxmlformats.org/officeDocument/2006/relationships/hyperlink" Target="http://en.wikipedia.org/wiki/Nazi_Germany" TargetMode="External"/><Relationship Id="rId11" Type="http://schemas.openxmlformats.org/officeDocument/2006/relationships/hyperlink" Target="http://en.wikipedia.org/wiki/Second_Spanish_Republic" TargetMode="External"/><Relationship Id="rId5" Type="http://schemas.openxmlformats.org/officeDocument/2006/relationships/hyperlink" Target="http://en.wikipedia.org/wiki/Basque_Country_(greater_region)" TargetMode="External"/><Relationship Id="rId10" Type="http://schemas.openxmlformats.org/officeDocument/2006/relationships/hyperlink" Target="http://en.wikipedia.org/wiki/Spanish_Civil_War" TargetMode="External"/><Relationship Id="rId4" Type="http://schemas.openxmlformats.org/officeDocument/2006/relationships/hyperlink" Target="http://en.wikipedia.org/wiki/Bombing_of_Guernica" TargetMode="External"/><Relationship Id="rId9" Type="http://schemas.openxmlformats.org/officeDocument/2006/relationships/hyperlink" Target="http://en.wikipedia.org/wiki/Spain_under_Franco" TargetMode="External"/><Relationship Id="rId14" Type="http://schemas.openxmlformats.org/officeDocument/2006/relationships/hyperlink" Target="http://en.wikipedia.org/wiki/1937_World's_Fair"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en.wikipedia.org/wiki/New_York,_NY" TargetMode="External"/><Relationship Id="rId3" Type="http://schemas.openxmlformats.org/officeDocument/2006/relationships/hyperlink" Target="http://en.wikipedia.org/wiki/Andy_Warhol" TargetMode="External"/><Relationship Id="rId7" Type="http://schemas.openxmlformats.org/officeDocument/2006/relationships/hyperlink" Target="http://en.wikipedia.org/wiki/Lillie_P._Bliss" TargetMode="External"/><Relationship Id="rId2" Type="http://schemas.openxmlformats.org/officeDocument/2006/relationships/slide" Target="../slides/slide101.xml"/><Relationship Id="rId1" Type="http://schemas.openxmlformats.org/officeDocument/2006/relationships/notesMaster" Target="../notesMasters/notesMaster1.xml"/><Relationship Id="rId6" Type="http://schemas.openxmlformats.org/officeDocument/2006/relationships/hyperlink" Target="http://en.wikipedia.org/wiki/Museum_of_Modern_Art" TargetMode="External"/><Relationship Id="rId5" Type="http://schemas.openxmlformats.org/officeDocument/2006/relationships/hyperlink" Target="http://en.wikipedia.org/wiki/Canvas" TargetMode="External"/><Relationship Id="rId4" Type="http://schemas.openxmlformats.org/officeDocument/2006/relationships/hyperlink" Target="http://en.wikipedia.org/wiki/Synthetic_polymer"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Joy of Life, Matisse – Fauves -- </a:t>
            </a:r>
            <a:r>
              <a:rPr lang="en-US" i="1" dirty="0" smtClean="0"/>
              <a:t>The Joy of Life</a:t>
            </a:r>
            <a:r>
              <a:rPr lang="en-US" dirty="0" smtClean="0"/>
              <a:t> investigates the significance of the idyllic in French painting from the early 1890s to World War I, considering a fascinating series of pastoral, mythic, and utopian landscapes. Responding to rapid artistic and social shifts in this period, French artists shaped a dreamlike imagery of mythic community, individual fantasy, and sensual joie de vivre in the midst of mass society. </a:t>
            </a:r>
            <a:endParaRPr lang="en-US" dirty="0"/>
          </a:p>
        </p:txBody>
      </p:sp>
      <p:sp>
        <p:nvSpPr>
          <p:cNvPr id="4" name="Slide Number Placeholder 3"/>
          <p:cNvSpPr>
            <a:spLocks noGrp="1"/>
          </p:cNvSpPr>
          <p:nvPr>
            <p:ph type="sldNum" sz="quarter" idx="10"/>
          </p:nvPr>
        </p:nvSpPr>
        <p:spPr/>
        <p:txBody>
          <a:bodyPr/>
          <a:lstStyle/>
          <a:p>
            <a:fld id="{67859762-E599-4BD5-A95D-44A1B411DD46}" type="slidenum">
              <a:rPr lang="en-US" smtClean="0"/>
              <a:pPr/>
              <a:t>4</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The </a:t>
            </a:r>
            <a:r>
              <a:rPr lang="en-US" i="1" dirty="0" smtClean="0">
                <a:hlinkClick r:id="rId3"/>
              </a:rPr>
              <a:t>African Renaissance Monument to mark Senegal's 50 years of independence</a:t>
            </a:r>
            <a:r>
              <a:rPr lang="en-US" i="1" dirty="0" smtClean="0"/>
              <a:t> is pictured during its inauguration ceremony on April 3, 2010 in Dakar. Former Nigerian president Olusegun Obasanjo, who cut a ribbon in the colours of the Senegalese flag, said the statue was 'a monument for black people all over the world.' Senegal's President Abdoulaye Wade called for the creation of a United States of Africa, unveiling the statue which he said marked the moment for the continent to 'take-off'.</a:t>
            </a:r>
            <a:endParaRPr lang="en-US" dirty="0" smtClean="0"/>
          </a:p>
          <a:p>
            <a:r>
              <a:rPr lang="en-US" i="1" dirty="0" smtClean="0"/>
              <a:t>The controversial bronze work -- which at 50 meters (164 feet) stands four meters taller than the Statue of Liberty -- depicts a couple rising from the mouth of a volcano. To finance the project, the state has been selling off government land to the private sector, a policy that has itself been criticized. Photo by Seyllou/ AFP/ Getty Images</a:t>
            </a:r>
            <a:endParaRPr lang="en-US" dirty="0"/>
          </a:p>
        </p:txBody>
      </p:sp>
      <p:sp>
        <p:nvSpPr>
          <p:cNvPr id="4" name="Slide Number Placeholder 3"/>
          <p:cNvSpPr>
            <a:spLocks noGrp="1"/>
          </p:cNvSpPr>
          <p:nvPr>
            <p:ph type="sldNum" sz="quarter" idx="10"/>
          </p:nvPr>
        </p:nvSpPr>
        <p:spPr/>
        <p:txBody>
          <a:bodyPr/>
          <a:lstStyle/>
          <a:p>
            <a:fld id="{67859762-E599-4BD5-A95D-44A1B411DD46}" type="slidenum">
              <a:rPr lang="en-US" smtClean="0"/>
              <a:pPr/>
              <a:t>131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Scream, 1893 Munch,</a:t>
            </a:r>
            <a:r>
              <a:rPr lang="en-US" baseline="0" dirty="0" smtClean="0"/>
              <a:t> Expressionism</a:t>
            </a:r>
            <a:endParaRPr lang="en-US" dirty="0"/>
          </a:p>
        </p:txBody>
      </p:sp>
      <p:sp>
        <p:nvSpPr>
          <p:cNvPr id="4" name="Slide Number Placeholder 3"/>
          <p:cNvSpPr>
            <a:spLocks noGrp="1"/>
          </p:cNvSpPr>
          <p:nvPr>
            <p:ph type="sldNum" sz="quarter" idx="10"/>
          </p:nvPr>
        </p:nvSpPr>
        <p:spPr/>
        <p:txBody>
          <a:bodyPr/>
          <a:lstStyle/>
          <a:p>
            <a:fld id="{67859762-E599-4BD5-A95D-44A1B411DD46}" type="slidenum">
              <a:rPr lang="en-US" smtClean="0"/>
              <a:pPr/>
              <a:t>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Boccioni, Umberto | </a:t>
            </a:r>
            <a:r>
              <a:rPr lang="en-US" b="1" dirty="0" smtClean="0"/>
              <a:t>States</a:t>
            </a:r>
            <a:r>
              <a:rPr lang="en-US" dirty="0" smtClean="0"/>
              <a:t> of </a:t>
            </a:r>
            <a:r>
              <a:rPr lang="en-US" b="1" dirty="0" smtClean="0"/>
              <a:t>Mind</a:t>
            </a:r>
            <a:r>
              <a:rPr lang="en-US" dirty="0" smtClean="0"/>
              <a:t>: </a:t>
            </a:r>
            <a:r>
              <a:rPr lang="en-US" b="1" dirty="0" smtClean="0"/>
              <a:t>The Farewells</a:t>
            </a:r>
            <a:r>
              <a:rPr lang="en-US" dirty="0" smtClean="0"/>
              <a:t>.</a:t>
            </a:r>
            <a:endParaRPr lang="en-US" dirty="0"/>
          </a:p>
        </p:txBody>
      </p:sp>
      <p:sp>
        <p:nvSpPr>
          <p:cNvPr id="4" name="Slide Number Placeholder 3"/>
          <p:cNvSpPr>
            <a:spLocks noGrp="1"/>
          </p:cNvSpPr>
          <p:nvPr>
            <p:ph type="sldNum" sz="quarter" idx="10"/>
          </p:nvPr>
        </p:nvSpPr>
        <p:spPr/>
        <p:txBody>
          <a:bodyPr/>
          <a:lstStyle/>
          <a:p>
            <a:fld id="{67859762-E599-4BD5-A95D-44A1B411DD46}" type="slidenum">
              <a:rPr lang="en-US" smtClean="0"/>
              <a:pPr/>
              <a:t>11</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Otto Dix </a:t>
            </a:r>
            <a:r>
              <a:rPr lang="en-US" dirty="0" smtClean="0"/>
              <a:t>'Verwundeter (Herbst 1916, Bapaume) [Wounded soldier – Autumn 1916, Bapaume]' 1924 etching, aquatint, drypoint Collection of the National Gallery of Australia, The </a:t>
            </a:r>
            <a:r>
              <a:rPr lang="en-US" dirty="0" err="1" smtClean="0"/>
              <a:t>Poynton</a:t>
            </a:r>
            <a:r>
              <a:rPr lang="en-US" dirty="0" smtClean="0"/>
              <a:t> Bequest 2003 © Otto Dix, Licensed by VISCOPY</a:t>
            </a:r>
            <a:endParaRPr lang="en-US" dirty="0"/>
          </a:p>
        </p:txBody>
      </p:sp>
      <p:sp>
        <p:nvSpPr>
          <p:cNvPr id="4" name="Slide Number Placeholder 3"/>
          <p:cNvSpPr>
            <a:spLocks noGrp="1"/>
          </p:cNvSpPr>
          <p:nvPr>
            <p:ph type="sldNum" sz="quarter" idx="10"/>
          </p:nvPr>
        </p:nvSpPr>
        <p:spPr/>
        <p:txBody>
          <a:bodyPr/>
          <a:lstStyle/>
          <a:p>
            <a:fld id="{67859762-E599-4BD5-A95D-44A1B411DD46}" type="slidenum">
              <a:rPr lang="en-US" smtClean="0"/>
              <a:pPr/>
              <a:t>56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1" dirty="0" smtClean="0"/>
              <a:t>Guernica</a:t>
            </a:r>
            <a:r>
              <a:rPr lang="en-US" dirty="0" smtClean="0"/>
              <a:t> is a painting by </a:t>
            </a:r>
            <a:r>
              <a:rPr lang="en-US" dirty="0" smtClean="0">
                <a:hlinkClick r:id="rId3" action="ppaction://hlinkfile" tooltip="Pablo Picasso"/>
              </a:rPr>
              <a:t>Pablo Picasso</a:t>
            </a:r>
            <a:r>
              <a:rPr lang="en-US" dirty="0" smtClean="0"/>
              <a:t>. It was created in response to the </a:t>
            </a:r>
            <a:r>
              <a:rPr lang="en-US" dirty="0" smtClean="0">
                <a:hlinkClick r:id="rId4" action="ppaction://hlinkfile" tooltip="Bombing of Guernica"/>
              </a:rPr>
              <a:t>bombing of Guernica</a:t>
            </a:r>
            <a:r>
              <a:rPr lang="en-US" dirty="0" smtClean="0"/>
              <a:t>, </a:t>
            </a:r>
            <a:r>
              <a:rPr lang="en-US" dirty="0" smtClean="0">
                <a:hlinkClick r:id="rId5" action="ppaction://hlinkfile" tooltip="Basque Country (greater region)"/>
              </a:rPr>
              <a:t>Basque Country</a:t>
            </a:r>
            <a:r>
              <a:rPr lang="en-US" dirty="0" smtClean="0"/>
              <a:t>, by </a:t>
            </a:r>
            <a:r>
              <a:rPr lang="en-US" dirty="0" smtClean="0">
                <a:hlinkClick r:id="rId6" action="ppaction://hlinkfile" tooltip="Nazi Germany"/>
              </a:rPr>
              <a:t>German</a:t>
            </a:r>
            <a:r>
              <a:rPr lang="en-US" dirty="0" smtClean="0"/>
              <a:t> and </a:t>
            </a:r>
            <a:r>
              <a:rPr lang="en-US" dirty="0" smtClean="0">
                <a:hlinkClick r:id="rId7" action="ppaction://hlinkfile" tooltip="Kingdom of Italy (1861–1946)"/>
              </a:rPr>
              <a:t>Italian</a:t>
            </a:r>
            <a:r>
              <a:rPr lang="en-US" dirty="0" smtClean="0"/>
              <a:t> </a:t>
            </a:r>
            <a:r>
              <a:rPr lang="en-US" dirty="0" smtClean="0">
                <a:hlinkClick r:id="rId8" action="ppaction://hlinkfile" tooltip="Military aircraft"/>
              </a:rPr>
              <a:t>warplanes</a:t>
            </a:r>
            <a:r>
              <a:rPr lang="en-US" dirty="0" smtClean="0"/>
              <a:t> at the behest of the Spanish </a:t>
            </a:r>
            <a:r>
              <a:rPr lang="en-US" dirty="0" smtClean="0">
                <a:hlinkClick r:id="rId9" action="ppaction://hlinkfile" tooltip="Spain under Franco"/>
              </a:rPr>
              <a:t>Nationalist</a:t>
            </a:r>
            <a:r>
              <a:rPr lang="en-US" dirty="0" smtClean="0"/>
              <a:t> forces, on 26 April 1937, during the </a:t>
            </a:r>
            <a:r>
              <a:rPr lang="en-US" dirty="0" smtClean="0">
                <a:hlinkClick r:id="rId10" action="ppaction://hlinkfile" tooltip="Spanish Civil War"/>
              </a:rPr>
              <a:t>Spanish Civil War</a:t>
            </a:r>
            <a:r>
              <a:rPr lang="en-US" dirty="0" smtClean="0"/>
              <a:t>. The </a:t>
            </a:r>
            <a:r>
              <a:rPr lang="en-US" dirty="0" smtClean="0">
                <a:hlinkClick r:id="rId11" action="ppaction://hlinkfile" tooltip="Second Spanish Republic"/>
              </a:rPr>
              <a:t>Spanish Republican</a:t>
            </a:r>
            <a:r>
              <a:rPr lang="en-US" dirty="0" smtClean="0"/>
              <a:t> government commissioned Picasso to create a large </a:t>
            </a:r>
            <a:r>
              <a:rPr lang="en-US" dirty="0" smtClean="0">
                <a:hlinkClick r:id="rId12" action="ppaction://hlinkfile" tooltip="Mural"/>
              </a:rPr>
              <a:t>mural</a:t>
            </a:r>
            <a:r>
              <a:rPr lang="en-US" dirty="0" smtClean="0"/>
              <a:t> for the Spanish display at the </a:t>
            </a:r>
            <a:r>
              <a:rPr lang="en-US" dirty="0" smtClean="0">
                <a:hlinkClick r:id="rId13" action="ppaction://hlinkfile" tooltip="Exposition Internationale des Arts et Techniques dans la Vie Moderne (1937)"/>
              </a:rPr>
              <a:t>Paris International Exposition</a:t>
            </a:r>
            <a:r>
              <a:rPr lang="en-US" dirty="0" smtClean="0"/>
              <a:t> at the </a:t>
            </a:r>
            <a:r>
              <a:rPr lang="en-US" dirty="0" smtClean="0">
                <a:hlinkClick r:id="rId14" action="ppaction://hlinkfile" tooltip="1937 World's Fair"/>
              </a:rPr>
              <a:t>1937 World's Fair</a:t>
            </a:r>
            <a:r>
              <a:rPr lang="en-US" dirty="0" smtClean="0"/>
              <a:t> in Paris.</a:t>
            </a:r>
          </a:p>
          <a:p>
            <a:endParaRPr lang="en-US" dirty="0"/>
          </a:p>
        </p:txBody>
      </p:sp>
      <p:sp>
        <p:nvSpPr>
          <p:cNvPr id="4" name="Slide Number Placeholder 3"/>
          <p:cNvSpPr>
            <a:spLocks noGrp="1"/>
          </p:cNvSpPr>
          <p:nvPr>
            <p:ph type="sldNum" sz="quarter" idx="10"/>
          </p:nvPr>
        </p:nvSpPr>
        <p:spPr/>
        <p:txBody>
          <a:bodyPr/>
          <a:lstStyle/>
          <a:p>
            <a:fld id="{67859762-E599-4BD5-A95D-44A1B411DD46}" type="slidenum">
              <a:rPr lang="en-US" smtClean="0"/>
              <a:pPr/>
              <a:t>70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Frozen Assets, Diego</a:t>
            </a:r>
            <a:r>
              <a:rPr lang="en-US" baseline="0" dirty="0" smtClean="0"/>
              <a:t> Rivera – Mexican Marxist painting of New York: </a:t>
            </a:r>
            <a:r>
              <a:rPr lang="en-US" dirty="0" smtClean="0"/>
              <a:t>In </a:t>
            </a:r>
            <a:r>
              <a:rPr lang="en-US" i="1" dirty="0" smtClean="0"/>
              <a:t>Frozen Assets</a:t>
            </a:r>
            <a:r>
              <a:rPr lang="en-US" dirty="0" smtClean="0"/>
              <a:t>, Rivera coupled his appreciation for New York’s distinctive vertical architecture with a potent critique of the city's economic inequities. The panel’s upper register features a dramatic sequence of largely recognizable skyscrapers, most completed within a few years of Rivera’s arrival in New York. In the middle section, a steel-and-glass shed serves as a shelter for rows of sleeping men, pointing to the dispossessed labor that made such extraordinary growth possible during a period of economic turmoil. Below, a bank’s waiting room accommodates a guard, a clerk, and a trio of figures eager to inspect their mounting assets in the vault beyond. Rivera’s jarring vision of the city—in which the masses trudge to work, the homeless are warehoused, and the wealthy squirrel away their money—struck a chord in 1932, in the midst of the Great Depression.</a:t>
            </a:r>
          </a:p>
          <a:p>
            <a:endParaRPr lang="en-US" dirty="0"/>
          </a:p>
        </p:txBody>
      </p:sp>
      <p:sp>
        <p:nvSpPr>
          <p:cNvPr id="4" name="Slide Number Placeholder 3"/>
          <p:cNvSpPr>
            <a:spLocks noGrp="1"/>
          </p:cNvSpPr>
          <p:nvPr>
            <p:ph type="sldNum" sz="quarter" idx="10"/>
          </p:nvPr>
        </p:nvSpPr>
        <p:spPr/>
        <p:txBody>
          <a:bodyPr/>
          <a:lstStyle/>
          <a:p>
            <a:fld id="{67859762-E599-4BD5-A95D-44A1B411DD46}" type="slidenum">
              <a:rPr lang="en-US" smtClean="0"/>
              <a:pPr/>
              <a:t>71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Roses for Stalin</a:t>
            </a:r>
            <a:r>
              <a:rPr lang="en-US" dirty="0" smtClean="0"/>
              <a:t>. Stalin-era (1949). Painted by Boris </a:t>
            </a:r>
            <a:r>
              <a:rPr lang="en-US" dirty="0" err="1" smtClean="0"/>
              <a:t>Ieremeevich</a:t>
            </a:r>
            <a:r>
              <a:rPr lang="en-US" dirty="0" smtClean="0"/>
              <a:t> </a:t>
            </a:r>
            <a:r>
              <a:rPr lang="en-US" dirty="0" err="1" smtClean="0"/>
              <a:t>Vladimirski</a:t>
            </a:r>
            <a:r>
              <a:rPr lang="en-US" dirty="0" smtClean="0"/>
              <a:t>. </a:t>
            </a:r>
            <a:r>
              <a:rPr lang="en-US" i="1" dirty="0" smtClean="0"/>
              <a:t>Oil on canvas, 100.5 x 141 cm</a:t>
            </a:r>
            <a:r>
              <a:rPr lang="en-US" dirty="0" smtClean="0"/>
              <a:t>.</a:t>
            </a:r>
          </a:p>
          <a:p>
            <a:endParaRPr lang="en-US" dirty="0"/>
          </a:p>
        </p:txBody>
      </p:sp>
      <p:sp>
        <p:nvSpPr>
          <p:cNvPr id="4" name="Slide Number Placeholder 3"/>
          <p:cNvSpPr>
            <a:spLocks noGrp="1"/>
          </p:cNvSpPr>
          <p:nvPr>
            <p:ph type="sldNum" sz="quarter" idx="10"/>
          </p:nvPr>
        </p:nvSpPr>
        <p:spPr/>
        <p:txBody>
          <a:bodyPr/>
          <a:lstStyle/>
          <a:p>
            <a:fld id="{67859762-E599-4BD5-A95D-44A1B411DD46}" type="slidenum">
              <a:rPr lang="en-US" smtClean="0"/>
              <a:pPr/>
              <a:t>77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Artist </a:t>
            </a:r>
            <a:r>
              <a:rPr lang="en-US" dirty="0" smtClean="0">
                <a:hlinkClick r:id="rId3" action="ppaction://hlinkfile" tooltip="Andy Warhol"/>
              </a:rPr>
              <a:t>Andy Warhol</a:t>
            </a:r>
            <a:r>
              <a:rPr lang="en-US" dirty="0" smtClean="0"/>
              <a:t> Year 1962 Type </a:t>
            </a:r>
            <a:r>
              <a:rPr lang="en-US" dirty="0" smtClean="0">
                <a:hlinkClick r:id="rId4" action="ppaction://hlinkfile" tooltip="Synthetic polymer"/>
              </a:rPr>
              <a:t>Synthetic polymer</a:t>
            </a:r>
            <a:r>
              <a:rPr lang="en-US" dirty="0" smtClean="0"/>
              <a:t> paint on </a:t>
            </a:r>
            <a:r>
              <a:rPr lang="en-US" dirty="0" smtClean="0">
                <a:hlinkClick r:id="rId5" action="ppaction://hlinkfile" tooltip="Canvas"/>
              </a:rPr>
              <a:t>canvas</a:t>
            </a:r>
            <a:r>
              <a:rPr lang="en-US" dirty="0" smtClean="0"/>
              <a:t> Dimensions Each 50.8 cm × 40.6 cm (20 in × 16 in) Location </a:t>
            </a:r>
            <a:r>
              <a:rPr lang="en-US" dirty="0" smtClean="0">
                <a:hlinkClick r:id="rId6" action="ppaction://hlinkfile" tooltip="Museum of Modern Art"/>
              </a:rPr>
              <a:t>Museum of Modern Art</a:t>
            </a:r>
            <a:r>
              <a:rPr lang="en-US" dirty="0" smtClean="0"/>
              <a:t>. Acquired through the </a:t>
            </a:r>
            <a:r>
              <a:rPr lang="en-US" dirty="0" smtClean="0">
                <a:hlinkClick r:id="rId7" action="ppaction://hlinkfile" tooltip="Lillie P. Bliss"/>
              </a:rPr>
              <a:t>Lillie P. Bliss</a:t>
            </a:r>
            <a:r>
              <a:rPr lang="en-US" dirty="0" smtClean="0"/>
              <a:t> Bequest, </a:t>
            </a:r>
            <a:r>
              <a:rPr lang="en-US" dirty="0" smtClean="0">
                <a:hlinkClick r:id="rId8" action="ppaction://hlinkfile" tooltip="New York, NY"/>
              </a:rPr>
              <a:t>New York, NY</a:t>
            </a:r>
            <a:r>
              <a:rPr lang="en-US" dirty="0" smtClean="0"/>
              <a:t/>
            </a:r>
            <a:br>
              <a:rPr lang="en-US" dirty="0" smtClean="0"/>
            </a:br>
            <a:r>
              <a:rPr lang="en-US" dirty="0" smtClean="0"/>
              <a:t>(32 canvas series displayed by year of introduction)</a:t>
            </a:r>
            <a:endParaRPr lang="en-US" dirty="0"/>
          </a:p>
        </p:txBody>
      </p:sp>
      <p:sp>
        <p:nvSpPr>
          <p:cNvPr id="4" name="Slide Number Placeholder 3"/>
          <p:cNvSpPr>
            <a:spLocks noGrp="1"/>
          </p:cNvSpPr>
          <p:nvPr>
            <p:ph type="sldNum" sz="quarter" idx="10"/>
          </p:nvPr>
        </p:nvSpPr>
        <p:spPr/>
        <p:txBody>
          <a:bodyPr/>
          <a:lstStyle/>
          <a:p>
            <a:fld id="{67859762-E599-4BD5-A95D-44A1B411DD46}" type="slidenum">
              <a:rPr lang="en-US" smtClean="0"/>
              <a:pPr/>
              <a:t>101</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Keith</a:t>
            </a:r>
            <a:r>
              <a:rPr lang="en-US" baseline="0" dirty="0" smtClean="0"/>
              <a:t> Haring</a:t>
            </a:r>
            <a:endParaRPr lang="en-US" dirty="0"/>
          </a:p>
        </p:txBody>
      </p:sp>
      <p:sp>
        <p:nvSpPr>
          <p:cNvPr id="4" name="Slide Number Placeholder 3"/>
          <p:cNvSpPr>
            <a:spLocks noGrp="1"/>
          </p:cNvSpPr>
          <p:nvPr>
            <p:ph type="sldNum" sz="quarter" idx="10"/>
          </p:nvPr>
        </p:nvSpPr>
        <p:spPr/>
        <p:txBody>
          <a:bodyPr/>
          <a:lstStyle/>
          <a:p>
            <a:fld id="{67859762-E599-4BD5-A95D-44A1B411DD46}" type="slidenum">
              <a:rPr lang="en-US" smtClean="0"/>
              <a:pPr/>
              <a:t>117</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FB11E3-8068-4766-AF6F-7B87B67DB7C6}" type="datetimeFigureOut">
              <a:rPr lang="en-US" smtClean="0"/>
              <a:pPr/>
              <a:t>3/23/2012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1C2FBA-65A6-4D83-8B14-9031E6D43CC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FB11E3-8068-4766-AF6F-7B87B67DB7C6}" type="datetimeFigureOut">
              <a:rPr lang="en-US" smtClean="0"/>
              <a:pPr/>
              <a:t>3/23/2012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1C2FBA-65A6-4D83-8B14-9031E6D43CC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FB11E3-8068-4766-AF6F-7B87B67DB7C6}" type="datetimeFigureOut">
              <a:rPr lang="en-US" smtClean="0"/>
              <a:pPr/>
              <a:t>3/23/2012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1C2FBA-65A6-4D83-8B14-9031E6D43CC7}"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FB11E3-8068-4766-AF6F-7B87B67DB7C6}" type="datetimeFigureOut">
              <a:rPr lang="en-US" smtClean="0"/>
              <a:pPr/>
              <a:t>3/23/2012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1C2FBA-65A6-4D83-8B14-9031E6D43CC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FB11E3-8068-4766-AF6F-7B87B67DB7C6}" type="datetimeFigureOut">
              <a:rPr lang="en-US" smtClean="0"/>
              <a:pPr/>
              <a:t>3/23/2012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1C2FBA-65A6-4D83-8B14-9031E6D43CC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FB11E3-8068-4766-AF6F-7B87B67DB7C6}" type="datetimeFigureOut">
              <a:rPr lang="en-US" smtClean="0"/>
              <a:pPr/>
              <a:t>3/23/2012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1C2FBA-65A6-4D83-8B14-9031E6D43CC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395128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4"/>
            <a:ext cx="4041775" cy="395128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FB11E3-8068-4766-AF6F-7B87B67DB7C6}" type="datetimeFigureOut">
              <a:rPr lang="en-US" smtClean="0"/>
              <a:pPr/>
              <a:t>3/23/2012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51C2FBA-65A6-4D83-8B14-9031E6D43CC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FB11E3-8068-4766-AF6F-7B87B67DB7C6}" type="datetimeFigureOut">
              <a:rPr lang="en-US" smtClean="0"/>
              <a:pPr/>
              <a:t>3/23/2012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51C2FBA-65A6-4D83-8B14-9031E6D43CC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FB11E3-8068-4766-AF6F-7B87B67DB7C6}" type="datetimeFigureOut">
              <a:rPr lang="en-US" smtClean="0"/>
              <a:pPr/>
              <a:t>3/23/2012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51C2FBA-65A6-4D83-8B14-9031E6D43CC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FB11E3-8068-4766-AF6F-7B87B67DB7C6}" type="datetimeFigureOut">
              <a:rPr lang="en-US" smtClean="0"/>
              <a:pPr/>
              <a:t>3/23/2012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1C2FBA-65A6-4D83-8B14-9031E6D43CC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4"/>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FB11E3-8068-4766-AF6F-7B87B67DB7C6}" type="datetimeFigureOut">
              <a:rPr lang="en-US" smtClean="0"/>
              <a:pPr/>
              <a:t>3/23/2012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1C2FBA-65A6-4D83-8B14-9031E6D43CC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4"/>
          </a:xfrm>
          <a:prstGeom prst="rect">
            <a:avLst/>
          </a:prstGeom>
        </p:spPr>
        <p:txBody>
          <a:bodyPr vert="horz" lIns="91440" tIns="45720" rIns="91440" bIns="45720" rtlCol="0" anchor="ctr"/>
          <a:lstStyle>
            <a:lvl1pPr algn="l">
              <a:defRPr sz="1200">
                <a:solidFill>
                  <a:schemeClr val="tx1">
                    <a:tint val="75000"/>
                  </a:schemeClr>
                </a:solidFill>
              </a:defRPr>
            </a:lvl1pPr>
          </a:lstStyle>
          <a:p>
            <a:fld id="{D6FB11E3-8068-4766-AF6F-7B87B67DB7C6}" type="datetimeFigureOut">
              <a:rPr lang="en-US" smtClean="0"/>
              <a:pPr/>
              <a:t>3/23/2012</a:t>
            </a:fld>
            <a:endParaRPr lang="en-US" dirty="0"/>
          </a:p>
        </p:txBody>
      </p:sp>
      <p:sp>
        <p:nvSpPr>
          <p:cNvPr id="5" name="Footer Placeholder 4"/>
          <p:cNvSpPr>
            <a:spLocks noGrp="1"/>
          </p:cNvSpPr>
          <p:nvPr>
            <p:ph type="ftr" sz="quarter" idx="3"/>
          </p:nvPr>
        </p:nvSpPr>
        <p:spPr>
          <a:xfrm>
            <a:off x="3124200" y="6356352"/>
            <a:ext cx="2895600" cy="36512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4"/>
          </a:xfrm>
          <a:prstGeom prst="rect">
            <a:avLst/>
          </a:prstGeom>
        </p:spPr>
        <p:txBody>
          <a:bodyPr vert="horz" lIns="91440" tIns="45720" rIns="91440" bIns="45720" rtlCol="0" anchor="ctr"/>
          <a:lstStyle>
            <a:lvl1pPr algn="r">
              <a:defRPr sz="1200">
                <a:solidFill>
                  <a:schemeClr val="tx1">
                    <a:tint val="75000"/>
                  </a:schemeClr>
                </a:solidFill>
              </a:defRPr>
            </a:lvl1pPr>
          </a:lstStyle>
          <a:p>
            <a:fld id="{351C2FBA-65A6-4D83-8B14-9031E6D43CC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jpeg"/><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5.gif"/><Relationship Id="rId10"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19.jpeg"/></Relationships>
</file>

<file path=ppt/slides/_rels/slide10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jpeg"/><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00.xml"/><Relationship Id="rId6" Type="http://schemas.openxmlformats.org/officeDocument/2006/relationships/image" Target="../media/image18.jpeg"/><Relationship Id="rId11" Type="http://schemas.openxmlformats.org/officeDocument/2006/relationships/image" Target="../media/image143.gif"/><Relationship Id="rId5" Type="http://schemas.openxmlformats.org/officeDocument/2006/relationships/image" Target="../media/image5.gif"/><Relationship Id="rId10" Type="http://schemas.openxmlformats.org/officeDocument/2006/relationships/image" Target="../media/image142.gif"/><Relationship Id="rId4" Type="http://schemas.openxmlformats.org/officeDocument/2006/relationships/image" Target="../media/image4.png"/><Relationship Id="rId9" Type="http://schemas.openxmlformats.org/officeDocument/2006/relationships/image" Target="../media/image141.gif"/></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47.jpeg"/><Relationship Id="rId2" Type="http://schemas.openxmlformats.org/officeDocument/2006/relationships/slideLayout" Target="../slideLayouts/slideLayout7.xml"/><Relationship Id="rId1" Type="http://schemas.openxmlformats.org/officeDocument/2006/relationships/tags" Target="../tags/tag101.xml"/><Relationship Id="rId6" Type="http://schemas.openxmlformats.org/officeDocument/2006/relationships/image" Target="../media/image146.jpeg"/><Relationship Id="rId5" Type="http://schemas.openxmlformats.org/officeDocument/2006/relationships/image" Target="../media/image145.png"/><Relationship Id="rId4" Type="http://schemas.openxmlformats.org/officeDocument/2006/relationships/image" Target="../media/image144.jpeg"/></Relationships>
</file>

<file path=ppt/slides/_rels/slide102.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image" Target="../media/image148.jpeg"/><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02.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7.jpeg"/><Relationship Id="rId9" Type="http://schemas.openxmlformats.org/officeDocument/2006/relationships/image" Target="../media/image150.jpe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Documents%20and%20Settings\hoge\My%20Documents\My%20Videos\Cuban%20Missile%20Crisis.wmv" TargetMode="External"/><Relationship Id="rId1" Type="http://schemas.openxmlformats.org/officeDocument/2006/relationships/tags" Target="../tags/tag103.xml"/><Relationship Id="rId4" Type="http://schemas.openxmlformats.org/officeDocument/2006/relationships/image" Target="../media/image151.png"/></Relationships>
</file>

<file path=ppt/slides/_rels/slide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04.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10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105.xml"/><Relationship Id="rId6" Type="http://schemas.openxmlformats.org/officeDocument/2006/relationships/image" Target="../media/image157.gif"/><Relationship Id="rId5" Type="http://schemas.openxmlformats.org/officeDocument/2006/relationships/image" Target="../media/image156.png"/><Relationship Id="rId4" Type="http://schemas.openxmlformats.org/officeDocument/2006/relationships/image" Target="../media/image155.gif"/></Relationships>
</file>

<file path=ppt/slides/_rels/slide10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slideLayout" Target="../slideLayouts/slideLayout7.xml"/><Relationship Id="rId1" Type="http://schemas.openxmlformats.org/officeDocument/2006/relationships/tags" Target="../tags/tag106.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5.gif"/></Relationships>
</file>

<file path=ppt/slides/_rels/slide10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slideLayout" Target="../slideLayouts/slideLayout7.xml"/><Relationship Id="rId1" Type="http://schemas.openxmlformats.org/officeDocument/2006/relationships/tags" Target="../tags/tag107.xml"/><Relationship Id="rId5" Type="http://schemas.openxmlformats.org/officeDocument/2006/relationships/image" Target="../media/image3.png"/><Relationship Id="rId4" Type="http://schemas.openxmlformats.org/officeDocument/2006/relationships/image" Target="../media/image18.jpeg"/></Relationships>
</file>

<file path=ppt/slides/_rels/slide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08.xml"/><Relationship Id="rId5" Type="http://schemas.openxmlformats.org/officeDocument/2006/relationships/image" Target="../media/image163.png"/><Relationship Id="rId4" Type="http://schemas.openxmlformats.org/officeDocument/2006/relationships/image" Target="../media/image162.jpeg"/></Relationships>
</file>

<file path=ppt/slides/_rels/slide10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jpeg"/><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09.xml"/><Relationship Id="rId6" Type="http://schemas.openxmlformats.org/officeDocument/2006/relationships/image" Target="../media/image18.jpeg"/><Relationship Id="rId5" Type="http://schemas.openxmlformats.org/officeDocument/2006/relationships/image" Target="../media/image5.gif"/><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22.png"/><Relationship Id="rId4" Type="http://schemas.openxmlformats.org/officeDocument/2006/relationships/image" Target="../media/image21.jpeg"/></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4.jpeg"/><Relationship Id="rId2" Type="http://schemas.openxmlformats.org/officeDocument/2006/relationships/slideLayout" Target="../slideLayouts/slideLayout7.xml"/><Relationship Id="rId1" Type="http://schemas.openxmlformats.org/officeDocument/2006/relationships/tags" Target="../tags/tag110.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gif"/></Relationships>
</file>

<file path=ppt/slides/_rels/slide11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slideLayout" Target="../slideLayouts/slideLayout7.xml"/><Relationship Id="rId1" Type="http://schemas.openxmlformats.org/officeDocument/2006/relationships/tags" Target="../tags/tag111.xml"/></Relationships>
</file>

<file path=ppt/slides/_rels/slide11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slideLayout" Target="../slideLayouts/slideLayout7.xml"/><Relationship Id="rId1" Type="http://schemas.openxmlformats.org/officeDocument/2006/relationships/tags" Target="../tags/tag112.xml"/><Relationship Id="rId5" Type="http://schemas.openxmlformats.org/officeDocument/2006/relationships/image" Target="../media/image167.jpeg"/><Relationship Id="rId4" Type="http://schemas.openxmlformats.org/officeDocument/2006/relationships/image" Target="../media/image165.jpeg"/></Relationships>
</file>

<file path=ppt/slides/_rels/slide11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slideLayout" Target="../slideLayouts/slideLayout7.xml"/><Relationship Id="rId1" Type="http://schemas.openxmlformats.org/officeDocument/2006/relationships/tags" Target="../tags/tag113.xml"/><Relationship Id="rId4" Type="http://schemas.openxmlformats.org/officeDocument/2006/relationships/image" Target="http://www.enchantedlearning.com/subjects/continents/Mideast/outlinemap/map.GIF"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114.xml"/><Relationship Id="rId5" Type="http://schemas.openxmlformats.org/officeDocument/2006/relationships/image" Target="../media/image169.jpeg"/><Relationship Id="rId4" Type="http://schemas.openxmlformats.org/officeDocument/2006/relationships/image" Target="../media/image6.png"/></Relationships>
</file>

<file path=ppt/slides/_rels/slide1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tags" Target="../tags/tag115.xml"/><Relationship Id="rId5" Type="http://schemas.openxmlformats.org/officeDocument/2006/relationships/image" Target="../media/image170.jpeg"/><Relationship Id="rId4" Type="http://schemas.openxmlformats.org/officeDocument/2006/relationships/hyperlink" Target="//upload.wikimedia.org/wikipedia/en/a/a3/Survival_Album.jpeg"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16.xml"/><Relationship Id="rId6" Type="http://schemas.openxmlformats.org/officeDocument/2006/relationships/image" Target="../media/image3.png"/><Relationship Id="rId5" Type="http://schemas.openxmlformats.org/officeDocument/2006/relationships/image" Target="../media/image5.gif"/><Relationship Id="rId4" Type="http://schemas.openxmlformats.org/officeDocument/2006/relationships/image" Target="../media/image4.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17.xml"/><Relationship Id="rId4" Type="http://schemas.openxmlformats.org/officeDocument/2006/relationships/image" Target="../media/image171.jpeg"/></Relationships>
</file>

<file path=ppt/slides/_rels/slide1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118.xml"/><Relationship Id="rId6" Type="http://schemas.openxmlformats.org/officeDocument/2006/relationships/image" Target="../media/image172.jpeg"/><Relationship Id="rId5" Type="http://schemas.openxmlformats.org/officeDocument/2006/relationships/image" Target="../media/image5.gif"/><Relationship Id="rId4" Type="http://schemas.openxmlformats.org/officeDocument/2006/relationships/image" Target="../media/image4.png"/></Relationships>
</file>

<file path=ppt/slides/_rels/slide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19.xml"/><Relationship Id="rId4" Type="http://schemas.openxmlformats.org/officeDocument/2006/relationships/image" Target="../media/image173.jpe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23.jpeg"/><Relationship Id="rId4" Type="http://schemas.openxmlformats.org/officeDocument/2006/relationships/image" Target="../media/image20.png"/></Relationships>
</file>

<file path=ppt/slides/_rels/slide12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slideLayout" Target="../slideLayouts/slideLayout7.xml"/><Relationship Id="rId1" Type="http://schemas.openxmlformats.org/officeDocument/2006/relationships/tags" Target="../tags/tag120.xml"/><Relationship Id="rId5" Type="http://schemas.openxmlformats.org/officeDocument/2006/relationships/image" Target="../media/image175.jpeg"/><Relationship Id="rId4" Type="http://schemas.openxmlformats.org/officeDocument/2006/relationships/image" Target="../media/image174.png"/></Relationships>
</file>

<file path=ppt/slides/_rels/slide12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slideLayout" Target="../slideLayouts/slideLayout7.xml"/><Relationship Id="rId1" Type="http://schemas.openxmlformats.org/officeDocument/2006/relationships/tags" Target="../tags/tag121.xml"/><Relationship Id="rId5" Type="http://schemas.openxmlformats.org/officeDocument/2006/relationships/image" Target="../media/image177.png"/><Relationship Id="rId4" Type="http://schemas.openxmlformats.org/officeDocument/2006/relationships/image" Target="../media/image5.gif"/></Relationships>
</file>

<file path=ppt/slides/_rels/slide1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jpeg"/><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22.xml"/><Relationship Id="rId6" Type="http://schemas.openxmlformats.org/officeDocument/2006/relationships/image" Target="../media/image18.jpeg"/><Relationship Id="rId5" Type="http://schemas.openxmlformats.org/officeDocument/2006/relationships/image" Target="../media/image5.gif"/><Relationship Id="rId4" Type="http://schemas.openxmlformats.org/officeDocument/2006/relationships/image" Target="../media/image4.png"/><Relationship Id="rId9" Type="http://schemas.openxmlformats.org/officeDocument/2006/relationships/image" Target="../media/image19.jpeg"/></Relationships>
</file>

<file path=ppt/slides/_rels/slide1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123.xml"/><Relationship Id="rId6" Type="http://schemas.openxmlformats.org/officeDocument/2006/relationships/image" Target="../media/image178.jpeg"/><Relationship Id="rId5" Type="http://schemas.openxmlformats.org/officeDocument/2006/relationships/image" Target="../media/image3.png"/><Relationship Id="rId4" Type="http://schemas.openxmlformats.org/officeDocument/2006/relationships/image" Target="../media/image4.png"/></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C:\Documents%20and%20Settings\hoge\My%20Documents\My%20Videos\chucks%20in%20China.mp3" TargetMode="External"/><Relationship Id="rId1" Type="http://schemas.openxmlformats.org/officeDocument/2006/relationships/tags" Target="../tags/tag124.xml"/><Relationship Id="rId6" Type="http://schemas.openxmlformats.org/officeDocument/2006/relationships/image" Target="../media/image180.png"/><Relationship Id="rId5" Type="http://schemas.openxmlformats.org/officeDocument/2006/relationships/image" Target="../media/image179.jpeg"/><Relationship Id="rId4" Type="http://schemas.openxmlformats.org/officeDocument/2006/relationships/hyperlink" Target="http://www.npr.org/2012/02/09/146600065/china-laces-up-its-chuck-taylors"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125.xml"/><Relationship Id="rId5" Type="http://schemas.openxmlformats.org/officeDocument/2006/relationships/image" Target="../media/image181.gif"/><Relationship Id="rId4" Type="http://schemas.openxmlformats.org/officeDocument/2006/relationships/image" Target="../media/image5.gif"/></Relationships>
</file>

<file path=ppt/slides/_rels/slide12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slideLayout" Target="../slideLayouts/slideLayout7.xml"/><Relationship Id="rId1" Type="http://schemas.openxmlformats.org/officeDocument/2006/relationships/tags" Target="../tags/tag126.xml"/><Relationship Id="rId5" Type="http://schemas.openxmlformats.org/officeDocument/2006/relationships/image" Target="../media/image183.jpeg"/><Relationship Id="rId4" Type="http://schemas.openxmlformats.org/officeDocument/2006/relationships/image" Target="../media/image18.jpeg"/></Relationships>
</file>

<file path=ppt/slides/_rels/slide1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27.xml"/><Relationship Id="rId5" Type="http://schemas.openxmlformats.org/officeDocument/2006/relationships/image" Target="../media/image185.jpeg"/><Relationship Id="rId4" Type="http://schemas.openxmlformats.org/officeDocument/2006/relationships/image" Target="../media/image184.jpeg"/></Relationships>
</file>

<file path=ppt/slides/_rels/slide1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128.xml"/><Relationship Id="rId5" Type="http://schemas.openxmlformats.org/officeDocument/2006/relationships/image" Target="../media/image187.jpeg"/><Relationship Id="rId4" Type="http://schemas.openxmlformats.org/officeDocument/2006/relationships/image" Target="../media/image186.jpeg"/></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Documents%20and%20Settings\hoge\My%20Documents\My%20Videos\Foodistan%20Episode%201%20The%20culinary%20battle%20begins.wmv" TargetMode="External"/><Relationship Id="rId1" Type="http://schemas.openxmlformats.org/officeDocument/2006/relationships/tags" Target="../tags/tag129.xml"/><Relationship Id="rId4" Type="http://schemas.openxmlformats.org/officeDocument/2006/relationships/image" Target="../media/image188.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3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slideLayout" Target="../slideLayouts/slideLayout7.xml"/><Relationship Id="rId1" Type="http://schemas.openxmlformats.org/officeDocument/2006/relationships/tags" Target="../tags/tag130.xml"/><Relationship Id="rId5" Type="http://schemas.openxmlformats.org/officeDocument/2006/relationships/image" Target="../media/image19.jpeg"/><Relationship Id="rId4" Type="http://schemas.openxmlformats.org/officeDocument/2006/relationships/image" Target="../media/image6.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31.xml"/><Relationship Id="rId4" Type="http://schemas.openxmlformats.org/officeDocument/2006/relationships/image" Target="../media/image189.jpeg"/></Relationships>
</file>

<file path=ppt/slides/_rels/slide1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132.xml"/><Relationship Id="rId5" Type="http://schemas.openxmlformats.org/officeDocument/2006/relationships/image" Target="../media/image190.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audio" Target="file:///C:\Documents%20and%20Settings\hoge\My%20Documents\My%20Music\handgu02.wav" TargetMode="External"/><Relationship Id="rId1" Type="http://schemas.openxmlformats.org/officeDocument/2006/relationships/tags" Target="../tags/tag20.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jpe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hyperlink" Target="../../My%20Videos/WW%20I/The%20Charge%20-%20All%20Quiet%20on%20the%20Western%20Front%20(210)%20Movie%20CLIP%20(1930)%20HD.wmv" TargetMode="External"/><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Documents%20and%20Settings\hoge\My%20Documents\My%20Videos\WW%20I\The%20Influenza%20Pandemic%20of%201918.wmv" TargetMode="External"/><Relationship Id="rId1" Type="http://schemas.openxmlformats.org/officeDocument/2006/relationships/tags" Target="../tags/tag31.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7.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7.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4.wav"/><Relationship Id="rId7" Type="http://schemas.openxmlformats.org/officeDocument/2006/relationships/image" Target="../media/image52.jpeg"/><Relationship Id="rId2" Type="http://schemas.openxmlformats.org/officeDocument/2006/relationships/audio" Target="../media/audio3.wav"/><Relationship Id="rId1" Type="http://schemas.openxmlformats.org/officeDocument/2006/relationships/tags" Target="../tags/tag37.xml"/><Relationship Id="rId6" Type="http://schemas.openxmlformats.org/officeDocument/2006/relationships/slideLayout" Target="../slideLayouts/slideLayout7.xml"/><Relationship Id="rId5" Type="http://schemas.openxmlformats.org/officeDocument/2006/relationships/audio" Target="../media/audio6.wav"/><Relationship Id="rId4" Type="http://schemas.openxmlformats.org/officeDocument/2006/relationships/audio" Target="../media/audio5.wav"/><Relationship Id="rId9"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7.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7.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hyperlink" Target="../My%20Music/LENIN2.mov" TargetMode="External"/><Relationship Id="rId5" Type="http://schemas.openxmlformats.org/officeDocument/2006/relationships/image" Target="../media/image57.jpe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audio" Target="../media/audio7.wav"/><Relationship Id="rId1" Type="http://schemas.openxmlformats.org/officeDocument/2006/relationships/tags" Target="../tags/tag41.xml"/><Relationship Id="rId6" Type="http://schemas.openxmlformats.org/officeDocument/2006/relationships/image" Target="../media/image41.png"/><Relationship Id="rId5" Type="http://schemas.openxmlformats.org/officeDocument/2006/relationships/image" Target="../media/image58.jpeg"/><Relationship Id="rId4"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7.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7.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slideLayout" Target="../slideLayouts/slideLayout7.xml"/><Relationship Id="rId1" Type="http://schemas.openxmlformats.org/officeDocument/2006/relationships/tags" Target="../tags/tag45.xml"/><Relationship Id="rId5" Type="http://schemas.openxmlformats.org/officeDocument/2006/relationships/image" Target="../media/image64.jpeg"/><Relationship Id="rId4" Type="http://schemas.openxmlformats.org/officeDocument/2006/relationships/image" Target="../media/image63.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C:\Documents%20and%20Settings\hoge\My%20Documents\My%20Music\The%20Scared%20Lenin%20Banner.mp3" TargetMode="External"/><Relationship Id="rId1" Type="http://schemas.openxmlformats.org/officeDocument/2006/relationships/tags" Target="../tags/tag46.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jpeg"/></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7.xml"/><Relationship Id="rId1" Type="http://schemas.openxmlformats.org/officeDocument/2006/relationships/tags" Target="../tags/tag47.xml"/><Relationship Id="rId5" Type="http://schemas.openxmlformats.org/officeDocument/2006/relationships/image" Target="../media/image5.gif"/><Relationship Id="rId4" Type="http://schemas.openxmlformats.org/officeDocument/2006/relationships/image" Target="../media/image69.jpeg"/></Relationships>
</file>

<file path=ppt/slides/_rels/slide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tags" Target="../tags/tag48.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19.jpe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49.xml"/><Relationship Id="rId5" Type="http://schemas.openxmlformats.org/officeDocument/2006/relationships/image" Target="../media/image73.pn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7.xml"/><Relationship Id="rId1" Type="http://schemas.openxmlformats.org/officeDocument/2006/relationships/tags" Target="../tags/tag50.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7.xml"/><Relationship Id="rId1" Type="http://schemas.openxmlformats.org/officeDocument/2006/relationships/tags" Target="../tags/tag51.xml"/><Relationship Id="rId6" Type="http://schemas.openxmlformats.org/officeDocument/2006/relationships/image" Target="../media/image73.png"/><Relationship Id="rId5" Type="http://schemas.openxmlformats.org/officeDocument/2006/relationships/image" Target="../media/image77.png"/><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Layout" Target="../slideLayouts/slideLayout7.xml"/><Relationship Id="rId1" Type="http://schemas.openxmlformats.org/officeDocument/2006/relationships/tags" Target="../tags/tag5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53.xml"/></Relationships>
</file>

<file path=ppt/slides/_rels/slide5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jpeg"/><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54.xml"/><Relationship Id="rId6" Type="http://schemas.openxmlformats.org/officeDocument/2006/relationships/image" Target="../media/image18.jpeg"/><Relationship Id="rId11" Type="http://schemas.openxmlformats.org/officeDocument/2006/relationships/image" Target="../media/image81.gif"/><Relationship Id="rId5" Type="http://schemas.openxmlformats.org/officeDocument/2006/relationships/image" Target="../media/image5.gif"/><Relationship Id="rId10"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19.jpeg"/></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7.xml"/><Relationship Id="rId1" Type="http://schemas.openxmlformats.org/officeDocument/2006/relationships/tags" Target="../tags/tag55.xml"/><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6.xml"/><Relationship Id="rId5" Type="http://schemas.openxmlformats.org/officeDocument/2006/relationships/image" Target="../media/image85.png"/><Relationship Id="rId4" Type="http://schemas.openxmlformats.org/officeDocument/2006/relationships/image" Target="../media/image84.jpeg"/></Relationships>
</file>

<file path=ppt/slides/_rels/slide5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7.xml"/><Relationship Id="rId1" Type="http://schemas.openxmlformats.org/officeDocument/2006/relationships/tags" Target="../tags/tag57.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18.jpeg"/></Relationships>
</file>

<file path=ppt/slides/_rels/slide5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58.xml"/><Relationship Id="rId5" Type="http://schemas.openxmlformats.org/officeDocument/2006/relationships/image" Target="../media/image87.jpeg"/><Relationship Id="rId4" Type="http://schemas.openxmlformats.org/officeDocument/2006/relationships/image" Target="../media/image5.gif"/></Relationships>
</file>

<file path=ppt/slides/_rels/slide5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7.xml"/><Relationship Id="rId1" Type="http://schemas.openxmlformats.org/officeDocument/2006/relationships/tags" Target="../tags/tag59.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7.xml"/><Relationship Id="rId1" Type="http://schemas.openxmlformats.org/officeDocument/2006/relationships/tags" Target="../tags/tag60.xml"/></Relationships>
</file>

<file path=ppt/slides/_rels/slide61.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Layout" Target="../slideLayouts/slideLayout7.xml"/><Relationship Id="rId1" Type="http://schemas.openxmlformats.org/officeDocument/2006/relationships/tags" Target="../tags/tag61.xml"/><Relationship Id="rId4" Type="http://schemas.openxmlformats.org/officeDocument/2006/relationships/image" Target="../media/image90.jpeg"/></Relationships>
</file>

<file path=ppt/slides/_rels/slide6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7.xml"/><Relationship Id="rId1" Type="http://schemas.openxmlformats.org/officeDocument/2006/relationships/tags" Target="../tags/tag62.xml"/></Relationships>
</file>

<file path=ppt/slides/_rels/slide6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7.xml"/><Relationship Id="rId1" Type="http://schemas.openxmlformats.org/officeDocument/2006/relationships/tags" Target="../tags/tag63.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Documents%20and%20Settings\hoge\My%20Documents\My%20Videos\hoovervilles.asx" TargetMode="External"/><Relationship Id="rId1" Type="http://schemas.openxmlformats.org/officeDocument/2006/relationships/tags" Target="../tags/tag65.xml"/><Relationship Id="rId4" Type="http://schemas.openxmlformats.org/officeDocument/2006/relationships/image" Target="../media/image93.png"/></Relationships>
</file>

<file path=ppt/slides/_rels/slide6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7.xml"/><Relationship Id="rId1" Type="http://schemas.openxmlformats.org/officeDocument/2006/relationships/tags" Target="../tags/tag66.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67.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gif"/></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Documents%20and%20Settings\hoge\My%20Documents\My%20Videos\WW%20I\Gandhi%20Amritsar.wmv" TargetMode="External"/><Relationship Id="rId1" Type="http://schemas.openxmlformats.org/officeDocument/2006/relationships/tags" Target="../tags/tag68.xml"/><Relationship Id="rId4" Type="http://schemas.openxmlformats.org/officeDocument/2006/relationships/image" Target="../media/image98.png"/></Relationships>
</file>

<file path=ppt/slides/_rels/slide6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jpeg"/><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69.xml"/><Relationship Id="rId6" Type="http://schemas.openxmlformats.org/officeDocument/2006/relationships/image" Target="../media/image18.jpeg"/><Relationship Id="rId5" Type="http://schemas.openxmlformats.org/officeDocument/2006/relationships/image" Target="../media/image5.gif"/><Relationship Id="rId10" Type="http://schemas.openxmlformats.org/officeDocument/2006/relationships/image" Target="../media/image99.gif"/><Relationship Id="rId4" Type="http://schemas.openxmlformats.org/officeDocument/2006/relationships/image" Target="../media/image4.pn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3.jpeg"/><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70.xml"/><Relationship Id="rId5" Type="http://schemas.openxmlformats.org/officeDocument/2006/relationships/image" Target="../media/image101.png"/><Relationship Id="rId4" Type="http://schemas.openxmlformats.org/officeDocument/2006/relationships/image" Target="../media/image100.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1.xml"/><Relationship Id="rId4" Type="http://schemas.openxmlformats.org/officeDocument/2006/relationships/image" Target="../media/image102.jpe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72.xml"/><Relationship Id="rId5" Type="http://schemas.openxmlformats.org/officeDocument/2006/relationships/image" Target="../media/image104.png"/><Relationship Id="rId4" Type="http://schemas.openxmlformats.org/officeDocument/2006/relationships/image" Target="../media/image103.png"/></Relationships>
</file>

<file path=ppt/slides/_rels/slide7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73.xml"/><Relationship Id="rId6" Type="http://schemas.openxmlformats.org/officeDocument/2006/relationships/image" Target="../media/image105.jpeg"/><Relationship Id="rId5" Type="http://schemas.openxmlformats.org/officeDocument/2006/relationships/image" Target="../media/image18.jpeg"/><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74.xml"/><Relationship Id="rId5" Type="http://schemas.openxmlformats.org/officeDocument/2006/relationships/image" Target="../media/image107.gif"/><Relationship Id="rId4" Type="http://schemas.openxmlformats.org/officeDocument/2006/relationships/image" Target="../media/image106.jpeg"/></Relationships>
</file>

<file path=ppt/slides/_rels/slide7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slideLayout" Target="../slideLayouts/slideLayout7.xml"/><Relationship Id="rId1" Type="http://schemas.openxmlformats.org/officeDocument/2006/relationships/tags" Target="../tags/tag75.xml"/><Relationship Id="rId4" Type="http://schemas.openxmlformats.org/officeDocument/2006/relationships/image" Target="../media/image19.jpeg"/></Relationships>
</file>

<file path=ppt/slides/_rels/slide7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7.jpe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76.xml"/><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image" Target="../media/image5.gif"/><Relationship Id="rId9" Type="http://schemas.openxmlformats.org/officeDocument/2006/relationships/image" Target="../media/image20.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77.xml"/><Relationship Id="rId5" Type="http://schemas.openxmlformats.org/officeDocument/2006/relationships/hyperlink" Target="http://en.wikipedia.org/wiki/Teleology" TargetMode="External"/><Relationship Id="rId4" Type="http://schemas.openxmlformats.org/officeDocument/2006/relationships/image" Target="../media/image109.jpeg"/></Relationships>
</file>

<file path=ppt/slides/_rels/slide7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78.xml"/><Relationship Id="rId6" Type="http://schemas.openxmlformats.org/officeDocument/2006/relationships/image" Target="../media/image112.gif"/><Relationship Id="rId5" Type="http://schemas.openxmlformats.org/officeDocument/2006/relationships/image" Target="../media/image111.gif"/><Relationship Id="rId4" Type="http://schemas.openxmlformats.org/officeDocument/2006/relationships/image" Target="../media/image110.gif"/></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Documents%20and%20Settings\hoge\My%20Documents\My%20Videos\65th%20anniversary%20of%20Dresden%20bombing.wmv" TargetMode="External"/><Relationship Id="rId1" Type="http://schemas.openxmlformats.org/officeDocument/2006/relationships/tags" Target="../tags/tag79.xml"/><Relationship Id="rId4" Type="http://schemas.openxmlformats.org/officeDocument/2006/relationships/image" Target="../media/image113.png"/></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5.jpeg"/><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7.xml"/><Relationship Id="rId1" Type="http://schemas.openxmlformats.org/officeDocument/2006/relationships/tags" Target="../tags/tag80.xml"/><Relationship Id="rId5" Type="http://schemas.openxmlformats.org/officeDocument/2006/relationships/image" Target="../media/image115.jpeg"/><Relationship Id="rId4" Type="http://schemas.openxmlformats.org/officeDocument/2006/relationships/image" Target="../media/image5.gif"/></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Documents%20and%20Settings\hoge\My%20Documents\My%20Videos\atomic%20bomb.asx" TargetMode="External"/><Relationship Id="rId1" Type="http://schemas.openxmlformats.org/officeDocument/2006/relationships/tags" Target="../tags/tag81.xml"/><Relationship Id="rId6" Type="http://schemas.openxmlformats.org/officeDocument/2006/relationships/image" Target="../media/image116.png"/><Relationship Id="rId5" Type="http://schemas.openxmlformats.org/officeDocument/2006/relationships/image" Target="../media/image5.gif"/><Relationship Id="rId4" Type="http://schemas.openxmlformats.org/officeDocument/2006/relationships/image" Target="../media/image7.jpeg"/></Relationships>
</file>

<file path=ppt/slides/_rels/slide82.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slideLayout" Target="../slideLayouts/slideLayout7.xml"/><Relationship Id="rId1" Type="http://schemas.openxmlformats.org/officeDocument/2006/relationships/tags" Target="../tags/tag82.xml"/></Relationships>
</file>

<file path=ppt/slides/_rels/slide8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slideLayout" Target="../slideLayouts/slideLayout7.xml"/><Relationship Id="rId1" Type="http://schemas.openxmlformats.org/officeDocument/2006/relationships/tags" Target="../tags/tag83.xml"/></Relationships>
</file>

<file path=ppt/slides/_rels/slide8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slideLayout" Target="../slideLayouts/slideLayout7.xml"/><Relationship Id="rId1" Type="http://schemas.openxmlformats.org/officeDocument/2006/relationships/tags" Target="../tags/tag84.xml"/><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8.jpeg"/><Relationship Id="rId7" Type="http://schemas.openxmlformats.org/officeDocument/2006/relationships/image" Target="../media/image121.jpeg"/><Relationship Id="rId2" Type="http://schemas.openxmlformats.org/officeDocument/2006/relationships/slideLayout" Target="../slideLayouts/slideLayout7.xml"/><Relationship Id="rId1" Type="http://schemas.openxmlformats.org/officeDocument/2006/relationships/tags" Target="../tags/tag85.xml"/><Relationship Id="rId6" Type="http://schemas.openxmlformats.org/officeDocument/2006/relationships/hyperlink" Target="http://en.wikipedia.org/wiki/File:ApartheidSignEnglishAfrikaans.jpg" TargetMode="External"/><Relationship Id="rId5" Type="http://schemas.openxmlformats.org/officeDocument/2006/relationships/image" Target="../media/image120.jpeg"/><Relationship Id="rId4" Type="http://schemas.openxmlformats.org/officeDocument/2006/relationships/hyperlink" Target="http://en.wikipedia.org/wiki/File:DurbanSign1989.jpg"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86.xml"/><Relationship Id="rId4" Type="http://schemas.openxmlformats.org/officeDocument/2006/relationships/image" Target="../media/image123.png"/></Relationships>
</file>

<file path=ppt/slides/_rels/slide87.xml.rels><?xml version="1.0" encoding="UTF-8" standalone="yes"?>
<Relationships xmlns="http://schemas.openxmlformats.org/package/2006/relationships"><Relationship Id="rId3" Type="http://schemas.openxmlformats.org/officeDocument/2006/relationships/hyperlink" Target="//upload.wikimedia.org/wikipedia/commons/3/3c/Partition_of_India-en.svg" TargetMode="External"/><Relationship Id="rId2" Type="http://schemas.openxmlformats.org/officeDocument/2006/relationships/slideLayout" Target="../slideLayouts/slideLayout7.xml"/><Relationship Id="rId1" Type="http://schemas.openxmlformats.org/officeDocument/2006/relationships/tags" Target="../tags/tag87.xml"/><Relationship Id="rId5" Type="http://schemas.openxmlformats.org/officeDocument/2006/relationships/image" Target="../media/image19.jpeg"/><Relationship Id="rId4" Type="http://schemas.openxmlformats.org/officeDocument/2006/relationships/image" Target="../media/image124.png"/></Relationships>
</file>

<file path=ppt/slides/_rels/slide8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slideLayout" Target="../slideLayouts/slideLayout7.xml"/><Relationship Id="rId1" Type="http://schemas.openxmlformats.org/officeDocument/2006/relationships/tags" Target="../tags/tag88.xml"/><Relationship Id="rId5" Type="http://schemas.openxmlformats.org/officeDocument/2006/relationships/image" Target="../media/image126.jpeg"/><Relationship Id="rId4" Type="http://schemas.openxmlformats.org/officeDocument/2006/relationships/image" Target="../media/image20.png"/></Relationships>
</file>

<file path=ppt/slides/_rels/slide89.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89.xml"/><Relationship Id="rId6" Type="http://schemas.openxmlformats.org/officeDocument/2006/relationships/image" Target="../media/image18.jpeg"/><Relationship Id="rId5" Type="http://schemas.openxmlformats.org/officeDocument/2006/relationships/image" Target="../media/image5.gif"/><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17.jpeg"/><Relationship Id="rId4" Type="http://schemas.openxmlformats.org/officeDocument/2006/relationships/image" Target="../media/image16.jpeg"/></Relationships>
</file>

<file path=ppt/slides/_rels/slide9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slideLayout" Target="../slideLayouts/slideLayout7.xml"/><Relationship Id="rId1" Type="http://schemas.openxmlformats.org/officeDocument/2006/relationships/tags" Target="../tags/tag90.xml"/></Relationships>
</file>

<file path=ppt/slides/_rels/slide91.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7.jpeg"/><Relationship Id="rId7" Type="http://schemas.openxmlformats.org/officeDocument/2006/relationships/image" Target="../media/image128.png"/><Relationship Id="rId2" Type="http://schemas.openxmlformats.org/officeDocument/2006/relationships/slideLayout" Target="../slideLayouts/slideLayout7.xml"/><Relationship Id="rId1" Type="http://schemas.openxmlformats.org/officeDocument/2006/relationships/tags" Target="../tags/tag91.xml"/><Relationship Id="rId6" Type="http://schemas.openxmlformats.org/officeDocument/2006/relationships/image" Target="../media/image3.png"/><Relationship Id="rId5" Type="http://schemas.openxmlformats.org/officeDocument/2006/relationships/image" Target="../media/image5.gif"/><Relationship Id="rId10" Type="http://schemas.openxmlformats.org/officeDocument/2006/relationships/image" Target="../media/image131.jpeg"/><Relationship Id="rId4" Type="http://schemas.openxmlformats.org/officeDocument/2006/relationships/image" Target="../media/image4.png"/><Relationship Id="rId9" Type="http://schemas.openxmlformats.org/officeDocument/2006/relationships/image" Target="../media/image130.jpeg"/></Relationships>
</file>

<file path=ppt/slides/_rels/slide9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slideLayout" Target="../slideLayouts/slideLayout7.xml"/><Relationship Id="rId1" Type="http://schemas.openxmlformats.org/officeDocument/2006/relationships/tags" Target="../tags/tag92.xml"/></Relationships>
</file>

<file path=ppt/slides/_rels/slide9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slideLayout" Target="../slideLayouts/slideLayout7.xml"/><Relationship Id="rId1" Type="http://schemas.openxmlformats.org/officeDocument/2006/relationships/tags" Target="../tags/tag93.xml"/><Relationship Id="rId5" Type="http://schemas.openxmlformats.org/officeDocument/2006/relationships/image" Target="../media/image134.jpeg"/><Relationship Id="rId4" Type="http://schemas.openxmlformats.org/officeDocument/2006/relationships/image" Target="../media/image3.png"/></Relationships>
</file>

<file path=ppt/slides/_rels/slide9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slideLayout" Target="../slideLayouts/slideLayout7.xml"/><Relationship Id="rId1" Type="http://schemas.openxmlformats.org/officeDocument/2006/relationships/tags" Target="../tags/tag94.xml"/><Relationship Id="rId4" Type="http://schemas.openxmlformats.org/officeDocument/2006/relationships/comments" Target="../comments/comment1.xml"/></Relationships>
</file>

<file path=ppt/slides/_rels/slide9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slideLayout" Target="../slideLayouts/slideLayout7.xml"/><Relationship Id="rId1" Type="http://schemas.openxmlformats.org/officeDocument/2006/relationships/tags" Target="../tags/tag95.xml"/><Relationship Id="rId4" Type="http://schemas.openxmlformats.org/officeDocument/2006/relationships/image" Target="../media/image136.jpeg"/></Relationships>
</file>

<file path=ppt/slides/_rels/slide9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slideLayout" Target="../slideLayouts/slideLayout7.xml"/><Relationship Id="rId1" Type="http://schemas.openxmlformats.org/officeDocument/2006/relationships/tags" Target="../tags/tag96.xml"/><Relationship Id="rId4" Type="http://schemas.openxmlformats.org/officeDocument/2006/relationships/image" Target="../media/image7.jpeg"/></Relationships>
</file>

<file path=ppt/slides/_rels/slide9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tags" Target="../tags/tag97.xml"/><Relationship Id="rId4" Type="http://schemas.openxmlformats.org/officeDocument/2006/relationships/image" Target="../media/image138.pn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Documents%20and%20Settings\hoge\My%20Documents\My%20Videos\Battle%20of%20Algiers%20trailer.wmv" TargetMode="External"/><Relationship Id="rId1" Type="http://schemas.openxmlformats.org/officeDocument/2006/relationships/tags" Target="../tags/tag98.xml"/><Relationship Id="rId5" Type="http://schemas.openxmlformats.org/officeDocument/2006/relationships/image" Target="../media/image139.png"/><Relationship Id="rId4" Type="http://schemas.openxmlformats.org/officeDocument/2006/relationships/hyperlink" Target="http://www.youtube.com/watch?v=Ca3M2feqJk8"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slideLayout" Target="../slideLayouts/slideLayout7.xml"/><Relationship Id="rId1" Type="http://schemas.openxmlformats.org/officeDocument/2006/relationships/tags" Target="../tags/tag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20th.info/_img/20th_Century.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Rectangle 3"/>
          <p:cNvSpPr/>
          <p:nvPr/>
        </p:nvSpPr>
        <p:spPr>
          <a:xfrm rot="19956763">
            <a:off x="97894" y="1618988"/>
            <a:ext cx="8412176" cy="34163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1900 to present</a:t>
            </a:r>
          </a:p>
          <a:p>
            <a:pPr algn="ctr"/>
            <a:r>
              <a:rPr lang="en-US"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Post-modern era in brief</a:t>
            </a:r>
            <a:endPar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8" name="Picture 4" descr="http://clipart.m-y-d-s.com/clothing/briefs/i5.gif"/>
          <p:cNvPicPr>
            <a:picLocks noChangeAspect="1" noChangeArrowheads="1"/>
          </p:cNvPicPr>
          <p:nvPr/>
        </p:nvPicPr>
        <p:blipFill>
          <a:blip r:embed="rId4" cstate="print"/>
          <a:srcRect/>
          <a:stretch>
            <a:fillRect/>
          </a:stretch>
        </p:blipFill>
        <p:spPr bwMode="auto">
          <a:xfrm rot="19818871">
            <a:off x="5041317" y="4660318"/>
            <a:ext cx="857250" cy="857250"/>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a:off x="0" y="457200"/>
            <a:ext cx="9144000" cy="0"/>
          </a:xfrm>
          <a:prstGeom prst="straightConnector1">
            <a:avLst/>
          </a:prstGeom>
          <a:ln w="603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rot="18977361">
            <a:off x="88564" y="564336"/>
            <a:ext cx="200369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1910’s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228600" y="2057400"/>
            <a:ext cx="8915400" cy="4401205"/>
          </a:xfrm>
          <a:prstGeom prst="rect">
            <a:avLst/>
          </a:prstGeom>
          <a:noFill/>
        </p:spPr>
        <p:txBody>
          <a:bodyPr wrap="square" rtlCol="0">
            <a:spAutoFit/>
          </a:bodyPr>
          <a:lstStyle/>
          <a:p>
            <a:pPr>
              <a:buSzPct val="150000"/>
              <a:buBlip>
                <a:blip r:embed="rId3"/>
              </a:buBlip>
            </a:pPr>
            <a:r>
              <a:rPr lang="en-US" sz="2800" dirty="0" smtClean="0">
                <a:solidFill>
                  <a:srgbClr val="FF0000"/>
                </a:solidFill>
              </a:rPr>
              <a:t>  World War I, 1914-1919</a:t>
            </a:r>
          </a:p>
          <a:p>
            <a:pPr>
              <a:buSzPct val="150000"/>
              <a:buBlip>
                <a:blip r:embed="rId4"/>
              </a:buBlip>
            </a:pPr>
            <a:r>
              <a:rPr lang="en-US" sz="2800" dirty="0">
                <a:solidFill>
                  <a:srgbClr val="FF0000"/>
                </a:solidFill>
              </a:rPr>
              <a:t> </a:t>
            </a:r>
            <a:r>
              <a:rPr lang="en-US" sz="2800" dirty="0" smtClean="0">
                <a:solidFill>
                  <a:srgbClr val="FF0000"/>
                </a:solidFill>
              </a:rPr>
              <a:t> Russian Revolution</a:t>
            </a:r>
          </a:p>
          <a:p>
            <a:pPr>
              <a:buSzPct val="150000"/>
              <a:buBlip>
                <a:blip r:embed="rId5"/>
              </a:buBlip>
            </a:pPr>
            <a:r>
              <a:rPr lang="en-US" sz="2800" dirty="0" smtClean="0">
                <a:solidFill>
                  <a:srgbClr val="FF0000"/>
                </a:solidFill>
              </a:rPr>
              <a:t>  Panama Canal Complete, 1914</a:t>
            </a:r>
          </a:p>
          <a:p>
            <a:pPr>
              <a:buSzPct val="150000"/>
              <a:buBlip>
                <a:blip r:embed="rId5"/>
              </a:buBlip>
            </a:pPr>
            <a:r>
              <a:rPr lang="en-US" sz="2800" dirty="0">
                <a:solidFill>
                  <a:srgbClr val="FF0000"/>
                </a:solidFill>
              </a:rPr>
              <a:t> </a:t>
            </a:r>
            <a:r>
              <a:rPr lang="en-US" sz="2800" dirty="0" smtClean="0">
                <a:solidFill>
                  <a:srgbClr val="FF0000"/>
                </a:solidFill>
              </a:rPr>
              <a:t> Mexican Revolution, 1910-1920</a:t>
            </a:r>
          </a:p>
          <a:p>
            <a:pPr>
              <a:buSzPct val="150000"/>
              <a:buBlip>
                <a:blip r:embed="rId6"/>
              </a:buBlip>
            </a:pPr>
            <a:r>
              <a:rPr lang="en-US" sz="2800" dirty="0">
                <a:solidFill>
                  <a:srgbClr val="FF0000"/>
                </a:solidFill>
              </a:rPr>
              <a:t> </a:t>
            </a:r>
            <a:r>
              <a:rPr lang="en-US" sz="2800" dirty="0" smtClean="0">
                <a:solidFill>
                  <a:srgbClr val="FF0000"/>
                </a:solidFill>
              </a:rPr>
              <a:t> Union of South Africa formed, 1910</a:t>
            </a:r>
          </a:p>
          <a:p>
            <a:pPr>
              <a:buSzPct val="150000"/>
              <a:buBlip>
                <a:blip r:embed="rId6"/>
              </a:buBlip>
            </a:pPr>
            <a:r>
              <a:rPr lang="en-US" sz="2800" dirty="0">
                <a:solidFill>
                  <a:srgbClr val="FF0000"/>
                </a:solidFill>
              </a:rPr>
              <a:t> </a:t>
            </a:r>
            <a:r>
              <a:rPr lang="en-US" sz="2800" dirty="0" smtClean="0">
                <a:solidFill>
                  <a:srgbClr val="FF0000"/>
                </a:solidFill>
              </a:rPr>
              <a:t> African National Congress created 1912</a:t>
            </a:r>
          </a:p>
          <a:p>
            <a:pPr>
              <a:buSzPct val="150000"/>
              <a:buBlip>
                <a:blip r:embed="rId7"/>
              </a:buBlip>
            </a:pPr>
            <a:r>
              <a:rPr lang="en-US" sz="2800" dirty="0">
                <a:solidFill>
                  <a:srgbClr val="FF0000"/>
                </a:solidFill>
              </a:rPr>
              <a:t> </a:t>
            </a:r>
            <a:r>
              <a:rPr lang="en-US" sz="2800" dirty="0" smtClean="0">
                <a:solidFill>
                  <a:srgbClr val="FF0000"/>
                </a:solidFill>
              </a:rPr>
              <a:t> Fall of Qing Dynasty founding of Chinese Republic, 1911</a:t>
            </a:r>
          </a:p>
          <a:p>
            <a:pPr>
              <a:buSzPct val="150000"/>
              <a:buBlip>
                <a:blip r:embed="rId8"/>
              </a:buBlip>
            </a:pPr>
            <a:r>
              <a:rPr lang="en-US" sz="2800" dirty="0">
                <a:solidFill>
                  <a:srgbClr val="FF0000"/>
                </a:solidFill>
              </a:rPr>
              <a:t> </a:t>
            </a:r>
            <a:r>
              <a:rPr lang="en-US" sz="2800" dirty="0" smtClean="0">
                <a:solidFill>
                  <a:srgbClr val="FF0000"/>
                </a:solidFill>
              </a:rPr>
              <a:t> Balfour Declaration – first step in creation of Israel, 1917</a:t>
            </a:r>
          </a:p>
          <a:p>
            <a:pPr>
              <a:buSzPct val="150000"/>
              <a:buBlip>
                <a:blip r:embed="rId9"/>
              </a:buBlip>
            </a:pPr>
            <a:r>
              <a:rPr lang="en-US" sz="2800" dirty="0">
                <a:solidFill>
                  <a:srgbClr val="FF0000"/>
                </a:solidFill>
              </a:rPr>
              <a:t> </a:t>
            </a:r>
            <a:r>
              <a:rPr lang="en-US" sz="2800" dirty="0" smtClean="0">
                <a:solidFill>
                  <a:srgbClr val="FF0000"/>
                </a:solidFill>
              </a:rPr>
              <a:t> Gandhi returns to India, 1915</a:t>
            </a:r>
          </a:p>
          <a:p>
            <a:pPr>
              <a:buSzPct val="150000"/>
              <a:buBlip>
                <a:blip r:embed="rId10"/>
              </a:buBlip>
            </a:pPr>
            <a:r>
              <a:rPr lang="en-US" sz="2800" dirty="0" smtClean="0">
                <a:solidFill>
                  <a:srgbClr val="FF0000"/>
                </a:solidFill>
              </a:rPr>
              <a:t>  Spanish Flu Pandemic, 1918</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20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20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20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20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20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fade">
                                      <p:cBhvr>
                                        <p:cTn id="52" dur="20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a:off x="0" y="457200"/>
            <a:ext cx="9144000" cy="0"/>
          </a:xfrm>
          <a:prstGeom prst="straightConnector1">
            <a:avLst/>
          </a:prstGeom>
          <a:ln w="603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rot="18977361">
            <a:off x="3060364" y="564336"/>
            <a:ext cx="200369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1960’s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TextBox 6"/>
          <p:cNvSpPr txBox="1"/>
          <p:nvPr/>
        </p:nvSpPr>
        <p:spPr>
          <a:xfrm>
            <a:off x="228600" y="1504176"/>
            <a:ext cx="8915400" cy="5201424"/>
          </a:xfrm>
          <a:prstGeom prst="rect">
            <a:avLst/>
          </a:prstGeom>
          <a:noFill/>
        </p:spPr>
        <p:txBody>
          <a:bodyPr wrap="square" rtlCol="0">
            <a:spAutoFit/>
          </a:bodyPr>
          <a:lstStyle/>
          <a:p>
            <a:pPr>
              <a:buSzPct val="150000"/>
              <a:buBlip>
                <a:blip r:embed="rId3"/>
              </a:buBlip>
            </a:pPr>
            <a:r>
              <a:rPr lang="en-US" sz="2200" dirty="0" smtClean="0">
                <a:solidFill>
                  <a:srgbClr val="FF0000"/>
                </a:solidFill>
              </a:rPr>
              <a:t>  Berlin Wall Constructed</a:t>
            </a:r>
          </a:p>
          <a:p>
            <a:pPr>
              <a:buSzPct val="150000"/>
              <a:buBlip>
                <a:blip r:embed="rId3"/>
              </a:buBlip>
            </a:pPr>
            <a:r>
              <a:rPr lang="en-US" sz="2200" dirty="0" smtClean="0">
                <a:solidFill>
                  <a:srgbClr val="FF0000"/>
                </a:solidFill>
              </a:rPr>
              <a:t> </a:t>
            </a:r>
            <a:r>
              <a:rPr lang="en-US" sz="2400" dirty="0" smtClean="0">
                <a:solidFill>
                  <a:srgbClr val="FF0000"/>
                </a:solidFill>
              </a:rPr>
              <a:t>European Community Established, 1967</a:t>
            </a:r>
            <a:endParaRPr lang="en-US" sz="2200" dirty="0" smtClean="0">
              <a:solidFill>
                <a:srgbClr val="FF0000"/>
              </a:solidFill>
            </a:endParaRPr>
          </a:p>
          <a:p>
            <a:pPr>
              <a:buSzPct val="150000"/>
              <a:buBlip>
                <a:blip r:embed="rId4"/>
              </a:buBlip>
            </a:pPr>
            <a:r>
              <a:rPr lang="en-US" sz="2200" dirty="0">
                <a:solidFill>
                  <a:srgbClr val="FF0000"/>
                </a:solidFill>
              </a:rPr>
              <a:t> </a:t>
            </a:r>
            <a:r>
              <a:rPr lang="en-US" sz="2200" dirty="0" smtClean="0">
                <a:solidFill>
                  <a:srgbClr val="FF0000"/>
                </a:solidFill>
              </a:rPr>
              <a:t>  Khrushchev in power</a:t>
            </a:r>
          </a:p>
          <a:p>
            <a:pPr>
              <a:buSzPct val="150000"/>
              <a:buBlip>
                <a:blip r:embed="rId5"/>
              </a:buBlip>
            </a:pPr>
            <a:r>
              <a:rPr lang="en-US" sz="2200" dirty="0" smtClean="0">
                <a:solidFill>
                  <a:srgbClr val="FF0000"/>
                </a:solidFill>
              </a:rPr>
              <a:t>  Cuban Missile Crisis, 1962</a:t>
            </a:r>
          </a:p>
          <a:p>
            <a:pPr>
              <a:buSzPct val="150000"/>
              <a:buBlip>
                <a:blip r:embed="rId5"/>
              </a:buBlip>
            </a:pPr>
            <a:r>
              <a:rPr lang="en-US" sz="2200" dirty="0">
                <a:solidFill>
                  <a:srgbClr val="FF0000"/>
                </a:solidFill>
              </a:rPr>
              <a:t> </a:t>
            </a:r>
            <a:r>
              <a:rPr lang="en-US" sz="2200" dirty="0" smtClean="0">
                <a:solidFill>
                  <a:srgbClr val="FF0000"/>
                </a:solidFill>
              </a:rPr>
              <a:t> Integration  </a:t>
            </a:r>
          </a:p>
          <a:p>
            <a:pPr>
              <a:buSzPct val="150000"/>
              <a:buBlip>
                <a:blip r:embed="rId5"/>
              </a:buBlip>
            </a:pPr>
            <a:r>
              <a:rPr lang="en-US" sz="2200" dirty="0">
                <a:solidFill>
                  <a:srgbClr val="FF0000"/>
                </a:solidFill>
              </a:rPr>
              <a:t> </a:t>
            </a:r>
            <a:r>
              <a:rPr lang="en-US" sz="2200" dirty="0" smtClean="0">
                <a:solidFill>
                  <a:srgbClr val="FF0000"/>
                </a:solidFill>
              </a:rPr>
              <a:t> Birth Control Pill, 1960</a:t>
            </a:r>
          </a:p>
          <a:p>
            <a:pPr>
              <a:buSzPct val="150000"/>
              <a:buBlip>
                <a:blip r:embed="rId5"/>
              </a:buBlip>
            </a:pPr>
            <a:r>
              <a:rPr lang="en-US" sz="2200" dirty="0">
                <a:solidFill>
                  <a:srgbClr val="FF0000"/>
                </a:solidFill>
              </a:rPr>
              <a:t> </a:t>
            </a:r>
            <a:r>
              <a:rPr lang="en-US" sz="2200" dirty="0" smtClean="0">
                <a:solidFill>
                  <a:srgbClr val="FF0000"/>
                </a:solidFill>
              </a:rPr>
              <a:t> Silent Spring Published, 1962</a:t>
            </a:r>
          </a:p>
          <a:p>
            <a:pPr>
              <a:buSzPct val="150000"/>
              <a:buBlip>
                <a:blip r:embed="rId5"/>
              </a:buBlip>
            </a:pPr>
            <a:r>
              <a:rPr lang="en-US" sz="2200" dirty="0">
                <a:solidFill>
                  <a:srgbClr val="FF0000"/>
                </a:solidFill>
              </a:rPr>
              <a:t> </a:t>
            </a:r>
            <a:r>
              <a:rPr lang="en-US" sz="2200" dirty="0" smtClean="0">
                <a:solidFill>
                  <a:srgbClr val="FF0000"/>
                </a:solidFill>
              </a:rPr>
              <a:t> Moon landing, 1969</a:t>
            </a:r>
          </a:p>
          <a:p>
            <a:pPr>
              <a:buSzPct val="150000"/>
              <a:buBlip>
                <a:blip r:embed="rId6"/>
              </a:buBlip>
            </a:pPr>
            <a:r>
              <a:rPr lang="en-US" sz="2200" dirty="0">
                <a:solidFill>
                  <a:srgbClr val="FF0000"/>
                </a:solidFill>
              </a:rPr>
              <a:t> </a:t>
            </a:r>
            <a:r>
              <a:rPr lang="en-US" sz="2200" dirty="0" smtClean="0">
                <a:solidFill>
                  <a:srgbClr val="FF0000"/>
                </a:solidFill>
              </a:rPr>
              <a:t> Over 20 African Nations gain Independence</a:t>
            </a:r>
          </a:p>
          <a:p>
            <a:pPr>
              <a:buSzPct val="150000"/>
              <a:buBlip>
                <a:blip r:embed="rId7"/>
              </a:buBlip>
            </a:pPr>
            <a:r>
              <a:rPr lang="en-US" sz="2200" dirty="0">
                <a:solidFill>
                  <a:srgbClr val="FF0000"/>
                </a:solidFill>
              </a:rPr>
              <a:t> </a:t>
            </a:r>
            <a:r>
              <a:rPr lang="en-US" sz="2200" dirty="0" smtClean="0">
                <a:solidFill>
                  <a:srgbClr val="FF0000"/>
                </a:solidFill>
              </a:rPr>
              <a:t> Vietnam War</a:t>
            </a:r>
          </a:p>
          <a:p>
            <a:pPr>
              <a:buSzPct val="150000"/>
              <a:buBlip>
                <a:blip r:embed="rId7"/>
              </a:buBlip>
            </a:pPr>
            <a:r>
              <a:rPr lang="en-US" sz="2200" dirty="0">
                <a:solidFill>
                  <a:srgbClr val="FF0000"/>
                </a:solidFill>
              </a:rPr>
              <a:t> </a:t>
            </a:r>
            <a:r>
              <a:rPr lang="en-US" sz="2200" dirty="0" smtClean="0">
                <a:solidFill>
                  <a:srgbClr val="FF0000"/>
                </a:solidFill>
              </a:rPr>
              <a:t> Cultural Revolution in China, 1966</a:t>
            </a:r>
          </a:p>
          <a:p>
            <a:pPr>
              <a:buSzPct val="150000"/>
              <a:buBlip>
                <a:blip r:embed="rId7"/>
              </a:buBlip>
            </a:pPr>
            <a:r>
              <a:rPr lang="en-US" sz="2200" dirty="0" smtClean="0">
                <a:solidFill>
                  <a:srgbClr val="FF0000"/>
                </a:solidFill>
              </a:rPr>
              <a:t>  Malaysia and Singapore gain independence</a:t>
            </a:r>
          </a:p>
          <a:p>
            <a:pPr>
              <a:buSzPct val="150000"/>
              <a:buBlip>
                <a:blip r:embed="rId8"/>
              </a:buBlip>
            </a:pPr>
            <a:r>
              <a:rPr lang="en-US" sz="2200" dirty="0">
                <a:solidFill>
                  <a:srgbClr val="FF0000"/>
                </a:solidFill>
              </a:rPr>
              <a:t> </a:t>
            </a:r>
            <a:r>
              <a:rPr lang="en-US" sz="2200" dirty="0" smtClean="0">
                <a:solidFill>
                  <a:srgbClr val="FF0000"/>
                </a:solidFill>
              </a:rPr>
              <a:t> PLO Formed, 1964</a:t>
            </a:r>
          </a:p>
          <a:p>
            <a:pPr>
              <a:buSzPct val="150000"/>
              <a:buBlip>
                <a:blip r:embed="rId8"/>
              </a:buBlip>
            </a:pPr>
            <a:r>
              <a:rPr lang="en-US" sz="2200" dirty="0">
                <a:solidFill>
                  <a:srgbClr val="FF0000"/>
                </a:solidFill>
              </a:rPr>
              <a:t> </a:t>
            </a:r>
            <a:r>
              <a:rPr lang="en-US" sz="2200" dirty="0" smtClean="0">
                <a:solidFill>
                  <a:srgbClr val="FF0000"/>
                </a:solidFill>
              </a:rPr>
              <a:t> Six Day War, 1967</a:t>
            </a:r>
          </a:p>
          <a:p>
            <a:pPr>
              <a:buSzPct val="150000"/>
              <a:buBlip>
                <a:blip r:embed="rId8"/>
              </a:buBlip>
            </a:pPr>
            <a:r>
              <a:rPr lang="en-US" sz="2200" dirty="0">
                <a:solidFill>
                  <a:srgbClr val="FF0000"/>
                </a:solidFill>
              </a:rPr>
              <a:t> </a:t>
            </a:r>
            <a:r>
              <a:rPr lang="en-US" sz="2200" dirty="0" smtClean="0">
                <a:solidFill>
                  <a:srgbClr val="FF0000"/>
                </a:solidFill>
              </a:rPr>
              <a:t> OPEC Established, 1960</a:t>
            </a:r>
          </a:p>
        </p:txBody>
      </p:sp>
      <p:pic>
        <p:nvPicPr>
          <p:cNvPr id="30724" name="Picture 4" descr="http://www.picgifs.com/graphics/b/beatles/graphics-beatles-734813.gif"/>
          <p:cNvPicPr>
            <a:picLocks noChangeAspect="1" noChangeArrowheads="1" noCrop="1"/>
          </p:cNvPicPr>
          <p:nvPr/>
        </p:nvPicPr>
        <p:blipFill>
          <a:blip r:embed="rId9" cstate="print"/>
          <a:srcRect/>
          <a:stretch>
            <a:fillRect/>
          </a:stretch>
        </p:blipFill>
        <p:spPr bwMode="auto">
          <a:xfrm>
            <a:off x="6400800" y="4813068"/>
            <a:ext cx="2743200" cy="2044933"/>
          </a:xfrm>
          <a:prstGeom prst="rect">
            <a:avLst/>
          </a:prstGeom>
          <a:noFill/>
        </p:spPr>
      </p:pic>
      <p:pic>
        <p:nvPicPr>
          <p:cNvPr id="30726" name="Picture 6" descr="http://www.theperfectpleasure.com/wp-content/uploads/2011/04/152-james-bond.gif"/>
          <p:cNvPicPr>
            <a:picLocks noChangeAspect="1" noChangeArrowheads="1" noCrop="1"/>
          </p:cNvPicPr>
          <p:nvPr/>
        </p:nvPicPr>
        <p:blipFill>
          <a:blip r:embed="rId10" cstate="print"/>
          <a:srcRect/>
          <a:stretch>
            <a:fillRect/>
          </a:stretch>
        </p:blipFill>
        <p:spPr bwMode="auto">
          <a:xfrm>
            <a:off x="6398874" y="3276600"/>
            <a:ext cx="2745126" cy="1628775"/>
          </a:xfrm>
          <a:prstGeom prst="rect">
            <a:avLst/>
          </a:prstGeom>
          <a:noFill/>
        </p:spPr>
      </p:pic>
      <p:pic>
        <p:nvPicPr>
          <p:cNvPr id="30728" name="Picture 8" descr="http://texarrakis.com/sites/default/files/images/lj/thankyoucaptain.gif"/>
          <p:cNvPicPr>
            <a:picLocks noChangeAspect="1" noChangeArrowheads="1" noCrop="1"/>
          </p:cNvPicPr>
          <p:nvPr/>
        </p:nvPicPr>
        <p:blipFill>
          <a:blip r:embed="rId11" cstate="print"/>
          <a:srcRect/>
          <a:stretch>
            <a:fillRect/>
          </a:stretch>
        </p:blipFill>
        <p:spPr bwMode="auto">
          <a:xfrm>
            <a:off x="6400800" y="1169288"/>
            <a:ext cx="2743200" cy="2078737"/>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2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2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20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20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20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20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fade">
                                      <p:cBhvr>
                                        <p:cTn id="47" dur="2000"/>
                                        <p:tgtEl>
                                          <p:spTgt spid="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xEl>
                                              <p:pRg st="9" end="9"/>
                                            </p:txEl>
                                          </p:spTgt>
                                        </p:tgtEl>
                                        <p:attrNameLst>
                                          <p:attrName>style.visibility</p:attrName>
                                        </p:attrNameLst>
                                      </p:cBhvr>
                                      <p:to>
                                        <p:strVal val="visible"/>
                                      </p:to>
                                    </p:set>
                                    <p:animEffect transition="in" filter="fade">
                                      <p:cBhvr>
                                        <p:cTn id="52" dur="2000"/>
                                        <p:tgtEl>
                                          <p:spTgt spid="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xEl>
                                              <p:pRg st="10" end="10"/>
                                            </p:txEl>
                                          </p:spTgt>
                                        </p:tgtEl>
                                        <p:attrNameLst>
                                          <p:attrName>style.visibility</p:attrName>
                                        </p:attrNameLst>
                                      </p:cBhvr>
                                      <p:to>
                                        <p:strVal val="visible"/>
                                      </p:to>
                                    </p:set>
                                    <p:animEffect transition="in" filter="fade">
                                      <p:cBhvr>
                                        <p:cTn id="57" dur="2000"/>
                                        <p:tgtEl>
                                          <p:spTgt spid="7">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
                                            <p:txEl>
                                              <p:pRg st="11" end="11"/>
                                            </p:txEl>
                                          </p:spTgt>
                                        </p:tgtEl>
                                        <p:attrNameLst>
                                          <p:attrName>style.visibility</p:attrName>
                                        </p:attrNameLst>
                                      </p:cBhvr>
                                      <p:to>
                                        <p:strVal val="visible"/>
                                      </p:to>
                                    </p:set>
                                    <p:animEffect transition="in" filter="fade">
                                      <p:cBhvr>
                                        <p:cTn id="62" dur="2000"/>
                                        <p:tgtEl>
                                          <p:spTgt spid="7">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
                                            <p:txEl>
                                              <p:pRg st="12" end="12"/>
                                            </p:txEl>
                                          </p:spTgt>
                                        </p:tgtEl>
                                        <p:attrNameLst>
                                          <p:attrName>style.visibility</p:attrName>
                                        </p:attrNameLst>
                                      </p:cBhvr>
                                      <p:to>
                                        <p:strVal val="visible"/>
                                      </p:to>
                                    </p:set>
                                    <p:animEffect transition="in" filter="fade">
                                      <p:cBhvr>
                                        <p:cTn id="67" dur="2000"/>
                                        <p:tgtEl>
                                          <p:spTgt spid="7">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7">
                                            <p:txEl>
                                              <p:pRg st="13" end="13"/>
                                            </p:txEl>
                                          </p:spTgt>
                                        </p:tgtEl>
                                        <p:attrNameLst>
                                          <p:attrName>style.visibility</p:attrName>
                                        </p:attrNameLst>
                                      </p:cBhvr>
                                      <p:to>
                                        <p:strVal val="visible"/>
                                      </p:to>
                                    </p:set>
                                    <p:animEffect transition="in" filter="fade">
                                      <p:cBhvr>
                                        <p:cTn id="72" dur="2000"/>
                                        <p:tgtEl>
                                          <p:spTgt spid="7">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
                                            <p:txEl>
                                              <p:pRg st="14" end="14"/>
                                            </p:txEl>
                                          </p:spTgt>
                                        </p:tgtEl>
                                        <p:attrNameLst>
                                          <p:attrName>style.visibility</p:attrName>
                                        </p:attrNameLst>
                                      </p:cBhvr>
                                      <p:to>
                                        <p:strVal val="visible"/>
                                      </p:to>
                                    </p:set>
                                    <p:animEffect transition="in" filter="fade">
                                      <p:cBhvr>
                                        <p:cTn id="77" dur="2000"/>
                                        <p:tgtEl>
                                          <p:spTgt spid="7">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0728"/>
                                        </p:tgtEl>
                                        <p:attrNameLst>
                                          <p:attrName>style.visibility</p:attrName>
                                        </p:attrNameLst>
                                      </p:cBhvr>
                                      <p:to>
                                        <p:strVal val="visible"/>
                                      </p:to>
                                    </p:set>
                                    <p:animEffect transition="in" filter="fade">
                                      <p:cBhvr>
                                        <p:cTn id="82" dur="2000"/>
                                        <p:tgtEl>
                                          <p:spTgt spid="30728"/>
                                        </p:tgtEl>
                                      </p:cBhvr>
                                    </p:animEffect>
                                  </p:childTnLst>
                                </p:cTn>
                              </p:par>
                              <p:par>
                                <p:cTn id="83" presetID="10" presetClass="entr" presetSubtype="0" fill="hold" nodeType="withEffect">
                                  <p:stCondLst>
                                    <p:cond delay="0"/>
                                  </p:stCondLst>
                                  <p:childTnLst>
                                    <p:set>
                                      <p:cBhvr>
                                        <p:cTn id="84" dur="1" fill="hold">
                                          <p:stCondLst>
                                            <p:cond delay="0"/>
                                          </p:stCondLst>
                                        </p:cTn>
                                        <p:tgtEl>
                                          <p:spTgt spid="30726"/>
                                        </p:tgtEl>
                                        <p:attrNameLst>
                                          <p:attrName>style.visibility</p:attrName>
                                        </p:attrNameLst>
                                      </p:cBhvr>
                                      <p:to>
                                        <p:strVal val="visible"/>
                                      </p:to>
                                    </p:set>
                                    <p:animEffect transition="in" filter="fade">
                                      <p:cBhvr>
                                        <p:cTn id="85" dur="2000"/>
                                        <p:tgtEl>
                                          <p:spTgt spid="30726"/>
                                        </p:tgtEl>
                                      </p:cBhvr>
                                    </p:animEffect>
                                  </p:childTnLst>
                                </p:cTn>
                              </p:par>
                              <p:par>
                                <p:cTn id="86" presetID="10" presetClass="entr" presetSubtype="0" fill="hold" nodeType="withEffect">
                                  <p:stCondLst>
                                    <p:cond delay="0"/>
                                  </p:stCondLst>
                                  <p:childTnLst>
                                    <p:set>
                                      <p:cBhvr>
                                        <p:cTn id="87" dur="1" fill="hold">
                                          <p:stCondLst>
                                            <p:cond delay="0"/>
                                          </p:stCondLst>
                                        </p:cTn>
                                        <p:tgtEl>
                                          <p:spTgt spid="30724"/>
                                        </p:tgtEl>
                                        <p:attrNameLst>
                                          <p:attrName>style.visibility</p:attrName>
                                        </p:attrNameLst>
                                      </p:cBhvr>
                                      <p:to>
                                        <p:strVal val="visible"/>
                                      </p:to>
                                    </p:set>
                                    <p:animEffect transition="in" filter="fade">
                                      <p:cBhvr>
                                        <p:cTn id="88" dur="20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lostinasupermarket.com/wp-content/uploads/2011/07/warhol_campbells_soup_cans_moca.jpg"/>
          <p:cNvPicPr>
            <a:picLocks noChangeAspect="1" noChangeArrowheads="1"/>
          </p:cNvPicPr>
          <p:nvPr/>
        </p:nvPicPr>
        <p:blipFill>
          <a:blip r:embed="rId4" cstate="print"/>
          <a:srcRect/>
          <a:stretch>
            <a:fillRect/>
          </a:stretch>
        </p:blipFill>
        <p:spPr bwMode="auto">
          <a:xfrm>
            <a:off x="0" y="-1"/>
            <a:ext cx="9187276" cy="6875145"/>
          </a:xfrm>
          <a:prstGeom prst="rect">
            <a:avLst/>
          </a:prstGeom>
          <a:noFill/>
        </p:spPr>
      </p:pic>
      <p:pic>
        <p:nvPicPr>
          <p:cNvPr id="93186" name="Picture 2"/>
          <p:cNvPicPr>
            <a:picLocks noChangeAspect="1" noChangeArrowheads="1"/>
          </p:cNvPicPr>
          <p:nvPr/>
        </p:nvPicPr>
        <p:blipFill>
          <a:blip r:embed="rId5" cstate="print"/>
          <a:srcRect l="15625" t="69000" r="36250" b="15000"/>
          <a:stretch>
            <a:fillRect/>
          </a:stretch>
        </p:blipFill>
        <p:spPr bwMode="auto">
          <a:xfrm>
            <a:off x="1143000" y="5410200"/>
            <a:ext cx="6967538" cy="1447800"/>
          </a:xfrm>
          <a:prstGeom prst="rect">
            <a:avLst/>
          </a:prstGeom>
          <a:noFill/>
          <a:ln w="9525">
            <a:noFill/>
            <a:miter lim="800000"/>
            <a:headEnd/>
            <a:tailEnd/>
          </a:ln>
        </p:spPr>
      </p:pic>
      <p:pic>
        <p:nvPicPr>
          <p:cNvPr id="96260" name="Picture 4" descr="http://www.lamodern.com/wp-content/uploads/2011/09/Andy_Warhol_Mao1.jpg"/>
          <p:cNvPicPr>
            <a:picLocks noChangeAspect="1" noChangeArrowheads="1"/>
          </p:cNvPicPr>
          <p:nvPr/>
        </p:nvPicPr>
        <p:blipFill>
          <a:blip r:embed="rId6" cstate="print"/>
          <a:srcRect/>
          <a:stretch>
            <a:fillRect/>
          </a:stretch>
        </p:blipFill>
        <p:spPr bwMode="auto">
          <a:xfrm>
            <a:off x="609600" y="1295400"/>
            <a:ext cx="3429000" cy="3381375"/>
          </a:xfrm>
          <a:prstGeom prst="rect">
            <a:avLst/>
          </a:prstGeom>
          <a:noFill/>
        </p:spPr>
      </p:pic>
      <p:pic>
        <p:nvPicPr>
          <p:cNvPr id="96262" name="Picture 6" descr="http://www.warholprints.com/images/artwork/full/FS-II.22.jpg"/>
          <p:cNvPicPr>
            <a:picLocks noChangeAspect="1" noChangeArrowheads="1"/>
          </p:cNvPicPr>
          <p:nvPr/>
        </p:nvPicPr>
        <p:blipFill>
          <a:blip r:embed="rId7" cstate="print"/>
          <a:srcRect/>
          <a:stretch>
            <a:fillRect/>
          </a:stretch>
        </p:blipFill>
        <p:spPr bwMode="auto">
          <a:xfrm>
            <a:off x="5029200" y="1400176"/>
            <a:ext cx="3124200" cy="3124200"/>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93186"/>
                                        </p:tgtEl>
                                      </p:cBhvr>
                                    </p:animEffect>
                                    <p:set>
                                      <p:cBhvr>
                                        <p:cTn id="7" dur="1" fill="hold">
                                          <p:stCondLst>
                                            <p:cond delay="1999"/>
                                          </p:stCondLst>
                                        </p:cTn>
                                        <p:tgtEl>
                                          <p:spTgt spid="9318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6260"/>
                                        </p:tgtEl>
                                        <p:attrNameLst>
                                          <p:attrName>style.visibility</p:attrName>
                                        </p:attrNameLst>
                                      </p:cBhvr>
                                      <p:to>
                                        <p:strVal val="visible"/>
                                      </p:to>
                                    </p:set>
                                    <p:animEffect transition="in" filter="fade">
                                      <p:cBhvr>
                                        <p:cTn id="12" dur="2000"/>
                                        <p:tgtEl>
                                          <p:spTgt spid="962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6262"/>
                                        </p:tgtEl>
                                        <p:attrNameLst>
                                          <p:attrName>style.visibility</p:attrName>
                                        </p:attrNameLst>
                                      </p:cBhvr>
                                      <p:to>
                                        <p:strVal val="visible"/>
                                      </p:to>
                                    </p:set>
                                    <p:animEffect transition="in" filter="fade">
                                      <p:cBhvr>
                                        <p:cTn id="17" dur="2000"/>
                                        <p:tgtEl>
                                          <p:spTgt spid="96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https://encrypted-tbn0.google.com/images?q=tbn:ANd9GcQMPSjeEfasS6oG43q0yZygdSY3u91VcpCdX6ZPEuZWw3-QbUW4VQ"/>
          <p:cNvPicPr>
            <a:picLocks noChangeAspect="1" noChangeArrowheads="1"/>
          </p:cNvPicPr>
          <p:nvPr/>
        </p:nvPicPr>
        <p:blipFill>
          <a:blip r:embed="rId3" cstate="print"/>
          <a:srcRect/>
          <a:stretch>
            <a:fillRect/>
          </a:stretch>
        </p:blipFill>
        <p:spPr bwMode="auto">
          <a:xfrm>
            <a:off x="6019800" y="2286000"/>
            <a:ext cx="2514600" cy="1819276"/>
          </a:xfrm>
          <a:prstGeom prst="rect">
            <a:avLst/>
          </a:prstGeom>
          <a:noFill/>
        </p:spPr>
      </p:pic>
      <p:sp>
        <p:nvSpPr>
          <p:cNvPr id="2" name="TextBox 1"/>
          <p:cNvSpPr txBox="1"/>
          <p:nvPr/>
        </p:nvSpPr>
        <p:spPr>
          <a:xfrm>
            <a:off x="228600" y="0"/>
            <a:ext cx="8915400" cy="1785104"/>
          </a:xfrm>
          <a:prstGeom prst="rect">
            <a:avLst/>
          </a:prstGeom>
          <a:noFill/>
        </p:spPr>
        <p:txBody>
          <a:bodyPr wrap="square" rtlCol="0">
            <a:spAutoFit/>
          </a:bodyPr>
          <a:lstStyle/>
          <a:p>
            <a:pPr>
              <a:buSzPct val="150000"/>
              <a:buBlip>
                <a:blip r:embed="rId4"/>
              </a:buBlip>
            </a:pPr>
            <a:r>
              <a:rPr lang="en-US" sz="2200" dirty="0" smtClean="0">
                <a:solidFill>
                  <a:srgbClr val="FF0000"/>
                </a:solidFill>
              </a:rPr>
              <a:t>  Berlin Wall Constructed</a:t>
            </a:r>
          </a:p>
          <a:p>
            <a:pPr>
              <a:buSzPct val="150000"/>
              <a:buBlip>
                <a:blip r:embed="rId5"/>
              </a:buBlip>
            </a:pPr>
            <a:r>
              <a:rPr lang="en-US" sz="2200" dirty="0">
                <a:solidFill>
                  <a:srgbClr val="FF0000"/>
                </a:solidFill>
              </a:rPr>
              <a:t> </a:t>
            </a:r>
            <a:r>
              <a:rPr lang="en-US" sz="2200" dirty="0" smtClean="0">
                <a:solidFill>
                  <a:srgbClr val="FF0000"/>
                </a:solidFill>
              </a:rPr>
              <a:t>  Khrushchev in power</a:t>
            </a:r>
          </a:p>
          <a:p>
            <a:pPr>
              <a:buSzPct val="150000"/>
              <a:buBlip>
                <a:blip r:embed="rId6"/>
              </a:buBlip>
            </a:pPr>
            <a:r>
              <a:rPr lang="en-US" sz="2200" dirty="0" smtClean="0">
                <a:solidFill>
                  <a:srgbClr val="FF0000"/>
                </a:solidFill>
              </a:rPr>
              <a:t>  Cuban Missile Crisis, 1962</a:t>
            </a:r>
          </a:p>
          <a:p>
            <a:pPr>
              <a:buSzPct val="150000"/>
              <a:buBlip>
                <a:blip r:embed="rId6"/>
              </a:buBlip>
            </a:pPr>
            <a:r>
              <a:rPr lang="en-US" sz="2200" dirty="0" smtClean="0">
                <a:solidFill>
                  <a:srgbClr val="FF0000"/>
                </a:solidFill>
              </a:rPr>
              <a:t>  Moon landing, 1969</a:t>
            </a:r>
          </a:p>
          <a:p>
            <a:pPr>
              <a:buSzPct val="150000"/>
              <a:buBlip>
                <a:blip r:embed="rId7"/>
              </a:buBlip>
            </a:pPr>
            <a:r>
              <a:rPr lang="en-US" sz="2200" dirty="0">
                <a:solidFill>
                  <a:srgbClr val="FF0000"/>
                </a:solidFill>
              </a:rPr>
              <a:t> </a:t>
            </a:r>
            <a:r>
              <a:rPr lang="en-US" sz="2200" dirty="0" smtClean="0">
                <a:solidFill>
                  <a:srgbClr val="FF0000"/>
                </a:solidFill>
              </a:rPr>
              <a:t> Vietnam War</a:t>
            </a:r>
          </a:p>
        </p:txBody>
      </p:sp>
      <p:sp>
        <p:nvSpPr>
          <p:cNvPr id="3" name="TextBox 2"/>
          <p:cNvSpPr txBox="1"/>
          <p:nvPr/>
        </p:nvSpPr>
        <p:spPr>
          <a:xfrm rot="1439772">
            <a:off x="4669689" y="857789"/>
            <a:ext cx="4447463" cy="1077218"/>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Communism vs. Capitalism</a:t>
            </a:r>
            <a:endParaRPr lang="en-US" sz="3200" b="1" dirty="0">
              <a:solidFill>
                <a:srgbClr val="FFFF00"/>
              </a:solidFill>
              <a:latin typeface="Arial Black" pitchFamily="34" charset="0"/>
            </a:endParaRPr>
          </a:p>
        </p:txBody>
      </p:sp>
      <p:pic>
        <p:nvPicPr>
          <p:cNvPr id="27650" name="Picture 2" descr="http://www.bbc.co.uk/schools/gcsebitesize/history/images/hist_berlin_wall.jpg"/>
          <p:cNvPicPr>
            <a:picLocks noChangeAspect="1" noChangeArrowheads="1"/>
          </p:cNvPicPr>
          <p:nvPr/>
        </p:nvPicPr>
        <p:blipFill>
          <a:blip r:embed="rId8" cstate="print"/>
          <a:srcRect/>
          <a:stretch>
            <a:fillRect/>
          </a:stretch>
        </p:blipFill>
        <p:spPr bwMode="auto">
          <a:xfrm>
            <a:off x="457200" y="1905000"/>
            <a:ext cx="4572000" cy="4572000"/>
          </a:xfrm>
          <a:prstGeom prst="rect">
            <a:avLst/>
          </a:prstGeom>
          <a:noFill/>
        </p:spPr>
      </p:pic>
      <p:pic>
        <p:nvPicPr>
          <p:cNvPr id="27654" name="Picture 6" descr="http://kategale.files.wordpress.com/2010/01/apollo-11-moon-landing-4.jpg"/>
          <p:cNvPicPr>
            <a:picLocks noChangeAspect="1" noChangeArrowheads="1"/>
          </p:cNvPicPr>
          <p:nvPr/>
        </p:nvPicPr>
        <p:blipFill>
          <a:blip r:embed="rId9" cstate="print"/>
          <a:srcRect/>
          <a:stretch>
            <a:fillRect/>
          </a:stretch>
        </p:blipFill>
        <p:spPr bwMode="auto">
          <a:xfrm>
            <a:off x="5562600" y="4343400"/>
            <a:ext cx="2747777" cy="2124076"/>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uban Missile Crisis.wmv">
            <a:hlinkClick r:id="" action="ppaction://media"/>
          </p:cNvPr>
          <p:cNvPicPr>
            <a:picLocks noRot="1" noChangeAspect="1"/>
          </p:cNvPicPr>
          <p:nvPr>
            <a:videoFile r:link="rId2"/>
          </p:nvPr>
        </p:nvPicPr>
        <p:blipFill>
          <a:blip r:embed="rId4" cstate="print"/>
          <a:stretch>
            <a:fillRect/>
          </a:stretch>
        </p:blipFill>
        <p:spPr>
          <a:xfrm>
            <a:off x="0" y="838200"/>
            <a:ext cx="9177866" cy="516255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7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915400" cy="430887"/>
          </a:xfrm>
          <a:prstGeom prst="rect">
            <a:avLst/>
          </a:prstGeom>
          <a:noFill/>
        </p:spPr>
        <p:txBody>
          <a:bodyPr wrap="square" rtlCol="0">
            <a:spAutoFit/>
          </a:bodyPr>
          <a:lstStyle/>
          <a:p>
            <a:pPr>
              <a:buSzPct val="150000"/>
              <a:buBlip>
                <a:blip r:embed="rId3"/>
              </a:buBlip>
            </a:pPr>
            <a:r>
              <a:rPr lang="en-US" sz="2200" dirty="0" smtClean="0">
                <a:solidFill>
                  <a:srgbClr val="FF0000"/>
                </a:solidFill>
              </a:rPr>
              <a:t>  Cultural Revolution in China, 1966</a:t>
            </a:r>
          </a:p>
        </p:txBody>
      </p:sp>
      <p:sp>
        <p:nvSpPr>
          <p:cNvPr id="3" name="TextBox 2"/>
          <p:cNvSpPr txBox="1"/>
          <p:nvPr/>
        </p:nvSpPr>
        <p:spPr>
          <a:xfrm rot="1439772">
            <a:off x="4669689" y="857789"/>
            <a:ext cx="4447463" cy="1077218"/>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Communism vs. Capitalism</a:t>
            </a:r>
            <a:endParaRPr lang="en-US" sz="3200" b="1" dirty="0">
              <a:solidFill>
                <a:srgbClr val="FFFF00"/>
              </a:solidFill>
              <a:latin typeface="Arial Black" pitchFamily="34" charset="0"/>
            </a:endParaRPr>
          </a:p>
        </p:txBody>
      </p:sp>
      <p:pic>
        <p:nvPicPr>
          <p:cNvPr id="26626" name="Picture 2" descr="http://menso.files.wordpress.com/2010/08/buddha-burning.jpg"/>
          <p:cNvPicPr>
            <a:picLocks noChangeAspect="1" noChangeArrowheads="1"/>
          </p:cNvPicPr>
          <p:nvPr/>
        </p:nvPicPr>
        <p:blipFill>
          <a:blip r:embed="rId4" cstate="print"/>
          <a:srcRect/>
          <a:stretch>
            <a:fillRect/>
          </a:stretch>
        </p:blipFill>
        <p:spPr bwMode="auto">
          <a:xfrm>
            <a:off x="304800" y="1143000"/>
            <a:ext cx="4452936" cy="3429000"/>
          </a:xfrm>
          <a:prstGeom prst="rect">
            <a:avLst/>
          </a:prstGeom>
          <a:noFill/>
        </p:spPr>
      </p:pic>
      <p:pic>
        <p:nvPicPr>
          <p:cNvPr id="26628" name="Picture 4" descr="https://encrypted-tbn0.google.com/images?q=tbn:ANd9GcRYSMlgPY_MQ0tZs0c7q8Tj8BGudmQngqs6O4Hcsom_8hzXp9NcrA"/>
          <p:cNvPicPr>
            <a:picLocks noChangeAspect="1" noChangeArrowheads="1"/>
          </p:cNvPicPr>
          <p:nvPr/>
        </p:nvPicPr>
        <p:blipFill>
          <a:blip r:embed="rId5" cstate="print"/>
          <a:srcRect/>
          <a:stretch>
            <a:fillRect/>
          </a:stretch>
        </p:blipFill>
        <p:spPr bwMode="auto">
          <a:xfrm>
            <a:off x="4876800" y="3581400"/>
            <a:ext cx="4097309" cy="2716696"/>
          </a:xfrm>
          <a:prstGeom prst="rect">
            <a:avLst/>
          </a:prstGeom>
          <a:noFill/>
        </p:spPr>
      </p:pic>
      <p:pic>
        <p:nvPicPr>
          <p:cNvPr id="26630" name="Picture 6" descr="http://www.china-profile.com/images/hist_indepth/mao_little-red-book.jpg"/>
          <p:cNvPicPr>
            <a:picLocks noChangeAspect="1" noChangeArrowheads="1"/>
          </p:cNvPicPr>
          <p:nvPr/>
        </p:nvPicPr>
        <p:blipFill>
          <a:blip r:embed="rId6" cstate="print">
            <a:clrChange>
              <a:clrFrom>
                <a:srgbClr val="FFFFFF"/>
              </a:clrFrom>
              <a:clrTo>
                <a:srgbClr val="FFFFFF">
                  <a:alpha val="0"/>
                </a:srgbClr>
              </a:clrTo>
            </a:clrChange>
          </a:blip>
          <a:srcRect l="8241" t="6693" r="9120" b="5442"/>
          <a:stretch>
            <a:fillRect/>
          </a:stretch>
        </p:blipFill>
        <p:spPr bwMode="auto">
          <a:xfrm rot="1389406">
            <a:off x="1609941" y="4257944"/>
            <a:ext cx="1911053" cy="1991242"/>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915400" cy="461665"/>
          </a:xfrm>
          <a:prstGeom prst="rect">
            <a:avLst/>
          </a:prstGeom>
          <a:noFill/>
        </p:spPr>
        <p:txBody>
          <a:bodyPr wrap="square" rtlCol="0">
            <a:spAutoFit/>
          </a:bodyPr>
          <a:lstStyle/>
          <a:p>
            <a:pPr>
              <a:buSzPct val="150000"/>
              <a:buBlip>
                <a:blip r:embed="rId3"/>
              </a:buBlip>
            </a:pPr>
            <a:r>
              <a:rPr lang="en-US" sz="2200" dirty="0" smtClean="0">
                <a:solidFill>
                  <a:srgbClr val="FF0000"/>
                </a:solidFill>
              </a:rPr>
              <a:t> </a:t>
            </a:r>
            <a:r>
              <a:rPr lang="en-US" sz="2400" dirty="0" smtClean="0">
                <a:solidFill>
                  <a:srgbClr val="FF0000"/>
                </a:solidFill>
              </a:rPr>
              <a:t>European Community Established, 1967</a:t>
            </a:r>
          </a:p>
        </p:txBody>
      </p:sp>
      <p:sp>
        <p:nvSpPr>
          <p:cNvPr id="3" name="TextBox 2"/>
          <p:cNvSpPr txBox="1"/>
          <p:nvPr/>
        </p:nvSpPr>
        <p:spPr>
          <a:xfrm rot="1439772">
            <a:off x="4669689" y="1086388"/>
            <a:ext cx="4447463" cy="1077218"/>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Global inter-connectedness</a:t>
            </a:r>
            <a:endParaRPr lang="en-US" sz="3200" b="1" dirty="0">
              <a:solidFill>
                <a:srgbClr val="FFFF00"/>
              </a:solidFill>
              <a:latin typeface="Arial Black" pitchFamily="34" charset="0"/>
            </a:endParaRPr>
          </a:p>
        </p:txBody>
      </p:sp>
      <p:pic>
        <p:nvPicPr>
          <p:cNvPr id="25601" name="Picture 1" descr="Pix.gif"/>
          <p:cNvPicPr>
            <a:picLocks noChangeAspect="1" noChangeArrowheads="1"/>
          </p:cNvPicPr>
          <p:nvPr/>
        </p:nvPicPr>
        <p:blipFill>
          <a:blip r:embed="rId4"/>
          <a:srcRect/>
          <a:stretch>
            <a:fillRect/>
          </a:stretch>
        </p:blipFill>
        <p:spPr bwMode="auto">
          <a:xfrm>
            <a:off x="0" y="0"/>
            <a:ext cx="9525" cy="9525"/>
          </a:xfrm>
          <a:prstGeom prst="rect">
            <a:avLst/>
          </a:prstGeom>
          <a:noFill/>
        </p:spPr>
      </p:pic>
      <p:pic>
        <p:nvPicPr>
          <p:cNvPr id="25602" name="Picture 2" descr="Pix.gif"/>
          <p:cNvPicPr>
            <a:picLocks noChangeAspect="1" noChangeArrowheads="1"/>
          </p:cNvPicPr>
          <p:nvPr/>
        </p:nvPicPr>
        <p:blipFill>
          <a:blip r:embed="rId4"/>
          <a:srcRect/>
          <a:stretch>
            <a:fillRect/>
          </a:stretch>
        </p:blipFill>
        <p:spPr bwMode="auto">
          <a:xfrm>
            <a:off x="0" y="0"/>
            <a:ext cx="9525" cy="9525"/>
          </a:xfrm>
          <a:prstGeom prst="rect">
            <a:avLst/>
          </a:prstGeom>
          <a:noFill/>
        </p:spPr>
      </p:pic>
      <p:pic>
        <p:nvPicPr>
          <p:cNvPr id="25603" name="Picture 3" descr="Pix.gif"/>
          <p:cNvPicPr>
            <a:picLocks noChangeAspect="1" noChangeArrowheads="1"/>
          </p:cNvPicPr>
          <p:nvPr/>
        </p:nvPicPr>
        <p:blipFill>
          <a:blip r:embed="rId4"/>
          <a:srcRect/>
          <a:stretch>
            <a:fillRect/>
          </a:stretch>
        </p:blipFill>
        <p:spPr bwMode="auto">
          <a:xfrm>
            <a:off x="0" y="0"/>
            <a:ext cx="9525" cy="9525"/>
          </a:xfrm>
          <a:prstGeom prst="rect">
            <a:avLst/>
          </a:prstGeom>
          <a:noFill/>
        </p:spPr>
      </p:pic>
      <p:pic>
        <p:nvPicPr>
          <p:cNvPr id="25604" name="Picture 4" descr="Pix.gif"/>
          <p:cNvPicPr>
            <a:picLocks noChangeAspect="1" noChangeArrowheads="1"/>
          </p:cNvPicPr>
          <p:nvPr/>
        </p:nvPicPr>
        <p:blipFill>
          <a:blip r:embed="rId4"/>
          <a:srcRect/>
          <a:stretch>
            <a:fillRect/>
          </a:stretch>
        </p:blipFill>
        <p:spPr bwMode="auto">
          <a:xfrm>
            <a:off x="0" y="0"/>
            <a:ext cx="9525" cy="9525"/>
          </a:xfrm>
          <a:prstGeom prst="rect">
            <a:avLst/>
          </a:prstGeom>
          <a:noFill/>
        </p:spPr>
      </p:pic>
      <p:pic>
        <p:nvPicPr>
          <p:cNvPr id="25605" name="Picture 5" descr="Pix.gif"/>
          <p:cNvPicPr>
            <a:picLocks noChangeAspect="1" noChangeArrowheads="1"/>
          </p:cNvPicPr>
          <p:nvPr/>
        </p:nvPicPr>
        <p:blipFill>
          <a:blip r:embed="rId4"/>
          <a:srcRect/>
          <a:stretch>
            <a:fillRect/>
          </a:stretch>
        </p:blipFill>
        <p:spPr bwMode="auto">
          <a:xfrm>
            <a:off x="0" y="0"/>
            <a:ext cx="9525" cy="9525"/>
          </a:xfrm>
          <a:prstGeom prst="rect">
            <a:avLst/>
          </a:prstGeom>
          <a:noFill/>
        </p:spPr>
      </p:pic>
      <p:pic>
        <p:nvPicPr>
          <p:cNvPr id="25606" name="Picture 6" descr="Pix.gif"/>
          <p:cNvPicPr>
            <a:picLocks noChangeAspect="1" noChangeArrowheads="1"/>
          </p:cNvPicPr>
          <p:nvPr/>
        </p:nvPicPr>
        <p:blipFill>
          <a:blip r:embed="rId4"/>
          <a:srcRect/>
          <a:stretch>
            <a:fillRect/>
          </a:stretch>
        </p:blipFill>
        <p:spPr bwMode="auto">
          <a:xfrm>
            <a:off x="0" y="0"/>
            <a:ext cx="9525" cy="9525"/>
          </a:xfrm>
          <a:prstGeom prst="rect">
            <a:avLst/>
          </a:prstGeom>
          <a:noFill/>
        </p:spPr>
      </p:pic>
      <p:pic>
        <p:nvPicPr>
          <p:cNvPr id="25607" name="Picture 7" descr="Pix.gif"/>
          <p:cNvPicPr>
            <a:picLocks noChangeAspect="1" noChangeArrowheads="1"/>
          </p:cNvPicPr>
          <p:nvPr/>
        </p:nvPicPr>
        <p:blipFill>
          <a:blip r:embed="rId4"/>
          <a:srcRect/>
          <a:stretch>
            <a:fillRect/>
          </a:stretch>
        </p:blipFill>
        <p:spPr bwMode="auto">
          <a:xfrm>
            <a:off x="0" y="0"/>
            <a:ext cx="9525" cy="9525"/>
          </a:xfrm>
          <a:prstGeom prst="rect">
            <a:avLst/>
          </a:prstGeom>
          <a:noFill/>
        </p:spPr>
      </p:pic>
      <p:pic>
        <p:nvPicPr>
          <p:cNvPr id="25608" name="Picture 8" descr="Pix.gif"/>
          <p:cNvPicPr>
            <a:picLocks noChangeAspect="1" noChangeArrowheads="1"/>
          </p:cNvPicPr>
          <p:nvPr/>
        </p:nvPicPr>
        <p:blipFill>
          <a:blip r:embed="rId4"/>
          <a:srcRect/>
          <a:stretch>
            <a:fillRect/>
          </a:stretch>
        </p:blipFill>
        <p:spPr bwMode="auto">
          <a:xfrm>
            <a:off x="0" y="0"/>
            <a:ext cx="9525" cy="9525"/>
          </a:xfrm>
          <a:prstGeom prst="rect">
            <a:avLst/>
          </a:prstGeom>
          <a:noFill/>
        </p:spPr>
      </p:pic>
      <p:pic>
        <p:nvPicPr>
          <p:cNvPr id="25609" name="Picture 9"/>
          <p:cNvPicPr>
            <a:picLocks noChangeAspect="1" noChangeArrowheads="1"/>
          </p:cNvPicPr>
          <p:nvPr/>
        </p:nvPicPr>
        <p:blipFill>
          <a:blip r:embed="rId5" cstate="print"/>
          <a:srcRect l="13750" t="36000" r="1875" b="21000"/>
          <a:stretch>
            <a:fillRect/>
          </a:stretch>
        </p:blipFill>
        <p:spPr bwMode="auto">
          <a:xfrm>
            <a:off x="0" y="3200400"/>
            <a:ext cx="9144000" cy="3657600"/>
          </a:xfrm>
          <a:prstGeom prst="rect">
            <a:avLst/>
          </a:prstGeom>
          <a:noFill/>
          <a:ln w="9525">
            <a:noFill/>
            <a:miter lim="800000"/>
            <a:headEnd/>
            <a:tailEnd/>
          </a:ln>
        </p:spPr>
      </p:pic>
      <p:pic>
        <p:nvPicPr>
          <p:cNvPr id="25613" name="Picture 13" descr="http://www.crossed-flag-pins.com/genimg/flaggen/European-Union-240-animated-flag-gifs.gif"/>
          <p:cNvPicPr>
            <a:picLocks noChangeAspect="1" noChangeArrowheads="1" noCrop="1"/>
          </p:cNvPicPr>
          <p:nvPr/>
        </p:nvPicPr>
        <p:blipFill>
          <a:blip r:embed="rId6" cstate="print"/>
          <a:srcRect/>
          <a:stretch>
            <a:fillRect/>
          </a:stretch>
        </p:blipFill>
        <p:spPr bwMode="auto">
          <a:xfrm>
            <a:off x="914400" y="1066800"/>
            <a:ext cx="2286000" cy="17145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blog.seattlepi.com/thebigblog/files/library/472pill.jpg"/>
          <p:cNvPicPr>
            <a:picLocks noChangeAspect="1" noChangeArrowheads="1"/>
          </p:cNvPicPr>
          <p:nvPr/>
        </p:nvPicPr>
        <p:blipFill>
          <a:blip r:embed="rId3" cstate="print"/>
          <a:srcRect/>
          <a:stretch>
            <a:fillRect/>
          </a:stretch>
        </p:blipFill>
        <p:spPr bwMode="auto">
          <a:xfrm rot="19505403">
            <a:off x="3322037" y="1097050"/>
            <a:ext cx="4495800" cy="2105026"/>
          </a:xfrm>
          <a:prstGeom prst="rect">
            <a:avLst/>
          </a:prstGeom>
          <a:noFill/>
        </p:spPr>
      </p:pic>
      <p:sp>
        <p:nvSpPr>
          <p:cNvPr id="2" name="TextBox 1"/>
          <p:cNvSpPr txBox="1"/>
          <p:nvPr/>
        </p:nvSpPr>
        <p:spPr>
          <a:xfrm>
            <a:off x="228600" y="0"/>
            <a:ext cx="8915400" cy="1446550"/>
          </a:xfrm>
          <a:prstGeom prst="rect">
            <a:avLst/>
          </a:prstGeom>
          <a:noFill/>
        </p:spPr>
        <p:txBody>
          <a:bodyPr wrap="square" rtlCol="0">
            <a:spAutoFit/>
          </a:bodyPr>
          <a:lstStyle/>
          <a:p>
            <a:pPr>
              <a:buSzPct val="150000"/>
              <a:buBlip>
                <a:blip r:embed="rId4"/>
              </a:buBlip>
            </a:pPr>
            <a:r>
              <a:rPr lang="en-US" sz="2200" dirty="0" smtClean="0">
                <a:solidFill>
                  <a:srgbClr val="FF0000"/>
                </a:solidFill>
              </a:rPr>
              <a:t>  Integration  </a:t>
            </a:r>
          </a:p>
          <a:p>
            <a:pPr>
              <a:buSzPct val="150000"/>
              <a:buBlip>
                <a:blip r:embed="rId4"/>
              </a:buBlip>
            </a:pPr>
            <a:r>
              <a:rPr lang="en-US" sz="2200" dirty="0">
                <a:solidFill>
                  <a:srgbClr val="FF0000"/>
                </a:solidFill>
              </a:rPr>
              <a:t> </a:t>
            </a:r>
            <a:r>
              <a:rPr lang="en-US" sz="2200" dirty="0" smtClean="0">
                <a:solidFill>
                  <a:srgbClr val="FF0000"/>
                </a:solidFill>
              </a:rPr>
              <a:t> Birth Control Pill, 1960</a:t>
            </a:r>
          </a:p>
          <a:p>
            <a:pPr>
              <a:buSzPct val="150000"/>
              <a:buBlip>
                <a:blip r:embed="rId4"/>
              </a:buBlip>
            </a:pPr>
            <a:r>
              <a:rPr lang="en-US" sz="2200" dirty="0">
                <a:solidFill>
                  <a:srgbClr val="FF0000"/>
                </a:solidFill>
              </a:rPr>
              <a:t> </a:t>
            </a:r>
            <a:r>
              <a:rPr lang="en-US" sz="2200" dirty="0" smtClean="0">
                <a:solidFill>
                  <a:srgbClr val="FF0000"/>
                </a:solidFill>
              </a:rPr>
              <a:t> Silent Spring Published, 1962</a:t>
            </a:r>
          </a:p>
          <a:p>
            <a:pPr>
              <a:buSzPct val="150000"/>
              <a:buBlip>
                <a:blip r:embed="rId4"/>
              </a:buBlip>
            </a:pPr>
            <a:r>
              <a:rPr lang="en-US" sz="2200" dirty="0">
                <a:solidFill>
                  <a:srgbClr val="FF0000"/>
                </a:solidFill>
              </a:rPr>
              <a:t> </a:t>
            </a:r>
            <a:r>
              <a:rPr lang="en-US" sz="2200" dirty="0" smtClean="0">
                <a:solidFill>
                  <a:srgbClr val="FF0000"/>
                </a:solidFill>
              </a:rPr>
              <a:t> Moon landing, 1969</a:t>
            </a:r>
          </a:p>
        </p:txBody>
      </p:sp>
      <p:sp>
        <p:nvSpPr>
          <p:cNvPr id="3" name="TextBox 2"/>
          <p:cNvSpPr txBox="1"/>
          <p:nvPr/>
        </p:nvSpPr>
        <p:spPr>
          <a:xfrm rot="1439772">
            <a:off x="4769821" y="879069"/>
            <a:ext cx="4447463" cy="584775"/>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Changing Reality</a:t>
            </a:r>
            <a:endParaRPr lang="en-US" sz="3200" b="1" dirty="0">
              <a:solidFill>
                <a:srgbClr val="FFFF00"/>
              </a:solidFill>
              <a:latin typeface="Arial Black" pitchFamily="34" charset="0"/>
            </a:endParaRPr>
          </a:p>
        </p:txBody>
      </p:sp>
      <p:pic>
        <p:nvPicPr>
          <p:cNvPr id="24578" name="Picture 2" descr="http://www.blacktie-colorado.com/iImages/u184831/Image/LR92.jpg"/>
          <p:cNvPicPr>
            <a:picLocks noChangeAspect="1" noChangeArrowheads="1"/>
          </p:cNvPicPr>
          <p:nvPr/>
        </p:nvPicPr>
        <p:blipFill>
          <a:blip r:embed="rId5" cstate="print"/>
          <a:srcRect/>
          <a:stretch>
            <a:fillRect/>
          </a:stretch>
        </p:blipFill>
        <p:spPr bwMode="auto">
          <a:xfrm>
            <a:off x="457200" y="1905000"/>
            <a:ext cx="2914650" cy="3705225"/>
          </a:xfrm>
          <a:prstGeom prst="rect">
            <a:avLst/>
          </a:prstGeom>
          <a:noFill/>
        </p:spPr>
      </p:pic>
      <p:pic>
        <p:nvPicPr>
          <p:cNvPr id="24582" name="Picture 6" descr="http://radiogreenearth.org/blog/wp-content/uploads/2011/05/Rachel-Carson-and-Silent-Spring.jpg"/>
          <p:cNvPicPr>
            <a:picLocks noChangeAspect="1" noChangeArrowheads="1"/>
          </p:cNvPicPr>
          <p:nvPr/>
        </p:nvPicPr>
        <p:blipFill>
          <a:blip r:embed="rId6" cstate="print"/>
          <a:srcRect/>
          <a:stretch>
            <a:fillRect/>
          </a:stretch>
        </p:blipFill>
        <p:spPr bwMode="auto">
          <a:xfrm>
            <a:off x="3733800" y="3352800"/>
            <a:ext cx="4648200" cy="306705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casahistoria.net/images/Decolonization.jpg"/>
          <p:cNvPicPr>
            <a:picLocks noChangeAspect="1" noChangeArrowheads="1"/>
          </p:cNvPicPr>
          <p:nvPr/>
        </p:nvPicPr>
        <p:blipFill>
          <a:blip r:embed="rId3" cstate="print"/>
          <a:srcRect/>
          <a:stretch>
            <a:fillRect/>
          </a:stretch>
        </p:blipFill>
        <p:spPr bwMode="auto">
          <a:xfrm>
            <a:off x="63500" y="1023937"/>
            <a:ext cx="7937500" cy="5802313"/>
          </a:xfrm>
          <a:prstGeom prst="rect">
            <a:avLst/>
          </a:prstGeom>
          <a:noFill/>
        </p:spPr>
      </p:pic>
      <p:sp>
        <p:nvSpPr>
          <p:cNvPr id="2" name="TextBox 1"/>
          <p:cNvSpPr txBox="1"/>
          <p:nvPr/>
        </p:nvSpPr>
        <p:spPr>
          <a:xfrm>
            <a:off x="228600" y="0"/>
            <a:ext cx="8915400" cy="769441"/>
          </a:xfrm>
          <a:prstGeom prst="rect">
            <a:avLst/>
          </a:prstGeom>
          <a:noFill/>
        </p:spPr>
        <p:txBody>
          <a:bodyPr wrap="square" rtlCol="0">
            <a:spAutoFit/>
          </a:bodyPr>
          <a:lstStyle/>
          <a:p>
            <a:pPr>
              <a:buSzPct val="150000"/>
              <a:buBlip>
                <a:blip r:embed="rId4"/>
              </a:buBlip>
            </a:pPr>
            <a:r>
              <a:rPr lang="en-US" sz="2200" dirty="0" smtClean="0">
                <a:solidFill>
                  <a:srgbClr val="FF0000"/>
                </a:solidFill>
              </a:rPr>
              <a:t>  Over 20 African Nations gain Independence</a:t>
            </a:r>
          </a:p>
          <a:p>
            <a:pPr>
              <a:buSzPct val="150000"/>
              <a:buBlip>
                <a:blip r:embed="rId5"/>
              </a:buBlip>
            </a:pPr>
            <a:r>
              <a:rPr lang="en-US" sz="2200" dirty="0" smtClean="0">
                <a:solidFill>
                  <a:srgbClr val="FF0000"/>
                </a:solidFill>
              </a:rPr>
              <a:t>  Malaysia and Singapore gain independence</a:t>
            </a:r>
          </a:p>
        </p:txBody>
      </p:sp>
      <p:sp>
        <p:nvSpPr>
          <p:cNvPr id="3" name="TextBox 2"/>
          <p:cNvSpPr txBox="1"/>
          <p:nvPr/>
        </p:nvSpPr>
        <p:spPr>
          <a:xfrm rot="1439772">
            <a:off x="4669688" y="857788"/>
            <a:ext cx="4447463" cy="1077218"/>
          </a:xfrm>
          <a:prstGeom prst="rect">
            <a:avLst/>
          </a:prstGeom>
          <a:noFill/>
          <a:ln>
            <a:solidFill>
              <a:srgbClr val="FFFF00"/>
            </a:solidFill>
            <a:prstDash val="lgDashDot"/>
          </a:ln>
        </p:spPr>
        <p:txBody>
          <a:bodyPr wrap="square" rtlCol="0">
            <a:spAutoFit/>
          </a:bodyPr>
          <a:lstStyle/>
          <a:p>
            <a:pPr algn="ctr"/>
            <a:r>
              <a:rPr lang="en-US" sz="3200" b="1" dirty="0" smtClean="0">
                <a:solidFill>
                  <a:srgbClr val="FFFF00"/>
                </a:solidFill>
                <a:latin typeface="Arial Black" pitchFamily="34" charset="0"/>
              </a:rPr>
              <a:t>Legacy of Imperialism</a:t>
            </a:r>
            <a:endParaRPr lang="en-US" sz="3200" b="1" dirty="0">
              <a:solidFill>
                <a:srgbClr val="FFFF00"/>
              </a:solidFill>
              <a:latin typeface="Arial Black" pitchFamily="34" charset="0"/>
            </a:endParaRPr>
          </a:p>
        </p:txBody>
      </p:sp>
    </p:spTree>
    <p:custDataLst>
      <p:tags r:id="rId1"/>
    </p:custData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915400" cy="1107996"/>
          </a:xfrm>
          <a:prstGeom prst="rect">
            <a:avLst/>
          </a:prstGeom>
          <a:noFill/>
        </p:spPr>
        <p:txBody>
          <a:bodyPr wrap="square" rtlCol="0">
            <a:spAutoFit/>
          </a:bodyPr>
          <a:lstStyle/>
          <a:p>
            <a:pPr>
              <a:buSzPct val="150000"/>
              <a:buBlip>
                <a:blip r:embed="rId3"/>
              </a:buBlip>
            </a:pPr>
            <a:r>
              <a:rPr lang="en-US" sz="2200" dirty="0" smtClean="0">
                <a:solidFill>
                  <a:srgbClr val="FF0000"/>
                </a:solidFill>
              </a:rPr>
              <a:t>  PLO Formed, 1964</a:t>
            </a:r>
          </a:p>
          <a:p>
            <a:pPr>
              <a:buSzPct val="150000"/>
              <a:buBlip>
                <a:blip r:embed="rId3"/>
              </a:buBlip>
            </a:pPr>
            <a:r>
              <a:rPr lang="en-US" sz="2200" dirty="0">
                <a:solidFill>
                  <a:srgbClr val="FF0000"/>
                </a:solidFill>
              </a:rPr>
              <a:t> </a:t>
            </a:r>
            <a:r>
              <a:rPr lang="en-US" sz="2200" dirty="0" smtClean="0">
                <a:solidFill>
                  <a:srgbClr val="FF0000"/>
                </a:solidFill>
              </a:rPr>
              <a:t> Six Day War, 1967</a:t>
            </a:r>
          </a:p>
          <a:p>
            <a:pPr>
              <a:buSzPct val="150000"/>
              <a:buBlip>
                <a:blip r:embed="rId3"/>
              </a:buBlip>
            </a:pPr>
            <a:r>
              <a:rPr lang="en-US" sz="2200" dirty="0">
                <a:solidFill>
                  <a:srgbClr val="FF0000"/>
                </a:solidFill>
              </a:rPr>
              <a:t> </a:t>
            </a:r>
            <a:r>
              <a:rPr lang="en-US" sz="2200" dirty="0" smtClean="0">
                <a:solidFill>
                  <a:srgbClr val="FF0000"/>
                </a:solidFill>
              </a:rPr>
              <a:t> OPEC Established, 1960</a:t>
            </a:r>
          </a:p>
        </p:txBody>
      </p:sp>
      <p:sp>
        <p:nvSpPr>
          <p:cNvPr id="3" name="TextBox 2"/>
          <p:cNvSpPr txBox="1"/>
          <p:nvPr/>
        </p:nvSpPr>
        <p:spPr>
          <a:xfrm rot="1439772">
            <a:off x="4769823" y="879069"/>
            <a:ext cx="4447463" cy="584775"/>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Global Conflict</a:t>
            </a:r>
            <a:endParaRPr lang="en-US" sz="3200" b="1" dirty="0">
              <a:solidFill>
                <a:srgbClr val="FFFF00"/>
              </a:solidFill>
              <a:latin typeface="Arial Black" pitchFamily="34" charset="0"/>
            </a:endParaRPr>
          </a:p>
        </p:txBody>
      </p:sp>
      <p:pic>
        <p:nvPicPr>
          <p:cNvPr id="22532" name="Picture 4" descr="Lebanese cartoon of Nasser kicking Israel into the Sea"/>
          <p:cNvPicPr>
            <a:picLocks noChangeAspect="1" noChangeArrowheads="1"/>
          </p:cNvPicPr>
          <p:nvPr/>
        </p:nvPicPr>
        <p:blipFill>
          <a:blip r:embed="rId4" cstate="print"/>
          <a:srcRect/>
          <a:stretch>
            <a:fillRect/>
          </a:stretch>
        </p:blipFill>
        <p:spPr bwMode="auto">
          <a:xfrm>
            <a:off x="533400" y="1447800"/>
            <a:ext cx="3608357" cy="2590800"/>
          </a:xfrm>
          <a:prstGeom prst="rect">
            <a:avLst/>
          </a:prstGeom>
          <a:noFill/>
        </p:spPr>
      </p:pic>
      <p:pic>
        <p:nvPicPr>
          <p:cNvPr id="22534" name="Picture 6" descr="http://hix-middle-east-unit.wikispaces.com/file/view/cartoon.png/69127389/cartoon.png"/>
          <p:cNvPicPr>
            <a:picLocks noChangeAspect="1" noChangeArrowheads="1"/>
          </p:cNvPicPr>
          <p:nvPr/>
        </p:nvPicPr>
        <p:blipFill>
          <a:blip r:embed="rId5" cstate="print"/>
          <a:srcRect/>
          <a:stretch>
            <a:fillRect/>
          </a:stretch>
        </p:blipFill>
        <p:spPr bwMode="auto">
          <a:xfrm>
            <a:off x="4267200" y="3048000"/>
            <a:ext cx="4448175" cy="3286125"/>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a:off x="0" y="457200"/>
            <a:ext cx="9144000" cy="0"/>
          </a:xfrm>
          <a:prstGeom prst="straightConnector1">
            <a:avLst/>
          </a:prstGeom>
          <a:ln w="603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rot="18977361">
            <a:off x="3593764" y="564336"/>
            <a:ext cx="200369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1970’s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TextBox 6"/>
          <p:cNvSpPr txBox="1"/>
          <p:nvPr/>
        </p:nvSpPr>
        <p:spPr>
          <a:xfrm>
            <a:off x="228600" y="2057400"/>
            <a:ext cx="8915400" cy="3970318"/>
          </a:xfrm>
          <a:prstGeom prst="rect">
            <a:avLst/>
          </a:prstGeom>
          <a:noFill/>
        </p:spPr>
        <p:txBody>
          <a:bodyPr wrap="square" rtlCol="0">
            <a:spAutoFit/>
          </a:bodyPr>
          <a:lstStyle/>
          <a:p>
            <a:pPr>
              <a:buSzPct val="150000"/>
              <a:buBlip>
                <a:blip r:embed="rId3"/>
              </a:buBlip>
            </a:pPr>
            <a:r>
              <a:rPr lang="en-US" sz="2800" dirty="0" smtClean="0">
                <a:solidFill>
                  <a:srgbClr val="FF0000"/>
                </a:solidFill>
              </a:rPr>
              <a:t>  Terrorism  in the air and Olympics</a:t>
            </a:r>
          </a:p>
          <a:p>
            <a:pPr>
              <a:buSzPct val="150000"/>
              <a:buBlip>
                <a:blip r:embed="rId4"/>
              </a:buBlip>
            </a:pPr>
            <a:r>
              <a:rPr lang="en-US" sz="2800" dirty="0">
                <a:solidFill>
                  <a:srgbClr val="FF0000"/>
                </a:solidFill>
              </a:rPr>
              <a:t> </a:t>
            </a:r>
            <a:r>
              <a:rPr lang="en-US" sz="2800" dirty="0" smtClean="0">
                <a:solidFill>
                  <a:srgbClr val="FF0000"/>
                </a:solidFill>
              </a:rPr>
              <a:t> Detente</a:t>
            </a:r>
          </a:p>
          <a:p>
            <a:pPr>
              <a:buSzPct val="150000"/>
              <a:buBlip>
                <a:blip r:embed="rId5"/>
              </a:buBlip>
            </a:pPr>
            <a:r>
              <a:rPr lang="en-US" sz="2800" dirty="0" smtClean="0">
                <a:solidFill>
                  <a:srgbClr val="FF0000"/>
                </a:solidFill>
              </a:rPr>
              <a:t>  Sandinistas take power, 1979</a:t>
            </a:r>
          </a:p>
          <a:p>
            <a:pPr>
              <a:buSzPct val="150000"/>
              <a:buBlip>
                <a:blip r:embed="rId5"/>
              </a:buBlip>
            </a:pPr>
            <a:r>
              <a:rPr lang="en-US" sz="2800" dirty="0">
                <a:solidFill>
                  <a:srgbClr val="FF0000"/>
                </a:solidFill>
              </a:rPr>
              <a:t> </a:t>
            </a:r>
            <a:r>
              <a:rPr lang="en-US" sz="2800" dirty="0" smtClean="0">
                <a:solidFill>
                  <a:srgbClr val="FF0000"/>
                </a:solidFill>
              </a:rPr>
              <a:t> Greenpeace established, 1970</a:t>
            </a:r>
          </a:p>
          <a:p>
            <a:pPr>
              <a:buSzPct val="150000"/>
              <a:buBlip>
                <a:blip r:embed="rId6"/>
              </a:buBlip>
            </a:pPr>
            <a:r>
              <a:rPr lang="en-US" sz="2800" dirty="0">
                <a:solidFill>
                  <a:srgbClr val="FF0000"/>
                </a:solidFill>
              </a:rPr>
              <a:t> </a:t>
            </a:r>
            <a:r>
              <a:rPr lang="en-US" sz="2800" dirty="0" smtClean="0">
                <a:solidFill>
                  <a:srgbClr val="FF0000"/>
                </a:solidFill>
              </a:rPr>
              <a:t> Most of Africa gain independence</a:t>
            </a:r>
          </a:p>
          <a:p>
            <a:pPr>
              <a:buSzPct val="150000"/>
              <a:buBlip>
                <a:blip r:embed="rId7"/>
              </a:buBlip>
            </a:pPr>
            <a:r>
              <a:rPr lang="en-US" sz="2800" dirty="0" smtClean="0">
                <a:solidFill>
                  <a:srgbClr val="FF0000"/>
                </a:solidFill>
              </a:rPr>
              <a:t>  Communism dominates in SE Asia</a:t>
            </a:r>
          </a:p>
          <a:p>
            <a:pPr>
              <a:buSzPct val="150000"/>
              <a:buBlip>
                <a:blip r:embed="rId8"/>
              </a:buBlip>
            </a:pPr>
            <a:r>
              <a:rPr lang="en-US" sz="2800" dirty="0" smtClean="0">
                <a:solidFill>
                  <a:srgbClr val="FF0000"/>
                </a:solidFill>
              </a:rPr>
              <a:t>  Arab-Israeli War, 1973</a:t>
            </a:r>
          </a:p>
          <a:p>
            <a:pPr>
              <a:buSzPct val="150000"/>
              <a:buBlip>
                <a:blip r:embed="rId8"/>
              </a:buBlip>
            </a:pPr>
            <a:r>
              <a:rPr lang="en-US" sz="2800" dirty="0" smtClean="0">
                <a:solidFill>
                  <a:srgbClr val="FF0000"/>
                </a:solidFill>
              </a:rPr>
              <a:t>  Oil Embargo, 1973</a:t>
            </a:r>
          </a:p>
          <a:p>
            <a:pPr>
              <a:buSzPct val="150000"/>
              <a:buBlip>
                <a:blip r:embed="rId8"/>
              </a:buBlip>
            </a:pPr>
            <a:r>
              <a:rPr lang="en-US" sz="2800" dirty="0" smtClean="0">
                <a:solidFill>
                  <a:srgbClr val="FF0000"/>
                </a:solidFill>
              </a:rPr>
              <a:t> Revolution in Iran, 1979</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2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2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20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20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20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20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fade">
                                      <p:cBhvr>
                                        <p:cTn id="47" dur="20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Picture 3" descr="http://paintingdb.com/art/xl/11/10179.jpg"/>
          <p:cNvPicPr>
            <a:picLocks noChangeAspect="1" noChangeArrowheads="1"/>
          </p:cNvPicPr>
          <p:nvPr/>
        </p:nvPicPr>
        <p:blipFill>
          <a:blip r:embed="rId4" cstate="print"/>
          <a:srcRect/>
          <a:stretch>
            <a:fillRect/>
          </a:stretch>
        </p:blipFill>
        <p:spPr bwMode="auto">
          <a:xfrm>
            <a:off x="0" y="228599"/>
            <a:ext cx="8991600" cy="6670287"/>
          </a:xfrm>
          <a:prstGeom prst="rect">
            <a:avLst/>
          </a:prstGeom>
          <a:noFill/>
        </p:spPr>
      </p:pic>
      <p:pic>
        <p:nvPicPr>
          <p:cNvPr id="78849" name="Picture 1"/>
          <p:cNvPicPr>
            <a:picLocks noChangeAspect="1" noChangeArrowheads="1"/>
          </p:cNvPicPr>
          <p:nvPr/>
        </p:nvPicPr>
        <p:blipFill>
          <a:blip r:embed="rId5" cstate="print"/>
          <a:srcRect l="15625" t="69000" r="37500" b="15000"/>
          <a:stretch>
            <a:fillRect/>
          </a:stretch>
        </p:blipFill>
        <p:spPr bwMode="auto">
          <a:xfrm>
            <a:off x="2714625" y="5562600"/>
            <a:ext cx="6429375" cy="1371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78849"/>
                                        </p:tgtEl>
                                      </p:cBhvr>
                                    </p:animEffect>
                                    <p:set>
                                      <p:cBhvr>
                                        <p:cTn id="7" dur="1" fill="hold">
                                          <p:stCondLst>
                                            <p:cond delay="1999"/>
                                          </p:stCondLst>
                                        </p:cTn>
                                        <p:tgtEl>
                                          <p:spTgt spid="788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915400" cy="2246769"/>
          </a:xfrm>
          <a:prstGeom prst="rect">
            <a:avLst/>
          </a:prstGeom>
          <a:noFill/>
        </p:spPr>
        <p:txBody>
          <a:bodyPr wrap="square" rtlCol="0">
            <a:spAutoFit/>
          </a:bodyPr>
          <a:lstStyle/>
          <a:p>
            <a:pPr>
              <a:buSzPct val="150000"/>
              <a:buBlip>
                <a:blip r:embed="rId3"/>
              </a:buBlip>
            </a:pPr>
            <a:r>
              <a:rPr lang="en-US" sz="2800" dirty="0" smtClean="0">
                <a:solidFill>
                  <a:srgbClr val="FF0000"/>
                </a:solidFill>
              </a:rPr>
              <a:t>  Detente</a:t>
            </a:r>
          </a:p>
          <a:p>
            <a:pPr>
              <a:buSzPct val="150000"/>
              <a:buBlip>
                <a:blip r:embed="rId4"/>
              </a:buBlip>
            </a:pPr>
            <a:r>
              <a:rPr lang="en-US" sz="2800" dirty="0" smtClean="0">
                <a:solidFill>
                  <a:srgbClr val="FF0000"/>
                </a:solidFill>
              </a:rPr>
              <a:t>  Sandinistas take power, 1979</a:t>
            </a:r>
          </a:p>
          <a:p>
            <a:pPr>
              <a:buSzPct val="150000"/>
              <a:buBlip>
                <a:blip r:embed="rId5"/>
              </a:buBlip>
            </a:pPr>
            <a:r>
              <a:rPr lang="en-US" sz="2800" dirty="0" smtClean="0">
                <a:solidFill>
                  <a:srgbClr val="FF0000"/>
                </a:solidFill>
              </a:rPr>
              <a:t>  Communism dominates in SE Asia</a:t>
            </a:r>
          </a:p>
          <a:p>
            <a:pPr>
              <a:buSzPct val="150000"/>
              <a:buBlip>
                <a:blip r:embed="rId6"/>
              </a:buBlip>
            </a:pPr>
            <a:r>
              <a:rPr lang="en-US" sz="2800" dirty="0" smtClean="0">
                <a:solidFill>
                  <a:srgbClr val="FF0000"/>
                </a:solidFill>
              </a:rPr>
              <a:t>  Oil Embargo, 1973</a:t>
            </a:r>
          </a:p>
          <a:p>
            <a:pPr>
              <a:buSzPct val="150000"/>
              <a:buBlip>
                <a:blip r:embed="rId6"/>
              </a:buBlip>
            </a:pPr>
            <a:r>
              <a:rPr lang="en-US" sz="2800" dirty="0" smtClean="0">
                <a:solidFill>
                  <a:srgbClr val="FF0000"/>
                </a:solidFill>
              </a:rPr>
              <a:t>  Revolution in Iran, 1979</a:t>
            </a:r>
          </a:p>
        </p:txBody>
      </p:sp>
      <p:sp>
        <p:nvSpPr>
          <p:cNvPr id="3" name="TextBox 2"/>
          <p:cNvSpPr txBox="1"/>
          <p:nvPr/>
        </p:nvSpPr>
        <p:spPr>
          <a:xfrm rot="1439772">
            <a:off x="4669689" y="857789"/>
            <a:ext cx="4447463" cy="1077218"/>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Communism vs. Capitalism</a:t>
            </a:r>
            <a:endParaRPr lang="en-US" sz="3200" b="1" dirty="0">
              <a:solidFill>
                <a:srgbClr val="FFFF00"/>
              </a:solidFill>
              <a:latin typeface="Arial Black" pitchFamily="34" charset="0"/>
            </a:endParaRPr>
          </a:p>
        </p:txBody>
      </p:sp>
      <p:pic>
        <p:nvPicPr>
          <p:cNvPr id="19458" name="Picture 2" descr="http://img.timeinc.net/time/magazine/archive/covers/1986/1101860331_400.jpg"/>
          <p:cNvPicPr>
            <a:picLocks noChangeAspect="1" noChangeArrowheads="1"/>
          </p:cNvPicPr>
          <p:nvPr/>
        </p:nvPicPr>
        <p:blipFill>
          <a:blip r:embed="rId7" cstate="print"/>
          <a:srcRect/>
          <a:stretch>
            <a:fillRect/>
          </a:stretch>
        </p:blipFill>
        <p:spPr bwMode="auto">
          <a:xfrm>
            <a:off x="2590800" y="2362200"/>
            <a:ext cx="3115958" cy="4105276"/>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shah"/>
          <p:cNvPicPr>
            <a:picLocks noChangeAspect="1" noChangeArrowheads="1"/>
          </p:cNvPicPr>
          <p:nvPr/>
        </p:nvPicPr>
        <p:blipFill>
          <a:blip r:embed="rId3" cstate="print"/>
          <a:srcRect l="17297" r="17297"/>
          <a:stretch>
            <a:fillRect/>
          </a:stretch>
        </p:blipFill>
        <p:spPr bwMode="auto">
          <a:xfrm>
            <a:off x="0" y="0"/>
            <a:ext cx="4378325" cy="6934200"/>
          </a:xfrm>
          <a:prstGeom prst="rect">
            <a:avLst/>
          </a:prstGeom>
          <a:noFill/>
        </p:spPr>
      </p:pic>
      <p:sp>
        <p:nvSpPr>
          <p:cNvPr id="11269" name="Text Box 5"/>
          <p:cNvSpPr txBox="1">
            <a:spLocks noChangeArrowheads="1"/>
          </p:cNvSpPr>
          <p:nvPr/>
        </p:nvSpPr>
        <p:spPr bwMode="auto">
          <a:xfrm>
            <a:off x="4648200" y="990600"/>
            <a:ext cx="4191000" cy="3416320"/>
          </a:xfrm>
          <a:prstGeom prst="rect">
            <a:avLst/>
          </a:prstGeom>
          <a:noFill/>
          <a:ln w="9525">
            <a:noFill/>
            <a:miter lim="800000"/>
            <a:headEnd/>
            <a:tailEnd/>
          </a:ln>
          <a:effectLst/>
        </p:spPr>
        <p:txBody>
          <a:bodyPr>
            <a:spAutoFit/>
          </a:bodyPr>
          <a:lstStyle/>
          <a:p>
            <a:pPr algn="ctr">
              <a:spcBef>
                <a:spcPct val="50000"/>
              </a:spcBef>
            </a:pPr>
            <a:r>
              <a:rPr lang="en-US" sz="5400" dirty="0">
                <a:solidFill>
                  <a:schemeClr val="bg1"/>
                </a:solidFill>
              </a:rPr>
              <a:t>Iran</a:t>
            </a:r>
          </a:p>
          <a:p>
            <a:pPr algn="ctr">
              <a:spcBef>
                <a:spcPct val="50000"/>
              </a:spcBef>
            </a:pPr>
            <a:r>
              <a:rPr lang="en-US" sz="5400" dirty="0">
                <a:solidFill>
                  <a:schemeClr val="bg1"/>
                </a:solidFill>
              </a:rPr>
              <a:t>&amp;</a:t>
            </a:r>
          </a:p>
          <a:p>
            <a:pPr algn="ctr">
              <a:spcBef>
                <a:spcPct val="50000"/>
              </a:spcBef>
            </a:pPr>
            <a:r>
              <a:rPr lang="en-US" sz="5400" dirty="0">
                <a:solidFill>
                  <a:schemeClr val="bg1"/>
                </a:solidFill>
              </a:rPr>
              <a:t>The Shah</a:t>
            </a:r>
          </a:p>
        </p:txBody>
      </p:sp>
    </p:spTree>
    <p:custDataLst>
      <p:tags r:id="rId1"/>
    </p:custData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mossadegh"/>
          <p:cNvPicPr>
            <a:picLocks noChangeAspect="1" noChangeArrowheads="1"/>
          </p:cNvPicPr>
          <p:nvPr/>
        </p:nvPicPr>
        <p:blipFill>
          <a:blip r:embed="rId3" cstate="print"/>
          <a:srcRect/>
          <a:stretch>
            <a:fillRect/>
          </a:stretch>
        </p:blipFill>
        <p:spPr bwMode="auto">
          <a:xfrm>
            <a:off x="0" y="0"/>
            <a:ext cx="4841875" cy="6858000"/>
          </a:xfrm>
          <a:prstGeom prst="rect">
            <a:avLst/>
          </a:prstGeom>
          <a:noFill/>
        </p:spPr>
      </p:pic>
      <p:pic>
        <p:nvPicPr>
          <p:cNvPr id="10245" name="Picture 5" descr="shah"/>
          <p:cNvPicPr>
            <a:picLocks noChangeAspect="1" noChangeArrowheads="1"/>
          </p:cNvPicPr>
          <p:nvPr/>
        </p:nvPicPr>
        <p:blipFill>
          <a:blip r:embed="rId4" cstate="print"/>
          <a:srcRect l="17297" r="17297"/>
          <a:stretch>
            <a:fillRect/>
          </a:stretch>
        </p:blipFill>
        <p:spPr bwMode="auto">
          <a:xfrm>
            <a:off x="4794250" y="0"/>
            <a:ext cx="4378325" cy="6934200"/>
          </a:xfrm>
          <a:prstGeom prst="rect">
            <a:avLst/>
          </a:prstGeom>
          <a:noFill/>
        </p:spPr>
      </p:pic>
      <p:pic>
        <p:nvPicPr>
          <p:cNvPr id="10247" name="Picture 7" descr="james_bond_35_95_1024x768"/>
          <p:cNvPicPr>
            <a:picLocks noChangeAspect="1" noChangeArrowheads="1"/>
          </p:cNvPicPr>
          <p:nvPr/>
        </p:nvPicPr>
        <p:blipFill>
          <a:blip r:embed="rId5" cstate="print"/>
          <a:srcRect l="49219" t="2812" b="4688"/>
          <a:stretch>
            <a:fillRect/>
          </a:stretch>
        </p:blipFill>
        <p:spPr bwMode="auto">
          <a:xfrm>
            <a:off x="4419600" y="1143000"/>
            <a:ext cx="3757613" cy="5137150"/>
          </a:xfrm>
          <a:prstGeom prst="rect">
            <a:avLst/>
          </a:prstGeom>
          <a:noFill/>
        </p:spPr>
      </p:pic>
      <p:pic>
        <p:nvPicPr>
          <p:cNvPr id="10248" name="Picture 8" descr="shah"/>
          <p:cNvPicPr>
            <a:picLocks noChangeAspect="1" noChangeArrowheads="1"/>
          </p:cNvPicPr>
          <p:nvPr/>
        </p:nvPicPr>
        <p:blipFill>
          <a:blip r:embed="rId4" cstate="print"/>
          <a:srcRect l="17297" r="17297"/>
          <a:stretch>
            <a:fillRect/>
          </a:stretch>
        </p:blipFill>
        <p:spPr bwMode="auto">
          <a:xfrm>
            <a:off x="2286000" y="0"/>
            <a:ext cx="4378325" cy="6934200"/>
          </a:xfrm>
          <a:prstGeom prst="rect">
            <a:avLst/>
          </a:prstGeom>
          <a:noFill/>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xit" presetSubtype="0" fill="hold" nodeType="clickEffect">
                                  <p:stCondLst>
                                    <p:cond delay="0"/>
                                  </p:stCondLst>
                                  <p:childTnLst>
                                    <p:animEffect transition="out" filter="fade">
                                      <p:cBhvr>
                                        <p:cTn id="6" dur="2000"/>
                                        <p:tgtEl>
                                          <p:spTgt spid="10245"/>
                                        </p:tgtEl>
                                      </p:cBhvr>
                                    </p:animEffect>
                                    <p:anim calcmode="lin" valueType="num">
                                      <p:cBhvr>
                                        <p:cTn id="7" dur="2000"/>
                                        <p:tgtEl>
                                          <p:spTgt spid="10245"/>
                                        </p:tgtEl>
                                        <p:attrNameLst>
                                          <p:attrName>style.rotation</p:attrName>
                                        </p:attrNameLst>
                                      </p:cBhvr>
                                      <p:tavLst>
                                        <p:tav tm="0">
                                          <p:val>
                                            <p:fltVal val="0"/>
                                          </p:val>
                                        </p:tav>
                                        <p:tav tm="100000">
                                          <p:val>
                                            <p:fltVal val="720"/>
                                          </p:val>
                                        </p:tav>
                                      </p:tavLst>
                                    </p:anim>
                                    <p:anim calcmode="lin" valueType="num">
                                      <p:cBhvr>
                                        <p:cTn id="8" dur="2000"/>
                                        <p:tgtEl>
                                          <p:spTgt spid="10245"/>
                                        </p:tgtEl>
                                        <p:attrNameLst>
                                          <p:attrName>ppt_h</p:attrName>
                                        </p:attrNameLst>
                                      </p:cBhvr>
                                      <p:tavLst>
                                        <p:tav tm="0">
                                          <p:val>
                                            <p:strVal val="ppt_h"/>
                                          </p:val>
                                        </p:tav>
                                        <p:tav tm="100000">
                                          <p:val>
                                            <p:fltVal val="0"/>
                                          </p:val>
                                        </p:tav>
                                      </p:tavLst>
                                    </p:anim>
                                    <p:anim calcmode="lin" valueType="num">
                                      <p:cBhvr>
                                        <p:cTn id="9" dur="2000"/>
                                        <p:tgtEl>
                                          <p:spTgt spid="10245"/>
                                        </p:tgtEl>
                                        <p:attrNameLst>
                                          <p:attrName>ppt_w</p:attrName>
                                        </p:attrNameLst>
                                      </p:cBhvr>
                                      <p:tavLst>
                                        <p:tav tm="0">
                                          <p:val>
                                            <p:strVal val="ppt_w"/>
                                          </p:val>
                                        </p:tav>
                                        <p:tav tm="100000">
                                          <p:val>
                                            <p:fltVal val="0"/>
                                          </p:val>
                                        </p:tav>
                                      </p:tavLst>
                                    </p:anim>
                                    <p:set>
                                      <p:cBhvr>
                                        <p:cTn id="10" dur="1" fill="hold">
                                          <p:stCondLst>
                                            <p:cond delay="1999"/>
                                          </p:stCondLst>
                                        </p:cTn>
                                        <p:tgtEl>
                                          <p:spTgt spid="10245"/>
                                        </p:tgtEl>
                                        <p:attrNameLst>
                                          <p:attrName>style.visibility</p:attrName>
                                        </p:attrNameLst>
                                      </p:cBhvr>
                                      <p:to>
                                        <p:strVal val="hidden"/>
                                      </p:to>
                                    </p:set>
                                  </p:childTnLst>
                                </p:cTn>
                              </p:par>
                              <p:par>
                                <p:cTn id="11" presetID="63" presetClass="path" presetSubtype="0" accel="50000" decel="50000" fill="hold" nodeType="withEffect">
                                  <p:stCondLst>
                                    <p:cond delay="0"/>
                                  </p:stCondLst>
                                  <p:childTnLst>
                                    <p:animMotion origin="layout" path="M 0.0 0.0  L 0.25 0.0  E" pathEditMode="relative" ptsTypes="">
                                      <p:cBhvr>
                                        <p:cTn id="12" dur="2000" fill="hold"/>
                                        <p:tgtEl>
                                          <p:spTgt spid="10243"/>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10247"/>
                                        </p:tgtEl>
                                        <p:attrNameLst>
                                          <p:attrName>style.visibility</p:attrName>
                                        </p:attrNameLst>
                                      </p:cBhvr>
                                      <p:to>
                                        <p:strVal val="visible"/>
                                      </p:to>
                                    </p:set>
                                    <p:anim calcmode="lin" valueType="num">
                                      <p:cBhvr additive="base">
                                        <p:cTn id="17" dur="500" fill="hold"/>
                                        <p:tgtEl>
                                          <p:spTgt spid="10247"/>
                                        </p:tgtEl>
                                        <p:attrNameLst>
                                          <p:attrName>ppt_x</p:attrName>
                                        </p:attrNameLst>
                                      </p:cBhvr>
                                      <p:tavLst>
                                        <p:tav tm="0">
                                          <p:val>
                                            <p:strVal val="1+#ppt_w/2"/>
                                          </p:val>
                                        </p:tav>
                                        <p:tav tm="100000">
                                          <p:val>
                                            <p:strVal val="#ppt_x"/>
                                          </p:val>
                                        </p:tav>
                                      </p:tavLst>
                                    </p:anim>
                                    <p:anim calcmode="lin" valueType="num">
                                      <p:cBhvr additive="base">
                                        <p:cTn id="18" dur="500" fill="hold"/>
                                        <p:tgtEl>
                                          <p:spTgt spid="10247"/>
                                        </p:tgtEl>
                                        <p:attrNameLst>
                                          <p:attrName>ppt_y</p:attrName>
                                        </p:attrNameLst>
                                      </p:cBhvr>
                                      <p:tavLst>
                                        <p:tav tm="0">
                                          <p:val>
                                            <p:strVal val="1+#ppt_h/2"/>
                                          </p:val>
                                        </p:tav>
                                        <p:tav tm="100000">
                                          <p:val>
                                            <p:strVal val="#ppt_y"/>
                                          </p:val>
                                        </p:tav>
                                      </p:tavLst>
                                    </p:anim>
                                  </p:childTnLst>
                                </p:cTn>
                              </p:par>
                              <p:par>
                                <p:cTn id="19" presetID="26" presetClass="exit" presetSubtype="0" fill="hold" nodeType="withEffect">
                                  <p:stCondLst>
                                    <p:cond delay="0"/>
                                  </p:stCondLst>
                                  <p:childTnLst>
                                    <p:animEffect transition="out" filter="wipe(down)">
                                      <p:cBhvr>
                                        <p:cTn id="20" dur="180" accel="50000">
                                          <p:stCondLst>
                                            <p:cond delay="1820"/>
                                          </p:stCondLst>
                                        </p:cTn>
                                        <p:tgtEl>
                                          <p:spTgt spid="10243"/>
                                        </p:tgtEl>
                                      </p:cBhvr>
                                    </p:animEffect>
                                    <p:anim calcmode="lin" valueType="num">
                                      <p:cBhvr>
                                        <p:cTn id="21" dur="1822" tmFilter="0,0; 0.14,0.31; 0.43,0.73; 0.71,0.91; 1.0,1.0">
                                          <p:stCondLst>
                                            <p:cond delay="0"/>
                                          </p:stCondLst>
                                        </p:cTn>
                                        <p:tgtEl>
                                          <p:spTgt spid="10243"/>
                                        </p:tgtEl>
                                        <p:attrNameLst>
                                          <p:attrName>ppt_x</p:attrName>
                                        </p:attrNameLst>
                                      </p:cBhvr>
                                      <p:tavLst>
                                        <p:tav tm="0">
                                          <p:val>
                                            <p:strVal val="ppt_x"/>
                                          </p:val>
                                        </p:tav>
                                        <p:tav tm="100000">
                                          <p:val>
                                            <p:strVal val="#ppt_x+0.25"/>
                                          </p:val>
                                        </p:tav>
                                      </p:tavLst>
                                    </p:anim>
                                    <p:anim calcmode="lin" valueType="num">
                                      <p:cBhvr>
                                        <p:cTn id="22" dur="178">
                                          <p:stCondLst>
                                            <p:cond delay="1822"/>
                                          </p:stCondLst>
                                        </p:cTn>
                                        <p:tgtEl>
                                          <p:spTgt spid="10243"/>
                                        </p:tgtEl>
                                        <p:attrNameLst>
                                          <p:attrName>ppt_x</p:attrName>
                                        </p:attrNameLst>
                                      </p:cBhvr>
                                      <p:tavLst>
                                        <p:tav tm="0">
                                          <p:val>
                                            <p:strVal val="ppt_x"/>
                                          </p:val>
                                        </p:tav>
                                        <p:tav tm="100000">
                                          <p:val>
                                            <p:strVal val="ppt_x"/>
                                          </p:val>
                                        </p:tav>
                                      </p:tavLst>
                                    </p:anim>
                                    <p:anim calcmode="lin" valueType="num">
                                      <p:cBhvr>
                                        <p:cTn id="23" dur="664" tmFilter="0.0,0.0;0.25,0.07;0.50,0.2;0.75,0.467;1.0,1.0">
                                          <p:stCondLst>
                                            <p:cond delay="0"/>
                                          </p:stCondLst>
                                        </p:cTn>
                                        <p:tgtEl>
                                          <p:spTgt spid="1024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4" dur="664" tmFilter="0, 0; 0.125,0.2665; 0.25,0.4; 0.375,0.465; 0.5,0.5;  0.625,0.535; 0.75,0.6; 0.875,0.7335; 1,1">
                                          <p:stCondLst>
                                            <p:cond delay="664"/>
                                          </p:stCondLst>
                                        </p:cTn>
                                        <p:tgtEl>
                                          <p:spTgt spid="1024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5" dur="332" tmFilter="0, 0; 0.125,0.2665; 0.25,0.4; 0.375,0.465; 0.5,0.5;  0.625,0.535; 0.75,0.6; 0.875,0.7335; 1,1">
                                          <p:stCondLst>
                                            <p:cond delay="1324"/>
                                          </p:stCondLst>
                                        </p:cTn>
                                        <p:tgtEl>
                                          <p:spTgt spid="1024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6" dur="164" tmFilter="0, 0; 0.125,0.2665; 0.25,0.4; 0.375,0.465; 0.5,0.5;  0.625,0.535; 0.75,0.6; 0.875,0.7335; 1,1">
                                          <p:stCondLst>
                                            <p:cond delay="1656"/>
                                          </p:stCondLst>
                                        </p:cTn>
                                        <p:tgtEl>
                                          <p:spTgt spid="1024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7" dur="180" accel="50000">
                                          <p:stCondLst>
                                            <p:cond delay="1820"/>
                                          </p:stCondLst>
                                        </p:cTn>
                                        <p:tgtEl>
                                          <p:spTgt spid="10243"/>
                                        </p:tgtEl>
                                        <p:attrNameLst>
                                          <p:attrName>ppt_y</p:attrName>
                                        </p:attrNameLst>
                                      </p:cBhvr>
                                      <p:tavLst>
                                        <p:tav tm="0">
                                          <p:val>
                                            <p:strVal val="ppt_y"/>
                                          </p:val>
                                        </p:tav>
                                        <p:tav tm="100000">
                                          <p:val>
                                            <p:strVal val="ppt_y+ppt_h"/>
                                          </p:val>
                                        </p:tav>
                                      </p:tavLst>
                                    </p:anim>
                                    <p:animScale>
                                      <p:cBhvr>
                                        <p:cTn id="28" dur="26">
                                          <p:stCondLst>
                                            <p:cond delay="620"/>
                                          </p:stCondLst>
                                        </p:cTn>
                                        <p:tgtEl>
                                          <p:spTgt spid="10243"/>
                                        </p:tgtEl>
                                      </p:cBhvr>
                                      <p:to x="100000" y="60000"/>
                                    </p:animScale>
                                    <p:animScale>
                                      <p:cBhvr>
                                        <p:cTn id="29" dur="166" decel="50000">
                                          <p:stCondLst>
                                            <p:cond delay="646"/>
                                          </p:stCondLst>
                                        </p:cTn>
                                        <p:tgtEl>
                                          <p:spTgt spid="10243"/>
                                        </p:tgtEl>
                                      </p:cBhvr>
                                      <p:to x="100000" y="100000"/>
                                    </p:animScale>
                                    <p:animScale>
                                      <p:cBhvr>
                                        <p:cTn id="30" dur="26">
                                          <p:stCondLst>
                                            <p:cond delay="1312"/>
                                          </p:stCondLst>
                                        </p:cTn>
                                        <p:tgtEl>
                                          <p:spTgt spid="10243"/>
                                        </p:tgtEl>
                                      </p:cBhvr>
                                      <p:to x="100000" y="80000"/>
                                    </p:animScale>
                                    <p:animScale>
                                      <p:cBhvr>
                                        <p:cTn id="31" dur="166" decel="50000">
                                          <p:stCondLst>
                                            <p:cond delay="1338"/>
                                          </p:stCondLst>
                                        </p:cTn>
                                        <p:tgtEl>
                                          <p:spTgt spid="10243"/>
                                        </p:tgtEl>
                                      </p:cBhvr>
                                      <p:to x="100000" y="100000"/>
                                    </p:animScale>
                                    <p:animScale>
                                      <p:cBhvr>
                                        <p:cTn id="32" dur="26">
                                          <p:stCondLst>
                                            <p:cond delay="1642"/>
                                          </p:stCondLst>
                                        </p:cTn>
                                        <p:tgtEl>
                                          <p:spTgt spid="10243"/>
                                        </p:tgtEl>
                                      </p:cBhvr>
                                      <p:to x="100000" y="90000"/>
                                    </p:animScale>
                                    <p:animScale>
                                      <p:cBhvr>
                                        <p:cTn id="33" dur="166" decel="50000">
                                          <p:stCondLst>
                                            <p:cond delay="1668"/>
                                          </p:stCondLst>
                                        </p:cTn>
                                        <p:tgtEl>
                                          <p:spTgt spid="10243"/>
                                        </p:tgtEl>
                                      </p:cBhvr>
                                      <p:to x="100000" y="100000"/>
                                    </p:animScale>
                                    <p:animScale>
                                      <p:cBhvr>
                                        <p:cTn id="34" dur="26">
                                          <p:stCondLst>
                                            <p:cond delay="1808"/>
                                          </p:stCondLst>
                                        </p:cTn>
                                        <p:tgtEl>
                                          <p:spTgt spid="10243"/>
                                        </p:tgtEl>
                                      </p:cBhvr>
                                      <p:to x="100000" y="95000"/>
                                    </p:animScale>
                                    <p:animScale>
                                      <p:cBhvr>
                                        <p:cTn id="35" dur="166" decel="50000">
                                          <p:stCondLst>
                                            <p:cond delay="1834"/>
                                          </p:stCondLst>
                                        </p:cTn>
                                        <p:tgtEl>
                                          <p:spTgt spid="10243"/>
                                        </p:tgtEl>
                                      </p:cBhvr>
                                      <p:to x="100000" y="100000"/>
                                    </p:animScale>
                                    <p:set>
                                      <p:cBhvr>
                                        <p:cTn id="36" dur="1" fill="hold">
                                          <p:stCondLst>
                                            <p:cond delay="1999"/>
                                          </p:stCondLst>
                                        </p:cTn>
                                        <p:tgtEl>
                                          <p:spTgt spid="1024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10247"/>
                                        </p:tgtEl>
                                        <p:attrNameLst>
                                          <p:attrName>ppt_x</p:attrName>
                                        </p:attrNameLst>
                                      </p:cBhvr>
                                      <p:tavLst>
                                        <p:tav tm="0">
                                          <p:val>
                                            <p:strVal val="ppt_x"/>
                                          </p:val>
                                        </p:tav>
                                        <p:tav tm="100000">
                                          <p:val>
                                            <p:strVal val="ppt_x"/>
                                          </p:val>
                                        </p:tav>
                                      </p:tavLst>
                                    </p:anim>
                                    <p:anim calcmode="lin" valueType="num">
                                      <p:cBhvr additive="base">
                                        <p:cTn id="41" dur="500"/>
                                        <p:tgtEl>
                                          <p:spTgt spid="10247"/>
                                        </p:tgtEl>
                                        <p:attrNameLst>
                                          <p:attrName>ppt_y</p:attrName>
                                        </p:attrNameLst>
                                      </p:cBhvr>
                                      <p:tavLst>
                                        <p:tav tm="0">
                                          <p:val>
                                            <p:strVal val="ppt_y"/>
                                          </p:val>
                                        </p:tav>
                                        <p:tav tm="100000">
                                          <p:val>
                                            <p:strVal val="1+ppt_h/2"/>
                                          </p:val>
                                        </p:tav>
                                      </p:tavLst>
                                    </p:anim>
                                    <p:set>
                                      <p:cBhvr>
                                        <p:cTn id="42" dur="1" fill="hold">
                                          <p:stCondLst>
                                            <p:cond delay="499"/>
                                          </p:stCondLst>
                                        </p:cTn>
                                        <p:tgtEl>
                                          <p:spTgt spid="10247"/>
                                        </p:tgtEl>
                                        <p:attrNameLst>
                                          <p:attrName>style.visibility</p:attrName>
                                        </p:attrNameLst>
                                      </p:cBhvr>
                                      <p:to>
                                        <p:strVal val="hidden"/>
                                      </p:to>
                                    </p:set>
                                  </p:childTnLst>
                                </p:cTn>
                              </p:par>
                              <p:par>
                                <p:cTn id="43" presetID="2" presetClass="entr" presetSubtype="4" fill="hold" nodeType="withEffect">
                                  <p:stCondLst>
                                    <p:cond delay="0"/>
                                  </p:stCondLst>
                                  <p:childTnLst>
                                    <p:set>
                                      <p:cBhvr>
                                        <p:cTn id="44" dur="1" fill="hold">
                                          <p:stCondLst>
                                            <p:cond delay="0"/>
                                          </p:stCondLst>
                                        </p:cTn>
                                        <p:tgtEl>
                                          <p:spTgt spid="10248"/>
                                        </p:tgtEl>
                                        <p:attrNameLst>
                                          <p:attrName>style.visibility</p:attrName>
                                        </p:attrNameLst>
                                      </p:cBhvr>
                                      <p:to>
                                        <p:strVal val="visible"/>
                                      </p:to>
                                    </p:set>
                                    <p:anim calcmode="lin" valueType="num">
                                      <p:cBhvr additive="base">
                                        <p:cTn id="45" dur="500" fill="hold"/>
                                        <p:tgtEl>
                                          <p:spTgt spid="10248"/>
                                        </p:tgtEl>
                                        <p:attrNameLst>
                                          <p:attrName>ppt_x</p:attrName>
                                        </p:attrNameLst>
                                      </p:cBhvr>
                                      <p:tavLst>
                                        <p:tav tm="0">
                                          <p:val>
                                            <p:strVal val="#ppt_x"/>
                                          </p:val>
                                        </p:tav>
                                        <p:tav tm="100000">
                                          <p:val>
                                            <p:strVal val="#ppt_x"/>
                                          </p:val>
                                        </p:tav>
                                      </p:tavLst>
                                    </p:anim>
                                    <p:anim calcmode="lin" valueType="num">
                                      <p:cBhvr additive="base">
                                        <p:cTn id="46" dur="500" fill="hold"/>
                                        <p:tgtEl>
                                          <p:spTgt spid="102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ww.enchantedlearning.com/subjects/continents/Mideast/outlinemap/map.GIF"/>
          <p:cNvPicPr>
            <a:picLocks noChangeAspect="1" noChangeArrowheads="1"/>
          </p:cNvPicPr>
          <p:nvPr/>
        </p:nvPicPr>
        <p:blipFill>
          <a:blip r:embed="rId3" r:link="rId4" cstate="print"/>
          <a:srcRect/>
          <a:stretch>
            <a:fillRect/>
          </a:stretch>
        </p:blipFill>
        <p:spPr bwMode="auto">
          <a:xfrm>
            <a:off x="2438400" y="3717925"/>
            <a:ext cx="4229100" cy="3140075"/>
          </a:xfrm>
          <a:prstGeom prst="rect">
            <a:avLst/>
          </a:prstGeom>
          <a:noFill/>
          <a:ln w="9525">
            <a:noFill/>
            <a:miter lim="800000"/>
            <a:headEnd/>
            <a:tailEnd/>
          </a:ln>
        </p:spPr>
      </p:pic>
      <p:sp>
        <p:nvSpPr>
          <p:cNvPr id="32772" name="AutoShape 4"/>
          <p:cNvSpPr>
            <a:spLocks/>
          </p:cNvSpPr>
          <p:nvPr/>
        </p:nvSpPr>
        <p:spPr bwMode="auto">
          <a:xfrm>
            <a:off x="152400" y="0"/>
            <a:ext cx="8458200" cy="3810000"/>
          </a:xfrm>
          <a:prstGeom prst="borderCallout3">
            <a:avLst>
              <a:gd name="adj1" fmla="val 3000"/>
              <a:gd name="adj2" fmla="val 100903"/>
              <a:gd name="adj3" fmla="val 3000"/>
              <a:gd name="adj4" fmla="val 102495"/>
              <a:gd name="adj5" fmla="val 102917"/>
              <a:gd name="adj6" fmla="val 102495"/>
              <a:gd name="adj7" fmla="val 130458"/>
              <a:gd name="adj8" fmla="val 55782"/>
            </a:avLst>
          </a:prstGeom>
          <a:solidFill>
            <a:srgbClr val="FFFFFF"/>
          </a:solidFill>
          <a:ln w="76200">
            <a:solidFill>
              <a:srgbClr val="000000"/>
            </a:solidFill>
            <a:prstDash val="lgDashDot"/>
            <a:miter lim="800000"/>
            <a:headEnd/>
            <a:tailEnd/>
          </a:ln>
        </p:spPr>
        <p:txBody>
          <a:bodyPr/>
          <a:lstStyle/>
          <a:p>
            <a:r>
              <a:rPr lang="en-US" sz="4000" b="1"/>
              <a:t>US used CIA to try and overthrow an Islamic Fundamentalist government but it didn’t work – now they have a Islamic government that really doesn’t like us</a:t>
            </a:r>
          </a:p>
        </p:txBody>
      </p:sp>
    </p:spTree>
    <p:custDataLst>
      <p:tags r:id="rId1"/>
    </p:custData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915400" cy="1815882"/>
          </a:xfrm>
          <a:prstGeom prst="rect">
            <a:avLst/>
          </a:prstGeom>
          <a:noFill/>
        </p:spPr>
        <p:txBody>
          <a:bodyPr wrap="square" rtlCol="0">
            <a:spAutoFit/>
          </a:bodyPr>
          <a:lstStyle/>
          <a:p>
            <a:pPr>
              <a:buSzPct val="150000"/>
              <a:buBlip>
                <a:blip r:embed="rId3"/>
              </a:buBlip>
            </a:pPr>
            <a:r>
              <a:rPr lang="en-US" sz="2800" dirty="0" smtClean="0">
                <a:solidFill>
                  <a:srgbClr val="FF0000"/>
                </a:solidFill>
              </a:rPr>
              <a:t>  Terrorism  in the air and Olympics</a:t>
            </a:r>
          </a:p>
          <a:p>
            <a:pPr>
              <a:buSzPct val="150000"/>
              <a:buBlip>
                <a:blip r:embed="rId4"/>
              </a:buBlip>
            </a:pPr>
            <a:r>
              <a:rPr lang="en-US" sz="2800" dirty="0" smtClean="0">
                <a:solidFill>
                  <a:srgbClr val="FF0000"/>
                </a:solidFill>
              </a:rPr>
              <a:t>  Arab-Israeli War, 1973</a:t>
            </a:r>
          </a:p>
          <a:p>
            <a:pPr>
              <a:buSzPct val="150000"/>
              <a:buBlip>
                <a:blip r:embed="rId4"/>
              </a:buBlip>
            </a:pPr>
            <a:r>
              <a:rPr lang="en-US" sz="2800" dirty="0" smtClean="0">
                <a:solidFill>
                  <a:srgbClr val="FF0000"/>
                </a:solidFill>
              </a:rPr>
              <a:t>  Oil Embargo, 1973</a:t>
            </a:r>
          </a:p>
          <a:p>
            <a:pPr>
              <a:buSzPct val="150000"/>
              <a:buBlip>
                <a:blip r:embed="rId4"/>
              </a:buBlip>
            </a:pPr>
            <a:r>
              <a:rPr lang="en-US" sz="2800" dirty="0" smtClean="0">
                <a:solidFill>
                  <a:srgbClr val="FF0000"/>
                </a:solidFill>
              </a:rPr>
              <a:t>  Revolution in Iran, 1979</a:t>
            </a:r>
          </a:p>
        </p:txBody>
      </p:sp>
      <p:sp>
        <p:nvSpPr>
          <p:cNvPr id="3" name="TextBox 2"/>
          <p:cNvSpPr txBox="1"/>
          <p:nvPr/>
        </p:nvSpPr>
        <p:spPr>
          <a:xfrm rot="1439772">
            <a:off x="4769823" y="879068"/>
            <a:ext cx="4447463" cy="584775"/>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Global Conflict</a:t>
            </a:r>
            <a:endParaRPr lang="en-US" sz="3200" b="1" dirty="0">
              <a:solidFill>
                <a:srgbClr val="FFFF00"/>
              </a:solidFill>
              <a:latin typeface="Arial Black" pitchFamily="34" charset="0"/>
            </a:endParaRPr>
          </a:p>
        </p:txBody>
      </p:sp>
      <p:pic>
        <p:nvPicPr>
          <p:cNvPr id="18434" name="Picture 2" descr="http://ivarfjeld.files.wordpress.com/2010/07/munichap2504_468x335.jpg"/>
          <p:cNvPicPr>
            <a:picLocks noChangeAspect="1" noChangeArrowheads="1"/>
          </p:cNvPicPr>
          <p:nvPr/>
        </p:nvPicPr>
        <p:blipFill>
          <a:blip r:embed="rId5" cstate="print"/>
          <a:srcRect/>
          <a:stretch>
            <a:fillRect/>
          </a:stretch>
        </p:blipFill>
        <p:spPr bwMode="auto">
          <a:xfrm>
            <a:off x="1524000" y="2057400"/>
            <a:ext cx="6096000" cy="4363591"/>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0"/>
            <a:ext cx="8915400" cy="523220"/>
          </a:xfrm>
          <a:prstGeom prst="rect">
            <a:avLst/>
          </a:prstGeom>
          <a:noFill/>
        </p:spPr>
        <p:txBody>
          <a:bodyPr wrap="square" rtlCol="0">
            <a:spAutoFit/>
          </a:bodyPr>
          <a:lstStyle/>
          <a:p>
            <a:pPr>
              <a:buSzPct val="150000"/>
              <a:buBlip>
                <a:blip r:embed="rId3"/>
              </a:buBlip>
            </a:pPr>
            <a:r>
              <a:rPr lang="en-US" sz="2800" dirty="0" smtClean="0">
                <a:solidFill>
                  <a:srgbClr val="FF0000"/>
                </a:solidFill>
              </a:rPr>
              <a:t>  Most of Africa gain independence</a:t>
            </a:r>
          </a:p>
        </p:txBody>
      </p:sp>
      <p:pic>
        <p:nvPicPr>
          <p:cNvPr id="150530" name="Picture 2" descr="File:Survival Album.jpeg">
            <a:hlinkClick r:id="rId4"/>
          </p:cNvPr>
          <p:cNvPicPr>
            <a:picLocks noChangeAspect="1" noChangeArrowheads="1"/>
          </p:cNvPicPr>
          <p:nvPr/>
        </p:nvPicPr>
        <p:blipFill>
          <a:blip r:embed="rId5" cstate="print"/>
          <a:srcRect/>
          <a:stretch>
            <a:fillRect/>
          </a:stretch>
        </p:blipFill>
        <p:spPr bwMode="auto">
          <a:xfrm>
            <a:off x="4038600" y="838199"/>
            <a:ext cx="4391025" cy="4376437"/>
          </a:xfrm>
          <a:prstGeom prst="rect">
            <a:avLst/>
          </a:prstGeom>
          <a:noFill/>
        </p:spPr>
      </p:pic>
      <p:sp>
        <p:nvSpPr>
          <p:cNvPr id="5" name="Rectangle 4"/>
          <p:cNvSpPr/>
          <p:nvPr/>
        </p:nvSpPr>
        <p:spPr>
          <a:xfrm>
            <a:off x="228600" y="990600"/>
            <a:ext cx="3352800" cy="3693319"/>
          </a:xfrm>
          <a:prstGeom prst="rect">
            <a:avLst/>
          </a:prstGeom>
        </p:spPr>
        <p:txBody>
          <a:bodyPr wrap="square">
            <a:spAutoFit/>
          </a:bodyPr>
          <a:lstStyle/>
          <a:p>
            <a:r>
              <a:rPr lang="en-US" b="1" dirty="0" smtClean="0">
                <a:solidFill>
                  <a:schemeClr val="bg1"/>
                </a:solidFill>
              </a:rPr>
              <a:t>Side one</a:t>
            </a:r>
          </a:p>
          <a:p>
            <a:r>
              <a:rPr lang="en-US" dirty="0" smtClean="0">
                <a:solidFill>
                  <a:schemeClr val="bg1"/>
                </a:solidFill>
              </a:rPr>
              <a:t>"So Much Trouble in the World" – 4:00</a:t>
            </a:r>
          </a:p>
          <a:p>
            <a:r>
              <a:rPr lang="en-US" dirty="0" smtClean="0">
                <a:solidFill>
                  <a:schemeClr val="bg1"/>
                </a:solidFill>
              </a:rPr>
              <a:t>"Zimbabwe" – 3:49</a:t>
            </a:r>
          </a:p>
          <a:p>
            <a:r>
              <a:rPr lang="en-US" dirty="0" smtClean="0">
                <a:solidFill>
                  <a:schemeClr val="bg1"/>
                </a:solidFill>
              </a:rPr>
              <a:t>"Top Rankin'" – 3:09</a:t>
            </a:r>
          </a:p>
          <a:p>
            <a:r>
              <a:rPr lang="en-US" dirty="0" smtClean="0">
                <a:solidFill>
                  <a:schemeClr val="bg1"/>
                </a:solidFill>
              </a:rPr>
              <a:t>"Babylon System" – 4:21</a:t>
            </a:r>
          </a:p>
          <a:p>
            <a:r>
              <a:rPr lang="en-US" dirty="0" smtClean="0">
                <a:solidFill>
                  <a:schemeClr val="bg1"/>
                </a:solidFill>
              </a:rPr>
              <a:t>"Survival" – 3:54</a:t>
            </a:r>
          </a:p>
          <a:p>
            <a:r>
              <a:rPr lang="en-US" b="1" dirty="0" smtClean="0">
                <a:solidFill>
                  <a:schemeClr val="bg1"/>
                </a:solidFill>
              </a:rPr>
              <a:t>Side two</a:t>
            </a:r>
          </a:p>
          <a:p>
            <a:r>
              <a:rPr lang="en-US" dirty="0" smtClean="0">
                <a:solidFill>
                  <a:schemeClr val="bg1"/>
                </a:solidFill>
              </a:rPr>
              <a:t>"Africa Unite" – 2:55</a:t>
            </a:r>
          </a:p>
          <a:p>
            <a:r>
              <a:rPr lang="en-US" dirty="0" smtClean="0">
                <a:solidFill>
                  <a:schemeClr val="bg1"/>
                </a:solidFill>
              </a:rPr>
              <a:t>"One Drop" – 3:52</a:t>
            </a:r>
          </a:p>
          <a:p>
            <a:r>
              <a:rPr lang="en-US" dirty="0" smtClean="0">
                <a:solidFill>
                  <a:schemeClr val="bg1"/>
                </a:solidFill>
              </a:rPr>
              <a:t>"Ride Natty Ride" – 3:53</a:t>
            </a:r>
          </a:p>
          <a:p>
            <a:r>
              <a:rPr lang="en-US" dirty="0" smtClean="0">
                <a:solidFill>
                  <a:schemeClr val="bg1"/>
                </a:solidFill>
              </a:rPr>
              <a:t>"Ambush in The Night" – 3:14</a:t>
            </a:r>
          </a:p>
          <a:p>
            <a:r>
              <a:rPr lang="en-US" dirty="0" smtClean="0">
                <a:solidFill>
                  <a:schemeClr val="bg1"/>
                </a:solidFill>
              </a:rPr>
              <a:t>"Wake Up And Live" – 4:58</a:t>
            </a:r>
            <a:endParaRPr lang="en-US" dirty="0">
              <a:solidFill>
                <a:schemeClr val="bg1"/>
              </a:solidFill>
            </a:endParaRPr>
          </a:p>
        </p:txBody>
      </p:sp>
      <p:sp>
        <p:nvSpPr>
          <p:cNvPr id="6" name="TextBox 5"/>
          <p:cNvSpPr txBox="1"/>
          <p:nvPr/>
        </p:nvSpPr>
        <p:spPr>
          <a:xfrm>
            <a:off x="2667000" y="5867400"/>
            <a:ext cx="1828800" cy="369332"/>
          </a:xfrm>
          <a:prstGeom prst="rect">
            <a:avLst/>
          </a:prstGeom>
          <a:noFill/>
        </p:spPr>
        <p:txBody>
          <a:bodyPr wrap="square" rtlCol="0">
            <a:spAutoFit/>
          </a:bodyPr>
          <a:lstStyle/>
          <a:p>
            <a:r>
              <a:rPr lang="en-US" dirty="0" smtClean="0">
                <a:solidFill>
                  <a:schemeClr val="bg1"/>
                </a:solidFill>
              </a:rPr>
              <a:t>Released 1979</a:t>
            </a:r>
            <a:endParaRPr lang="en-US" dirty="0">
              <a:solidFill>
                <a:schemeClr val="bg1"/>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a:off x="0" y="457200"/>
            <a:ext cx="9144000" cy="0"/>
          </a:xfrm>
          <a:prstGeom prst="straightConnector1">
            <a:avLst/>
          </a:prstGeom>
          <a:ln w="603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rot="18977361">
            <a:off x="5041564" y="564336"/>
            <a:ext cx="200369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1980’s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TextBox 6"/>
          <p:cNvSpPr txBox="1"/>
          <p:nvPr/>
        </p:nvSpPr>
        <p:spPr>
          <a:xfrm>
            <a:off x="228600" y="2057400"/>
            <a:ext cx="8915400" cy="3539430"/>
          </a:xfrm>
          <a:prstGeom prst="rect">
            <a:avLst/>
          </a:prstGeom>
          <a:noFill/>
        </p:spPr>
        <p:txBody>
          <a:bodyPr wrap="square" rtlCol="0">
            <a:spAutoFit/>
          </a:bodyPr>
          <a:lstStyle/>
          <a:p>
            <a:pPr>
              <a:buSzPct val="150000"/>
              <a:buBlip>
                <a:blip r:embed="rId3"/>
              </a:buBlip>
            </a:pPr>
            <a:r>
              <a:rPr lang="en-US" sz="2800" dirty="0" smtClean="0">
                <a:solidFill>
                  <a:srgbClr val="FF0000"/>
                </a:solidFill>
              </a:rPr>
              <a:t>  Fall of Berlin Wall, 1989</a:t>
            </a:r>
          </a:p>
          <a:p>
            <a:pPr>
              <a:buSzPct val="150000"/>
              <a:buBlip>
                <a:blip r:embed="rId4"/>
              </a:buBlip>
            </a:pPr>
            <a:r>
              <a:rPr lang="en-US" sz="2800" dirty="0">
                <a:solidFill>
                  <a:srgbClr val="FF0000"/>
                </a:solidFill>
              </a:rPr>
              <a:t> </a:t>
            </a:r>
            <a:r>
              <a:rPr lang="en-US" sz="2800" dirty="0" smtClean="0">
                <a:solidFill>
                  <a:srgbClr val="FF0000"/>
                </a:solidFill>
              </a:rPr>
              <a:t>  Perestroika and Glasnost in USSR</a:t>
            </a:r>
          </a:p>
          <a:p>
            <a:pPr>
              <a:buSzPct val="150000"/>
              <a:buBlip>
                <a:blip r:embed="rId5"/>
              </a:buBlip>
            </a:pPr>
            <a:r>
              <a:rPr lang="en-US" sz="2800" dirty="0" smtClean="0">
                <a:solidFill>
                  <a:srgbClr val="FF0000"/>
                </a:solidFill>
              </a:rPr>
              <a:t>  US supports contras in Nicaragua</a:t>
            </a:r>
          </a:p>
          <a:p>
            <a:pPr>
              <a:buSzPct val="150000"/>
              <a:buBlip>
                <a:blip r:embed="rId5"/>
              </a:buBlip>
            </a:pPr>
            <a:r>
              <a:rPr lang="en-US" sz="2800" dirty="0">
                <a:solidFill>
                  <a:srgbClr val="FF0000"/>
                </a:solidFill>
              </a:rPr>
              <a:t> </a:t>
            </a:r>
            <a:r>
              <a:rPr lang="en-US" sz="2800" dirty="0" smtClean="0">
                <a:solidFill>
                  <a:srgbClr val="FF0000"/>
                </a:solidFill>
              </a:rPr>
              <a:t>  AIDS outbreak</a:t>
            </a:r>
          </a:p>
          <a:p>
            <a:pPr>
              <a:buSzPct val="150000"/>
              <a:buBlip>
                <a:blip r:embed="rId5"/>
              </a:buBlip>
            </a:pPr>
            <a:r>
              <a:rPr lang="en-US" sz="2800" dirty="0" smtClean="0">
                <a:solidFill>
                  <a:srgbClr val="FF0000"/>
                </a:solidFill>
              </a:rPr>
              <a:t>  CNN Established</a:t>
            </a:r>
          </a:p>
          <a:p>
            <a:pPr>
              <a:buSzPct val="150000"/>
              <a:buBlip>
                <a:blip r:embed="rId5"/>
              </a:buBlip>
            </a:pPr>
            <a:r>
              <a:rPr lang="en-US" sz="2800" dirty="0" smtClean="0">
                <a:solidFill>
                  <a:srgbClr val="FF0000"/>
                </a:solidFill>
              </a:rPr>
              <a:t>  Personal Computer Introduced</a:t>
            </a:r>
          </a:p>
          <a:p>
            <a:pPr>
              <a:buSzPct val="150000"/>
              <a:buBlip>
                <a:blip r:embed="rId6"/>
              </a:buBlip>
            </a:pPr>
            <a:r>
              <a:rPr lang="en-US" sz="2800" dirty="0" smtClean="0">
                <a:solidFill>
                  <a:srgbClr val="FF0000"/>
                </a:solidFill>
              </a:rPr>
              <a:t>   Tiananmen Square Protests, 1989 </a:t>
            </a:r>
          </a:p>
          <a:p>
            <a:pPr>
              <a:buSzPct val="150000"/>
              <a:buBlip>
                <a:blip r:embed="rId7"/>
              </a:buBlip>
            </a:pPr>
            <a:r>
              <a:rPr lang="en-US" sz="2800" dirty="0" smtClean="0">
                <a:solidFill>
                  <a:srgbClr val="FF0000"/>
                </a:solidFill>
              </a:rPr>
              <a:t>  Iran-Iraq War, 1980-1988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2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2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20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20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20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20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thegood.files.wordpress.com/2007/09/1c-keith-haring-ignorancefear.jpg"/>
          <p:cNvPicPr>
            <a:picLocks noChangeAspect="1" noChangeArrowheads="1"/>
          </p:cNvPicPr>
          <p:nvPr/>
        </p:nvPicPr>
        <p:blipFill>
          <a:blip r:embed="rId4" cstate="print"/>
          <a:srcRect/>
          <a:stretch>
            <a:fillRect/>
          </a:stretch>
        </p:blipFill>
        <p:spPr bwMode="auto">
          <a:xfrm>
            <a:off x="61360" y="762000"/>
            <a:ext cx="9082640" cy="51054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915400" cy="1384995"/>
          </a:xfrm>
          <a:prstGeom prst="rect">
            <a:avLst/>
          </a:prstGeom>
          <a:noFill/>
        </p:spPr>
        <p:txBody>
          <a:bodyPr wrap="square" rtlCol="0">
            <a:spAutoFit/>
          </a:bodyPr>
          <a:lstStyle/>
          <a:p>
            <a:pPr>
              <a:buSzPct val="150000"/>
              <a:buBlip>
                <a:blip r:embed="rId3"/>
              </a:buBlip>
            </a:pPr>
            <a:r>
              <a:rPr lang="en-US" sz="2800" dirty="0" smtClean="0">
                <a:solidFill>
                  <a:srgbClr val="FF0000"/>
                </a:solidFill>
              </a:rPr>
              <a:t>  Fall of Berlin Wall, 1989</a:t>
            </a:r>
          </a:p>
          <a:p>
            <a:pPr>
              <a:buSzPct val="150000"/>
              <a:buBlip>
                <a:blip r:embed="rId4"/>
              </a:buBlip>
            </a:pPr>
            <a:r>
              <a:rPr lang="en-US" sz="2800" dirty="0">
                <a:solidFill>
                  <a:srgbClr val="FF0000"/>
                </a:solidFill>
              </a:rPr>
              <a:t> </a:t>
            </a:r>
            <a:r>
              <a:rPr lang="en-US" sz="2800" dirty="0" smtClean="0">
                <a:solidFill>
                  <a:srgbClr val="FF0000"/>
                </a:solidFill>
              </a:rPr>
              <a:t>  Perestroika and Glasnost in USSR</a:t>
            </a:r>
          </a:p>
          <a:p>
            <a:pPr>
              <a:buSzPct val="150000"/>
              <a:buBlip>
                <a:blip r:embed="rId5"/>
              </a:buBlip>
            </a:pPr>
            <a:r>
              <a:rPr lang="en-US" sz="2800" dirty="0" smtClean="0">
                <a:solidFill>
                  <a:srgbClr val="FF0000"/>
                </a:solidFill>
              </a:rPr>
              <a:t>  US supports contras in Nicaragua</a:t>
            </a:r>
          </a:p>
        </p:txBody>
      </p:sp>
      <p:sp>
        <p:nvSpPr>
          <p:cNvPr id="3" name="TextBox 2"/>
          <p:cNvSpPr txBox="1"/>
          <p:nvPr/>
        </p:nvSpPr>
        <p:spPr>
          <a:xfrm rot="1439772">
            <a:off x="4669689" y="857789"/>
            <a:ext cx="4447463" cy="1077218"/>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Communism vs. Capitalism</a:t>
            </a:r>
            <a:endParaRPr lang="en-US" sz="3200" b="1" dirty="0">
              <a:solidFill>
                <a:srgbClr val="FFFF00"/>
              </a:solidFill>
              <a:latin typeface="Arial Black" pitchFamily="34" charset="0"/>
            </a:endParaRPr>
          </a:p>
        </p:txBody>
      </p:sp>
      <p:pic>
        <p:nvPicPr>
          <p:cNvPr id="14338" name="Picture 2" descr="http://www.pictureworldbd.com/images/berlin%20wall/Berlin_wall%20(18).jpg"/>
          <p:cNvPicPr>
            <a:picLocks noChangeAspect="1" noChangeArrowheads="1"/>
          </p:cNvPicPr>
          <p:nvPr/>
        </p:nvPicPr>
        <p:blipFill>
          <a:blip r:embed="rId6" cstate="print"/>
          <a:srcRect/>
          <a:stretch>
            <a:fillRect/>
          </a:stretch>
        </p:blipFill>
        <p:spPr bwMode="auto">
          <a:xfrm>
            <a:off x="914400" y="2209800"/>
            <a:ext cx="5715000" cy="4329113"/>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915400" cy="523220"/>
          </a:xfrm>
          <a:prstGeom prst="rect">
            <a:avLst/>
          </a:prstGeom>
          <a:noFill/>
        </p:spPr>
        <p:txBody>
          <a:bodyPr wrap="square" rtlCol="0">
            <a:spAutoFit/>
          </a:bodyPr>
          <a:lstStyle/>
          <a:p>
            <a:pPr>
              <a:buSzPct val="150000"/>
              <a:buBlip>
                <a:blip r:embed="rId3"/>
              </a:buBlip>
            </a:pPr>
            <a:r>
              <a:rPr lang="en-US" sz="2800" dirty="0" smtClean="0">
                <a:solidFill>
                  <a:srgbClr val="FF0000"/>
                </a:solidFill>
              </a:rPr>
              <a:t>   Tiananmen Square Protests, 1989 </a:t>
            </a:r>
          </a:p>
        </p:txBody>
      </p:sp>
      <p:sp>
        <p:nvSpPr>
          <p:cNvPr id="3" name="TextBox 2"/>
          <p:cNvSpPr txBox="1"/>
          <p:nvPr/>
        </p:nvSpPr>
        <p:spPr>
          <a:xfrm rot="1439772">
            <a:off x="4669689" y="857789"/>
            <a:ext cx="4447463" cy="1077218"/>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Communism vs. Capitalism</a:t>
            </a:r>
            <a:endParaRPr lang="en-US" sz="3200" b="1" dirty="0">
              <a:solidFill>
                <a:srgbClr val="FFFF00"/>
              </a:solidFill>
              <a:latin typeface="Arial Black" pitchFamily="34" charset="0"/>
            </a:endParaRPr>
          </a:p>
        </p:txBody>
      </p:sp>
      <p:pic>
        <p:nvPicPr>
          <p:cNvPr id="13314" name="Picture 2" descr="http://www.freetibet.org/files/image/pictures/square_tiananmen.jpg"/>
          <p:cNvPicPr>
            <a:picLocks noChangeAspect="1" noChangeArrowheads="1"/>
          </p:cNvPicPr>
          <p:nvPr/>
        </p:nvPicPr>
        <p:blipFill>
          <a:blip r:embed="rId4" cstate="print"/>
          <a:srcRect/>
          <a:stretch>
            <a:fillRect/>
          </a:stretch>
        </p:blipFill>
        <p:spPr bwMode="auto">
          <a:xfrm>
            <a:off x="1143000" y="2133600"/>
            <a:ext cx="4267200" cy="3876541"/>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0"/>
            <a:ext cx="8915400" cy="954107"/>
          </a:xfrm>
          <a:prstGeom prst="rect">
            <a:avLst/>
          </a:prstGeom>
          <a:noFill/>
        </p:spPr>
        <p:txBody>
          <a:bodyPr wrap="square" rtlCol="0">
            <a:spAutoFit/>
          </a:bodyPr>
          <a:lstStyle/>
          <a:p>
            <a:pPr>
              <a:buSzPct val="150000"/>
              <a:buBlip>
                <a:blip r:embed="rId3"/>
              </a:buBlip>
            </a:pPr>
            <a:r>
              <a:rPr lang="en-US" sz="2800" dirty="0" smtClean="0">
                <a:solidFill>
                  <a:srgbClr val="FF0000"/>
                </a:solidFill>
              </a:rPr>
              <a:t>  World War I, 1914-1919</a:t>
            </a:r>
          </a:p>
          <a:p>
            <a:pPr>
              <a:buSzPct val="150000"/>
              <a:buBlip>
                <a:blip r:embed="rId4"/>
              </a:buBlip>
            </a:pPr>
            <a:r>
              <a:rPr lang="en-US" sz="2800" dirty="0" smtClean="0">
                <a:solidFill>
                  <a:srgbClr val="FF0000"/>
                </a:solidFill>
              </a:rPr>
              <a:t>  Spanish Flu Pandemic, 1918</a:t>
            </a:r>
          </a:p>
        </p:txBody>
      </p:sp>
      <p:sp>
        <p:nvSpPr>
          <p:cNvPr id="5" name="TextBox 4"/>
          <p:cNvSpPr txBox="1"/>
          <p:nvPr/>
        </p:nvSpPr>
        <p:spPr>
          <a:xfrm rot="1439772">
            <a:off x="4769823" y="879068"/>
            <a:ext cx="4447463" cy="584775"/>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Global Conflict</a:t>
            </a:r>
            <a:endParaRPr lang="en-US" sz="3200" b="1" dirty="0">
              <a:solidFill>
                <a:srgbClr val="FFFF00"/>
              </a:solidFill>
              <a:latin typeface="Arial Black" pitchFamily="34" charset="0"/>
            </a:endParaRPr>
          </a:p>
        </p:txBody>
      </p:sp>
      <p:sp>
        <p:nvSpPr>
          <p:cNvPr id="6" name="TextBox 5"/>
          <p:cNvSpPr txBox="1"/>
          <p:nvPr/>
        </p:nvSpPr>
        <p:spPr>
          <a:xfrm>
            <a:off x="838200" y="1447800"/>
            <a:ext cx="1752600" cy="5016758"/>
          </a:xfrm>
          <a:prstGeom prst="rect">
            <a:avLst/>
          </a:prstGeom>
          <a:noFill/>
        </p:spPr>
        <p:txBody>
          <a:bodyPr wrap="square" rtlCol="0">
            <a:spAutoFit/>
          </a:bodyPr>
          <a:lstStyle/>
          <a:p>
            <a:r>
              <a:rPr lang="en-US" sz="8000" dirty="0" smtClean="0">
                <a:solidFill>
                  <a:schemeClr val="bg1"/>
                </a:solidFill>
              </a:rPr>
              <a:t>M.</a:t>
            </a:r>
          </a:p>
          <a:p>
            <a:r>
              <a:rPr lang="en-US" sz="8000" dirty="0" smtClean="0">
                <a:solidFill>
                  <a:schemeClr val="bg1"/>
                </a:solidFill>
              </a:rPr>
              <a:t>A.</a:t>
            </a:r>
          </a:p>
          <a:p>
            <a:r>
              <a:rPr lang="en-US" sz="8000" dirty="0" smtClean="0">
                <a:solidFill>
                  <a:schemeClr val="bg1"/>
                </a:solidFill>
              </a:rPr>
              <a:t>I.</a:t>
            </a:r>
          </a:p>
          <a:p>
            <a:r>
              <a:rPr lang="en-US" sz="8000" dirty="0" smtClean="0">
                <a:solidFill>
                  <a:schemeClr val="bg1"/>
                </a:solidFill>
              </a:rPr>
              <a:t>N.</a:t>
            </a:r>
            <a:endParaRPr lang="en-US" sz="8000" dirty="0">
              <a:solidFill>
                <a:schemeClr val="bg1"/>
              </a:solidFill>
            </a:endParaRPr>
          </a:p>
        </p:txBody>
      </p:sp>
      <p:pic>
        <p:nvPicPr>
          <p:cNvPr id="71684" name="Picture 4" descr="http://libcom.org/files/images/library/trench.jpg"/>
          <p:cNvPicPr>
            <a:picLocks noChangeAspect="1" noChangeArrowheads="1"/>
          </p:cNvPicPr>
          <p:nvPr/>
        </p:nvPicPr>
        <p:blipFill>
          <a:blip r:embed="rId5" cstate="print"/>
          <a:srcRect/>
          <a:stretch>
            <a:fillRect/>
          </a:stretch>
        </p:blipFill>
        <p:spPr bwMode="auto">
          <a:xfrm>
            <a:off x="2971800" y="2438400"/>
            <a:ext cx="5494528" cy="39624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915400" cy="954107"/>
          </a:xfrm>
          <a:prstGeom prst="rect">
            <a:avLst/>
          </a:prstGeom>
          <a:noFill/>
        </p:spPr>
        <p:txBody>
          <a:bodyPr wrap="square" rtlCol="0">
            <a:spAutoFit/>
          </a:bodyPr>
          <a:lstStyle/>
          <a:p>
            <a:pPr>
              <a:buSzPct val="150000"/>
              <a:buBlip>
                <a:blip r:embed="rId3"/>
              </a:buBlip>
            </a:pPr>
            <a:r>
              <a:rPr lang="en-US" sz="2800" dirty="0" smtClean="0">
                <a:solidFill>
                  <a:srgbClr val="FF0000"/>
                </a:solidFill>
              </a:rPr>
              <a:t>  CNN Established</a:t>
            </a:r>
          </a:p>
          <a:p>
            <a:pPr>
              <a:buSzPct val="150000"/>
              <a:buBlip>
                <a:blip r:embed="rId3"/>
              </a:buBlip>
            </a:pPr>
            <a:r>
              <a:rPr lang="en-US" sz="2800" dirty="0" smtClean="0">
                <a:solidFill>
                  <a:srgbClr val="FF0000"/>
                </a:solidFill>
              </a:rPr>
              <a:t>  Personal Computer Introduced</a:t>
            </a:r>
          </a:p>
        </p:txBody>
      </p:sp>
      <p:sp>
        <p:nvSpPr>
          <p:cNvPr id="3" name="TextBox 2"/>
          <p:cNvSpPr txBox="1"/>
          <p:nvPr/>
        </p:nvSpPr>
        <p:spPr>
          <a:xfrm rot="1439772">
            <a:off x="4669689" y="1086388"/>
            <a:ext cx="4447463" cy="1077218"/>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Global inter-connectedness</a:t>
            </a:r>
            <a:endParaRPr lang="en-US" sz="3200" b="1" dirty="0">
              <a:solidFill>
                <a:srgbClr val="FFFF00"/>
              </a:solidFill>
              <a:latin typeface="Arial Black" pitchFamily="34" charset="0"/>
            </a:endParaRPr>
          </a:p>
        </p:txBody>
      </p:sp>
      <p:pic>
        <p:nvPicPr>
          <p:cNvPr id="12290" name="Picture 2" descr="http://upload.wikimedia.org/wikipedia/commons/b/be/CNN_News_bureaus_world.png"/>
          <p:cNvPicPr>
            <a:picLocks noChangeAspect="1" noChangeArrowheads="1"/>
          </p:cNvPicPr>
          <p:nvPr/>
        </p:nvPicPr>
        <p:blipFill>
          <a:blip r:embed="rId4" cstate="print"/>
          <a:srcRect/>
          <a:stretch>
            <a:fillRect/>
          </a:stretch>
        </p:blipFill>
        <p:spPr bwMode="auto">
          <a:xfrm>
            <a:off x="381000" y="2819400"/>
            <a:ext cx="7858125" cy="3543300"/>
          </a:xfrm>
          <a:prstGeom prst="rect">
            <a:avLst/>
          </a:prstGeom>
          <a:noFill/>
        </p:spPr>
      </p:pic>
      <p:pic>
        <p:nvPicPr>
          <p:cNvPr id="12292" name="Picture 4" descr="http://t0.gstatic.com/images?q=tbn:ANd9GcQ0JW9r_AaVMdpueBu260Ffa4SvPPZnLecHwEHbKEGPJLQPHJNs"/>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19935294">
            <a:off x="463753" y="4807153"/>
            <a:ext cx="1341564" cy="1341564"/>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a4.ec-images.myspacecdn.com/images01/65/453db0825549c7749339f6261865bc6b/l.jpg"/>
          <p:cNvPicPr>
            <a:picLocks noChangeAspect="1" noChangeArrowheads="1"/>
          </p:cNvPicPr>
          <p:nvPr/>
        </p:nvPicPr>
        <p:blipFill>
          <a:blip r:embed="rId3" cstate="print"/>
          <a:srcRect/>
          <a:stretch>
            <a:fillRect/>
          </a:stretch>
        </p:blipFill>
        <p:spPr bwMode="auto">
          <a:xfrm>
            <a:off x="381000" y="1447800"/>
            <a:ext cx="6280482" cy="4419600"/>
          </a:xfrm>
          <a:prstGeom prst="rect">
            <a:avLst/>
          </a:prstGeom>
          <a:noFill/>
        </p:spPr>
      </p:pic>
      <p:sp>
        <p:nvSpPr>
          <p:cNvPr id="2" name="TextBox 1"/>
          <p:cNvSpPr txBox="1"/>
          <p:nvPr/>
        </p:nvSpPr>
        <p:spPr>
          <a:xfrm>
            <a:off x="228600" y="0"/>
            <a:ext cx="8915400" cy="523220"/>
          </a:xfrm>
          <a:prstGeom prst="rect">
            <a:avLst/>
          </a:prstGeom>
          <a:noFill/>
        </p:spPr>
        <p:txBody>
          <a:bodyPr wrap="square" rtlCol="0">
            <a:spAutoFit/>
          </a:bodyPr>
          <a:lstStyle/>
          <a:p>
            <a:pPr>
              <a:buSzPct val="150000"/>
              <a:buBlip>
                <a:blip r:embed="rId4"/>
              </a:buBlip>
            </a:pPr>
            <a:r>
              <a:rPr lang="en-US" sz="2800" dirty="0" smtClean="0">
                <a:solidFill>
                  <a:srgbClr val="FF0000"/>
                </a:solidFill>
              </a:rPr>
              <a:t>   AIDS outbreak  </a:t>
            </a:r>
          </a:p>
        </p:txBody>
      </p:sp>
      <p:sp>
        <p:nvSpPr>
          <p:cNvPr id="3" name="TextBox 2"/>
          <p:cNvSpPr txBox="1"/>
          <p:nvPr/>
        </p:nvSpPr>
        <p:spPr>
          <a:xfrm rot="1439772">
            <a:off x="4769821" y="879068"/>
            <a:ext cx="4447463" cy="584775"/>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Changing Reality</a:t>
            </a:r>
            <a:endParaRPr lang="en-US" sz="3200" b="1" dirty="0">
              <a:solidFill>
                <a:srgbClr val="FFFF00"/>
              </a:solidFill>
              <a:latin typeface="Arial Black" pitchFamily="34" charset="0"/>
            </a:endParaRPr>
          </a:p>
        </p:txBody>
      </p:sp>
      <p:pic>
        <p:nvPicPr>
          <p:cNvPr id="11268" name="Picture 4" descr="http://gamapserver.who.int/mapLibrary/Files/Maps/HIVPrevalenceGlobal2006.png"/>
          <p:cNvPicPr>
            <a:picLocks noChangeAspect="1" noChangeArrowheads="1"/>
          </p:cNvPicPr>
          <p:nvPr/>
        </p:nvPicPr>
        <p:blipFill>
          <a:blip r:embed="rId5" cstate="print"/>
          <a:srcRect/>
          <a:stretch>
            <a:fillRect/>
          </a:stretch>
        </p:blipFill>
        <p:spPr bwMode="auto">
          <a:xfrm>
            <a:off x="381000" y="1447800"/>
            <a:ext cx="6276975" cy="4429126"/>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1266"/>
                                        </p:tgtEl>
                                      </p:cBhvr>
                                    </p:animEffect>
                                    <p:set>
                                      <p:cBhvr>
                                        <p:cTn id="7" dur="1" fill="hold">
                                          <p:stCondLst>
                                            <p:cond delay="1999"/>
                                          </p:stCondLst>
                                        </p:cTn>
                                        <p:tgtEl>
                                          <p:spTgt spid="1126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1268"/>
                                        </p:tgtEl>
                                        <p:attrNameLst>
                                          <p:attrName>style.visibility</p:attrName>
                                        </p:attrNameLst>
                                      </p:cBhvr>
                                      <p:to>
                                        <p:strVal val="visible"/>
                                      </p:to>
                                    </p:set>
                                    <p:animEffect transition="in" filter="fade">
                                      <p:cBhvr>
                                        <p:cTn id="10" dur="20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a:off x="0" y="457200"/>
            <a:ext cx="9144000" cy="0"/>
          </a:xfrm>
          <a:prstGeom prst="straightConnector1">
            <a:avLst/>
          </a:prstGeom>
          <a:ln w="603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rot="18977361">
            <a:off x="5574964" y="564336"/>
            <a:ext cx="200369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1990’s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TextBox 6"/>
          <p:cNvSpPr txBox="1"/>
          <p:nvPr/>
        </p:nvSpPr>
        <p:spPr>
          <a:xfrm>
            <a:off x="228600" y="1600200"/>
            <a:ext cx="8915400" cy="5262979"/>
          </a:xfrm>
          <a:prstGeom prst="rect">
            <a:avLst/>
          </a:prstGeom>
          <a:noFill/>
        </p:spPr>
        <p:txBody>
          <a:bodyPr wrap="square" rtlCol="0">
            <a:spAutoFit/>
          </a:bodyPr>
          <a:lstStyle/>
          <a:p>
            <a:pPr>
              <a:buSzPct val="150000"/>
              <a:buBlip>
                <a:blip r:embed="rId3"/>
              </a:buBlip>
            </a:pPr>
            <a:r>
              <a:rPr lang="en-US" sz="2400" dirty="0" smtClean="0">
                <a:solidFill>
                  <a:srgbClr val="FF0000"/>
                </a:solidFill>
              </a:rPr>
              <a:t>  European Union formed, 1993</a:t>
            </a:r>
          </a:p>
          <a:p>
            <a:pPr>
              <a:buSzPct val="150000"/>
              <a:buBlip>
                <a:blip r:embed="rId3"/>
              </a:buBlip>
            </a:pPr>
            <a:r>
              <a:rPr lang="en-US" sz="2400" dirty="0" smtClean="0">
                <a:solidFill>
                  <a:srgbClr val="FF0000"/>
                </a:solidFill>
              </a:rPr>
              <a:t>  Unification of Germany, 1990</a:t>
            </a:r>
          </a:p>
          <a:p>
            <a:pPr>
              <a:buSzPct val="150000"/>
              <a:buBlip>
                <a:blip r:embed="rId3"/>
              </a:buBlip>
            </a:pPr>
            <a:r>
              <a:rPr lang="en-US" sz="2400" dirty="0" smtClean="0">
                <a:solidFill>
                  <a:srgbClr val="FF0000"/>
                </a:solidFill>
              </a:rPr>
              <a:t>  Communism dismantled in Eastern Europe</a:t>
            </a:r>
          </a:p>
          <a:p>
            <a:pPr>
              <a:buSzPct val="150000"/>
              <a:buBlip>
                <a:blip r:embed="rId3"/>
              </a:buBlip>
            </a:pPr>
            <a:r>
              <a:rPr lang="en-US" sz="2400" dirty="0" smtClean="0">
                <a:solidFill>
                  <a:srgbClr val="FF0000"/>
                </a:solidFill>
              </a:rPr>
              <a:t>  Euro introduced, 1999</a:t>
            </a:r>
          </a:p>
          <a:p>
            <a:pPr>
              <a:buSzPct val="150000"/>
              <a:buBlip>
                <a:blip r:embed="rId4"/>
              </a:buBlip>
            </a:pPr>
            <a:r>
              <a:rPr lang="en-US" sz="2400" dirty="0">
                <a:solidFill>
                  <a:srgbClr val="FF0000"/>
                </a:solidFill>
              </a:rPr>
              <a:t> </a:t>
            </a:r>
            <a:r>
              <a:rPr lang="en-US" sz="2400" dirty="0" smtClean="0">
                <a:solidFill>
                  <a:srgbClr val="FF0000"/>
                </a:solidFill>
              </a:rPr>
              <a:t> Collapse of the Soviet Union, 1991</a:t>
            </a:r>
          </a:p>
          <a:p>
            <a:pPr>
              <a:buSzPct val="150000"/>
              <a:buBlip>
                <a:blip r:embed="rId5"/>
              </a:buBlip>
            </a:pPr>
            <a:r>
              <a:rPr lang="en-US" sz="2400" dirty="0" smtClean="0">
                <a:solidFill>
                  <a:srgbClr val="FF0000"/>
                </a:solidFill>
              </a:rPr>
              <a:t>  NAFTA established, 1993</a:t>
            </a:r>
          </a:p>
          <a:p>
            <a:pPr>
              <a:buSzPct val="150000"/>
              <a:buBlip>
                <a:blip r:embed="rId5"/>
              </a:buBlip>
            </a:pPr>
            <a:r>
              <a:rPr lang="en-US" sz="2400" dirty="0">
                <a:solidFill>
                  <a:srgbClr val="FF0000"/>
                </a:solidFill>
              </a:rPr>
              <a:t> </a:t>
            </a:r>
            <a:r>
              <a:rPr lang="en-US" sz="2400" dirty="0" smtClean="0">
                <a:solidFill>
                  <a:srgbClr val="FF0000"/>
                </a:solidFill>
              </a:rPr>
              <a:t> Internet becomes available</a:t>
            </a:r>
          </a:p>
          <a:p>
            <a:pPr>
              <a:buSzPct val="150000"/>
              <a:buBlip>
                <a:blip r:embed="rId6"/>
              </a:buBlip>
            </a:pPr>
            <a:r>
              <a:rPr lang="en-US" sz="2400" dirty="0">
                <a:solidFill>
                  <a:srgbClr val="FF0000"/>
                </a:solidFill>
              </a:rPr>
              <a:t> </a:t>
            </a:r>
            <a:r>
              <a:rPr lang="en-US" sz="2400" dirty="0" smtClean="0">
                <a:solidFill>
                  <a:srgbClr val="FF0000"/>
                </a:solidFill>
              </a:rPr>
              <a:t> Apartheid ends, 1990</a:t>
            </a:r>
          </a:p>
          <a:p>
            <a:pPr>
              <a:buSzPct val="150000"/>
              <a:buBlip>
                <a:blip r:embed="rId6"/>
              </a:buBlip>
            </a:pPr>
            <a:r>
              <a:rPr lang="en-US" sz="2400" dirty="0">
                <a:solidFill>
                  <a:srgbClr val="FF0000"/>
                </a:solidFill>
              </a:rPr>
              <a:t> </a:t>
            </a:r>
            <a:r>
              <a:rPr lang="en-US" sz="2400" dirty="0" smtClean="0">
                <a:solidFill>
                  <a:srgbClr val="FF0000"/>
                </a:solidFill>
              </a:rPr>
              <a:t> Genocide in Rwanda, 1994</a:t>
            </a:r>
          </a:p>
          <a:p>
            <a:pPr>
              <a:buSzPct val="150000"/>
              <a:buBlip>
                <a:blip r:embed="rId7"/>
              </a:buBlip>
            </a:pPr>
            <a:r>
              <a:rPr lang="en-US" sz="2400" dirty="0">
                <a:solidFill>
                  <a:srgbClr val="FF0000"/>
                </a:solidFill>
              </a:rPr>
              <a:t> </a:t>
            </a:r>
            <a:r>
              <a:rPr lang="en-US" sz="2400" dirty="0" smtClean="0">
                <a:solidFill>
                  <a:srgbClr val="FF0000"/>
                </a:solidFill>
              </a:rPr>
              <a:t>  Hong Kong returned to China, 1997</a:t>
            </a:r>
          </a:p>
          <a:p>
            <a:pPr>
              <a:buSzPct val="150000"/>
              <a:buBlip>
                <a:blip r:embed="rId7"/>
              </a:buBlip>
            </a:pPr>
            <a:r>
              <a:rPr lang="en-US" sz="2400" dirty="0" smtClean="0">
                <a:solidFill>
                  <a:srgbClr val="FF0000"/>
                </a:solidFill>
              </a:rPr>
              <a:t>  China moves to a market economy</a:t>
            </a:r>
          </a:p>
          <a:p>
            <a:pPr>
              <a:buSzPct val="150000"/>
              <a:buBlip>
                <a:blip r:embed="rId8"/>
              </a:buBlip>
            </a:pPr>
            <a:r>
              <a:rPr lang="en-US" sz="2400" dirty="0" smtClean="0">
                <a:solidFill>
                  <a:srgbClr val="FF0000"/>
                </a:solidFill>
              </a:rPr>
              <a:t>  Gulf War, 1991</a:t>
            </a:r>
          </a:p>
          <a:p>
            <a:pPr>
              <a:buSzPct val="150000"/>
              <a:buBlip>
                <a:blip r:embed="rId8"/>
              </a:buBlip>
            </a:pPr>
            <a:r>
              <a:rPr lang="en-US" sz="2400" dirty="0" smtClean="0">
                <a:solidFill>
                  <a:srgbClr val="FF0000"/>
                </a:solidFill>
              </a:rPr>
              <a:t>  Taliban take power in Afghanistan, 1996  </a:t>
            </a:r>
          </a:p>
          <a:p>
            <a:pPr>
              <a:buSzPct val="150000"/>
              <a:buBlip>
                <a:blip r:embed="rId9"/>
              </a:buBlip>
            </a:pPr>
            <a:r>
              <a:rPr lang="en-US" sz="2400" dirty="0">
                <a:solidFill>
                  <a:srgbClr val="FF0000"/>
                </a:solidFill>
              </a:rPr>
              <a:t> </a:t>
            </a:r>
            <a:r>
              <a:rPr lang="en-US" sz="2400" dirty="0" smtClean="0">
                <a:solidFill>
                  <a:srgbClr val="FF0000"/>
                </a:solidFill>
              </a:rPr>
              <a:t> India &amp; Pakistan become Nuclear Powers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2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2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20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20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20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20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fade">
                                      <p:cBhvr>
                                        <p:cTn id="47" dur="2000"/>
                                        <p:tgtEl>
                                          <p:spTgt spid="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xEl>
                                              <p:pRg st="9" end="9"/>
                                            </p:txEl>
                                          </p:spTgt>
                                        </p:tgtEl>
                                        <p:attrNameLst>
                                          <p:attrName>style.visibility</p:attrName>
                                        </p:attrNameLst>
                                      </p:cBhvr>
                                      <p:to>
                                        <p:strVal val="visible"/>
                                      </p:to>
                                    </p:set>
                                    <p:animEffect transition="in" filter="fade">
                                      <p:cBhvr>
                                        <p:cTn id="52" dur="2000"/>
                                        <p:tgtEl>
                                          <p:spTgt spid="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xEl>
                                              <p:pRg st="10" end="10"/>
                                            </p:txEl>
                                          </p:spTgt>
                                        </p:tgtEl>
                                        <p:attrNameLst>
                                          <p:attrName>style.visibility</p:attrName>
                                        </p:attrNameLst>
                                      </p:cBhvr>
                                      <p:to>
                                        <p:strVal val="visible"/>
                                      </p:to>
                                    </p:set>
                                    <p:animEffect transition="in" filter="fade">
                                      <p:cBhvr>
                                        <p:cTn id="57" dur="2000"/>
                                        <p:tgtEl>
                                          <p:spTgt spid="7">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
                                            <p:txEl>
                                              <p:pRg st="11" end="11"/>
                                            </p:txEl>
                                          </p:spTgt>
                                        </p:tgtEl>
                                        <p:attrNameLst>
                                          <p:attrName>style.visibility</p:attrName>
                                        </p:attrNameLst>
                                      </p:cBhvr>
                                      <p:to>
                                        <p:strVal val="visible"/>
                                      </p:to>
                                    </p:set>
                                    <p:animEffect transition="in" filter="fade">
                                      <p:cBhvr>
                                        <p:cTn id="62" dur="2000"/>
                                        <p:tgtEl>
                                          <p:spTgt spid="7">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
                                            <p:txEl>
                                              <p:pRg st="12" end="12"/>
                                            </p:txEl>
                                          </p:spTgt>
                                        </p:tgtEl>
                                        <p:attrNameLst>
                                          <p:attrName>style.visibility</p:attrName>
                                        </p:attrNameLst>
                                      </p:cBhvr>
                                      <p:to>
                                        <p:strVal val="visible"/>
                                      </p:to>
                                    </p:set>
                                    <p:animEffect transition="in" filter="fade">
                                      <p:cBhvr>
                                        <p:cTn id="67" dur="2000"/>
                                        <p:tgtEl>
                                          <p:spTgt spid="7">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7">
                                            <p:txEl>
                                              <p:pRg st="13" end="13"/>
                                            </p:txEl>
                                          </p:spTgt>
                                        </p:tgtEl>
                                        <p:attrNameLst>
                                          <p:attrName>style.visibility</p:attrName>
                                        </p:attrNameLst>
                                      </p:cBhvr>
                                      <p:to>
                                        <p:strVal val="visible"/>
                                      </p:to>
                                    </p:set>
                                    <p:animEffect transition="in" filter="fade">
                                      <p:cBhvr>
                                        <p:cTn id="72" dur="2000"/>
                                        <p:tgtEl>
                                          <p:spTgt spid="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915400" cy="1569660"/>
          </a:xfrm>
          <a:prstGeom prst="rect">
            <a:avLst/>
          </a:prstGeom>
          <a:noFill/>
        </p:spPr>
        <p:txBody>
          <a:bodyPr wrap="square" rtlCol="0">
            <a:spAutoFit/>
          </a:bodyPr>
          <a:lstStyle/>
          <a:p>
            <a:pPr>
              <a:buSzPct val="150000"/>
              <a:buBlip>
                <a:blip r:embed="rId3"/>
              </a:buBlip>
            </a:pPr>
            <a:r>
              <a:rPr lang="en-US" sz="2400" dirty="0" smtClean="0">
                <a:solidFill>
                  <a:srgbClr val="FF0000"/>
                </a:solidFill>
              </a:rPr>
              <a:t>  Unification of Germany, 1990</a:t>
            </a:r>
          </a:p>
          <a:p>
            <a:pPr>
              <a:buSzPct val="150000"/>
              <a:buBlip>
                <a:blip r:embed="rId3"/>
              </a:buBlip>
            </a:pPr>
            <a:r>
              <a:rPr lang="en-US" sz="2400" dirty="0" smtClean="0">
                <a:solidFill>
                  <a:srgbClr val="FF0000"/>
                </a:solidFill>
              </a:rPr>
              <a:t>  Communism dismantled in Eastern Europe</a:t>
            </a:r>
          </a:p>
          <a:p>
            <a:pPr>
              <a:buSzPct val="150000"/>
              <a:buBlip>
                <a:blip r:embed="rId4"/>
              </a:buBlip>
            </a:pPr>
            <a:r>
              <a:rPr lang="en-US" sz="2400" dirty="0" smtClean="0">
                <a:solidFill>
                  <a:srgbClr val="FF0000"/>
                </a:solidFill>
              </a:rPr>
              <a:t>  Collapse of the Soviet Union, 1991</a:t>
            </a:r>
          </a:p>
          <a:p>
            <a:pPr>
              <a:buSzPct val="150000"/>
              <a:buBlip>
                <a:blip r:embed="rId5"/>
              </a:buBlip>
            </a:pPr>
            <a:r>
              <a:rPr lang="en-US" sz="2400" dirty="0" smtClean="0">
                <a:solidFill>
                  <a:srgbClr val="FF0000"/>
                </a:solidFill>
              </a:rPr>
              <a:t>  China moves to a market economy</a:t>
            </a:r>
          </a:p>
        </p:txBody>
      </p:sp>
      <p:sp>
        <p:nvSpPr>
          <p:cNvPr id="3" name="TextBox 2"/>
          <p:cNvSpPr txBox="1"/>
          <p:nvPr/>
        </p:nvSpPr>
        <p:spPr>
          <a:xfrm rot="1439772">
            <a:off x="4669689" y="857789"/>
            <a:ext cx="4447463" cy="1077218"/>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Communism vs. Capitalism</a:t>
            </a:r>
            <a:endParaRPr lang="en-US" sz="3200" b="1" dirty="0">
              <a:solidFill>
                <a:srgbClr val="FFFF00"/>
              </a:solidFill>
              <a:latin typeface="Arial Black" pitchFamily="34" charset="0"/>
            </a:endParaRPr>
          </a:p>
        </p:txBody>
      </p:sp>
      <p:pic>
        <p:nvPicPr>
          <p:cNvPr id="9218" name="Picture 2" descr="http://aviatrixkim.files.wordpress.com/2011/08/yeltsin.jpg"/>
          <p:cNvPicPr>
            <a:picLocks noChangeAspect="1" noChangeArrowheads="1"/>
          </p:cNvPicPr>
          <p:nvPr/>
        </p:nvPicPr>
        <p:blipFill>
          <a:blip r:embed="rId6" cstate="print"/>
          <a:srcRect/>
          <a:stretch>
            <a:fillRect/>
          </a:stretch>
        </p:blipFill>
        <p:spPr bwMode="auto">
          <a:xfrm>
            <a:off x="762000" y="1981200"/>
            <a:ext cx="5638800" cy="452008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488668"/>
            <a:ext cx="1600200" cy="369332"/>
          </a:xfrm>
          <a:prstGeom prst="rect">
            <a:avLst/>
          </a:prstGeom>
        </p:spPr>
        <p:txBody>
          <a:bodyPr wrap="square">
            <a:spAutoFit/>
          </a:bodyPr>
          <a:lstStyle/>
          <a:p>
            <a:r>
              <a:rPr lang="en-US" dirty="0" smtClean="0">
                <a:solidFill>
                  <a:schemeClr val="bg1"/>
                </a:solidFill>
              </a:rPr>
              <a:t>Click </a:t>
            </a:r>
            <a:r>
              <a:rPr lang="en-US" dirty="0" smtClean="0">
                <a:solidFill>
                  <a:schemeClr val="bg1"/>
                </a:solidFill>
                <a:hlinkClick r:id="rId4"/>
              </a:rPr>
              <a:t>here</a:t>
            </a:r>
            <a:endParaRPr lang="en-US" dirty="0">
              <a:solidFill>
                <a:schemeClr val="bg1"/>
              </a:solidFill>
            </a:endParaRPr>
          </a:p>
        </p:txBody>
      </p:sp>
      <p:pic>
        <p:nvPicPr>
          <p:cNvPr id="157698" name="Picture 2" descr="Chuck Taylor All Stars are common on the streets of Shanghai. Xuan Zhihui, 62, a retiree from a state-owned factory, wears her daughter's hand-me-down sneakers, which are 15 years old. She says they're really comfortable."/>
          <p:cNvPicPr>
            <a:picLocks noChangeAspect="1" noChangeArrowheads="1"/>
          </p:cNvPicPr>
          <p:nvPr/>
        </p:nvPicPr>
        <p:blipFill>
          <a:blip r:embed="rId5" cstate="print"/>
          <a:srcRect/>
          <a:stretch>
            <a:fillRect/>
          </a:stretch>
        </p:blipFill>
        <p:spPr bwMode="auto">
          <a:xfrm>
            <a:off x="914400" y="838200"/>
            <a:ext cx="7336101" cy="4114800"/>
          </a:xfrm>
          <a:prstGeom prst="rect">
            <a:avLst/>
          </a:prstGeom>
          <a:noFill/>
        </p:spPr>
      </p:pic>
      <p:pic>
        <p:nvPicPr>
          <p:cNvPr id="4" name="chucks in China.mp3">
            <a:hlinkClick r:id="" action="ppaction://media"/>
          </p:cNvPr>
          <p:cNvPicPr>
            <a:picLocks noRot="1" noChangeAspect="1"/>
          </p:cNvPicPr>
          <p:nvPr>
            <a:audioFile r:link="rId2"/>
          </p:nvPr>
        </p:nvPicPr>
        <p:blipFill>
          <a:blip r:embed="rId6" cstate="print"/>
          <a:stretch>
            <a:fillRect/>
          </a:stretch>
        </p:blipFill>
        <p:spPr>
          <a:xfrm>
            <a:off x="8839200" y="6553200"/>
            <a:ext cx="304800" cy="3048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8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915400" cy="1569660"/>
          </a:xfrm>
          <a:prstGeom prst="rect">
            <a:avLst/>
          </a:prstGeom>
          <a:noFill/>
        </p:spPr>
        <p:txBody>
          <a:bodyPr wrap="square" rtlCol="0">
            <a:spAutoFit/>
          </a:bodyPr>
          <a:lstStyle/>
          <a:p>
            <a:pPr>
              <a:buSzPct val="150000"/>
              <a:buBlip>
                <a:blip r:embed="rId3"/>
              </a:buBlip>
            </a:pPr>
            <a:r>
              <a:rPr lang="en-US" sz="2400" dirty="0" smtClean="0">
                <a:solidFill>
                  <a:srgbClr val="FF0000"/>
                </a:solidFill>
              </a:rPr>
              <a:t>  European Union formed, 1993</a:t>
            </a:r>
          </a:p>
          <a:p>
            <a:pPr>
              <a:buSzPct val="150000"/>
              <a:buBlip>
                <a:blip r:embed="rId3"/>
              </a:buBlip>
            </a:pPr>
            <a:r>
              <a:rPr lang="en-US" sz="2400" dirty="0" smtClean="0">
                <a:solidFill>
                  <a:srgbClr val="FF0000"/>
                </a:solidFill>
              </a:rPr>
              <a:t>  Euro introduced, 1999</a:t>
            </a:r>
          </a:p>
          <a:p>
            <a:pPr>
              <a:buSzPct val="150000"/>
              <a:buBlip>
                <a:blip r:embed="rId4"/>
              </a:buBlip>
            </a:pPr>
            <a:r>
              <a:rPr lang="en-US" sz="2400" dirty="0" smtClean="0">
                <a:solidFill>
                  <a:srgbClr val="FF0000"/>
                </a:solidFill>
              </a:rPr>
              <a:t>  NAFTA established, 1993</a:t>
            </a:r>
          </a:p>
          <a:p>
            <a:pPr>
              <a:buSzPct val="150000"/>
              <a:buBlip>
                <a:blip r:embed="rId4"/>
              </a:buBlip>
            </a:pPr>
            <a:r>
              <a:rPr lang="en-US" sz="2400" dirty="0">
                <a:solidFill>
                  <a:srgbClr val="FF0000"/>
                </a:solidFill>
              </a:rPr>
              <a:t> </a:t>
            </a:r>
            <a:r>
              <a:rPr lang="en-US" sz="2400" dirty="0" smtClean="0">
                <a:solidFill>
                  <a:srgbClr val="FF0000"/>
                </a:solidFill>
              </a:rPr>
              <a:t> Internet becomes available</a:t>
            </a:r>
          </a:p>
        </p:txBody>
      </p:sp>
      <p:sp>
        <p:nvSpPr>
          <p:cNvPr id="3" name="TextBox 2"/>
          <p:cNvSpPr txBox="1"/>
          <p:nvPr/>
        </p:nvSpPr>
        <p:spPr>
          <a:xfrm rot="1439772">
            <a:off x="4669689" y="933988"/>
            <a:ext cx="4447463" cy="1077218"/>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Global inter-connectedness</a:t>
            </a:r>
            <a:endParaRPr lang="en-US" sz="3200" b="1" dirty="0">
              <a:solidFill>
                <a:srgbClr val="FFFF00"/>
              </a:solidFill>
              <a:latin typeface="Arial Black" pitchFamily="34" charset="0"/>
            </a:endParaRPr>
          </a:p>
        </p:txBody>
      </p:sp>
      <p:pic>
        <p:nvPicPr>
          <p:cNvPr id="8194" name="Picture 2" descr="http://www.youreuropemap.com/european_union_map_2008.gif"/>
          <p:cNvPicPr>
            <a:picLocks noChangeAspect="1" noChangeArrowheads="1"/>
          </p:cNvPicPr>
          <p:nvPr/>
        </p:nvPicPr>
        <p:blipFill>
          <a:blip r:embed="rId5" cstate="print"/>
          <a:srcRect/>
          <a:stretch>
            <a:fillRect/>
          </a:stretch>
        </p:blipFill>
        <p:spPr bwMode="auto">
          <a:xfrm>
            <a:off x="457200" y="1905000"/>
            <a:ext cx="5895975" cy="4714876"/>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filipspagnoli.files.wordpress.com/2009/10/machete-rwanda.jpg"/>
          <p:cNvPicPr>
            <a:picLocks noChangeAspect="1" noChangeArrowheads="1"/>
          </p:cNvPicPr>
          <p:nvPr/>
        </p:nvPicPr>
        <p:blipFill>
          <a:blip r:embed="rId3" cstate="print"/>
          <a:srcRect/>
          <a:stretch>
            <a:fillRect/>
          </a:stretch>
        </p:blipFill>
        <p:spPr bwMode="auto">
          <a:xfrm>
            <a:off x="1752600" y="1759694"/>
            <a:ext cx="7086600" cy="4783981"/>
          </a:xfrm>
          <a:prstGeom prst="rect">
            <a:avLst/>
          </a:prstGeom>
          <a:noFill/>
        </p:spPr>
      </p:pic>
      <p:sp>
        <p:nvSpPr>
          <p:cNvPr id="2" name="TextBox 1"/>
          <p:cNvSpPr txBox="1"/>
          <p:nvPr/>
        </p:nvSpPr>
        <p:spPr>
          <a:xfrm>
            <a:off x="228600" y="0"/>
            <a:ext cx="8915400" cy="830997"/>
          </a:xfrm>
          <a:prstGeom prst="rect">
            <a:avLst/>
          </a:prstGeom>
          <a:noFill/>
        </p:spPr>
        <p:txBody>
          <a:bodyPr wrap="square" rtlCol="0">
            <a:spAutoFit/>
          </a:bodyPr>
          <a:lstStyle/>
          <a:p>
            <a:pPr>
              <a:buSzPct val="150000"/>
              <a:buBlip>
                <a:blip r:embed="rId4"/>
              </a:buBlip>
            </a:pPr>
            <a:r>
              <a:rPr lang="en-US" sz="2400" dirty="0" smtClean="0">
                <a:solidFill>
                  <a:srgbClr val="FF0000"/>
                </a:solidFill>
              </a:rPr>
              <a:t>  Apartheid ends, 1990</a:t>
            </a:r>
          </a:p>
          <a:p>
            <a:pPr>
              <a:buSzPct val="150000"/>
              <a:buBlip>
                <a:blip r:embed="rId4"/>
              </a:buBlip>
            </a:pPr>
            <a:r>
              <a:rPr lang="en-US" sz="2400" dirty="0">
                <a:solidFill>
                  <a:srgbClr val="FF0000"/>
                </a:solidFill>
              </a:rPr>
              <a:t> </a:t>
            </a:r>
            <a:r>
              <a:rPr lang="en-US" sz="2400" dirty="0" smtClean="0">
                <a:solidFill>
                  <a:srgbClr val="FF0000"/>
                </a:solidFill>
              </a:rPr>
              <a:t> Genocide in Rwanda, 1994</a:t>
            </a:r>
          </a:p>
        </p:txBody>
      </p:sp>
      <p:sp>
        <p:nvSpPr>
          <p:cNvPr id="3" name="TextBox 2"/>
          <p:cNvSpPr txBox="1"/>
          <p:nvPr/>
        </p:nvSpPr>
        <p:spPr>
          <a:xfrm rot="1439772">
            <a:off x="4669688" y="857788"/>
            <a:ext cx="4447463" cy="1077218"/>
          </a:xfrm>
          <a:prstGeom prst="rect">
            <a:avLst/>
          </a:prstGeom>
          <a:noFill/>
          <a:ln>
            <a:solidFill>
              <a:srgbClr val="FFFF00"/>
            </a:solidFill>
            <a:prstDash val="lgDashDot"/>
          </a:ln>
        </p:spPr>
        <p:txBody>
          <a:bodyPr wrap="square" rtlCol="0">
            <a:spAutoFit/>
          </a:bodyPr>
          <a:lstStyle/>
          <a:p>
            <a:pPr algn="ctr"/>
            <a:r>
              <a:rPr lang="en-US" sz="3200" b="1" dirty="0" smtClean="0">
                <a:solidFill>
                  <a:srgbClr val="FFFF00"/>
                </a:solidFill>
                <a:latin typeface="Arial Black" pitchFamily="34" charset="0"/>
              </a:rPr>
              <a:t>Legacy of Imperialism</a:t>
            </a:r>
            <a:endParaRPr lang="en-US" sz="3200" b="1" dirty="0">
              <a:solidFill>
                <a:srgbClr val="FFFF00"/>
              </a:solidFill>
              <a:latin typeface="Arial Black" pitchFamily="34" charset="0"/>
            </a:endParaRPr>
          </a:p>
        </p:txBody>
      </p:sp>
      <p:pic>
        <p:nvPicPr>
          <p:cNvPr id="7170" name="Picture 2" descr="http://2.bp.blogspot.com/_Hvf1PqCng8E/SwWal4jPa_I/AAAAAAAAAAs/6MJYeeAllGY/s400/mc+nelson.jpg"/>
          <p:cNvPicPr>
            <a:picLocks noChangeAspect="1" noChangeArrowheads="1"/>
          </p:cNvPicPr>
          <p:nvPr/>
        </p:nvPicPr>
        <p:blipFill>
          <a:blip r:embed="rId5" cstate="print"/>
          <a:srcRect/>
          <a:stretch>
            <a:fillRect/>
          </a:stretch>
        </p:blipFill>
        <p:spPr bwMode="auto">
          <a:xfrm>
            <a:off x="685800" y="1295400"/>
            <a:ext cx="3390900" cy="3429001"/>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915400" cy="461665"/>
          </a:xfrm>
          <a:prstGeom prst="rect">
            <a:avLst/>
          </a:prstGeom>
          <a:noFill/>
        </p:spPr>
        <p:txBody>
          <a:bodyPr wrap="square" rtlCol="0">
            <a:spAutoFit/>
          </a:bodyPr>
          <a:lstStyle/>
          <a:p>
            <a:pPr>
              <a:buSzPct val="150000"/>
              <a:buBlip>
                <a:blip r:embed="rId3"/>
              </a:buBlip>
            </a:pPr>
            <a:r>
              <a:rPr lang="en-US" sz="2400" dirty="0" smtClean="0">
                <a:solidFill>
                  <a:srgbClr val="FF0000"/>
                </a:solidFill>
              </a:rPr>
              <a:t>  Taliban take power in Afghanistan, 1996  </a:t>
            </a:r>
          </a:p>
        </p:txBody>
      </p:sp>
      <p:sp>
        <p:nvSpPr>
          <p:cNvPr id="4" name="TextBox 3"/>
          <p:cNvSpPr txBox="1"/>
          <p:nvPr/>
        </p:nvSpPr>
        <p:spPr>
          <a:xfrm rot="1439772">
            <a:off x="4669689" y="1196343"/>
            <a:ext cx="4447463" cy="400110"/>
          </a:xfrm>
          <a:prstGeom prst="rect">
            <a:avLst/>
          </a:prstGeom>
          <a:noFill/>
          <a:ln>
            <a:solidFill>
              <a:srgbClr val="FFFF00"/>
            </a:solidFill>
            <a:prstDash val="dashDot"/>
          </a:ln>
        </p:spPr>
        <p:txBody>
          <a:bodyPr wrap="square" rtlCol="0">
            <a:spAutoFit/>
          </a:bodyPr>
          <a:lstStyle/>
          <a:p>
            <a:pPr algn="ctr"/>
            <a:r>
              <a:rPr lang="en-US" sz="2000" b="1" dirty="0" smtClean="0">
                <a:solidFill>
                  <a:srgbClr val="FFFF00"/>
                </a:solidFill>
                <a:latin typeface="Arial Black" pitchFamily="34" charset="0"/>
              </a:rPr>
              <a:t>Communism vs. Capitalism</a:t>
            </a:r>
            <a:endParaRPr lang="en-US" sz="2000" b="1" dirty="0">
              <a:solidFill>
                <a:srgbClr val="FFFF00"/>
              </a:solidFill>
              <a:latin typeface="Arial Black" pitchFamily="34" charset="0"/>
            </a:endParaRPr>
          </a:p>
        </p:txBody>
      </p:sp>
      <p:sp>
        <p:nvSpPr>
          <p:cNvPr id="5" name="TextBox 4"/>
          <p:cNvSpPr txBox="1"/>
          <p:nvPr/>
        </p:nvSpPr>
        <p:spPr>
          <a:xfrm rot="1439772">
            <a:off x="4339353" y="1693794"/>
            <a:ext cx="4318935" cy="523220"/>
          </a:xfrm>
          <a:prstGeom prst="rect">
            <a:avLst/>
          </a:prstGeom>
          <a:noFill/>
          <a:ln>
            <a:solidFill>
              <a:srgbClr val="FFFF00"/>
            </a:solidFill>
            <a:prstDash val="dashDot"/>
          </a:ln>
        </p:spPr>
        <p:txBody>
          <a:bodyPr wrap="square" rtlCol="0">
            <a:spAutoFit/>
          </a:bodyPr>
          <a:lstStyle/>
          <a:p>
            <a:pPr algn="ctr"/>
            <a:r>
              <a:rPr lang="en-US" sz="2800" b="1" dirty="0" smtClean="0">
                <a:solidFill>
                  <a:srgbClr val="FFFF00"/>
                </a:solidFill>
                <a:latin typeface="Arial Black" pitchFamily="34" charset="0"/>
              </a:rPr>
              <a:t>Global Conflict</a:t>
            </a:r>
            <a:endParaRPr lang="en-US" sz="2800" b="1" dirty="0">
              <a:solidFill>
                <a:srgbClr val="FFFF00"/>
              </a:solidFill>
              <a:latin typeface="Arial Black" pitchFamily="34" charset="0"/>
            </a:endParaRPr>
          </a:p>
        </p:txBody>
      </p:sp>
      <p:pic>
        <p:nvPicPr>
          <p:cNvPr id="6146" name="Picture 2" descr="http://graphics8.nytimes.com/images/2009/05/21/world/asia/21lede_stinger.afghan.480.jpg"/>
          <p:cNvPicPr>
            <a:picLocks noChangeAspect="1" noChangeArrowheads="1"/>
          </p:cNvPicPr>
          <p:nvPr/>
        </p:nvPicPr>
        <p:blipFill>
          <a:blip r:embed="rId4" cstate="print"/>
          <a:srcRect/>
          <a:stretch>
            <a:fillRect/>
          </a:stretch>
        </p:blipFill>
        <p:spPr bwMode="auto">
          <a:xfrm>
            <a:off x="457200" y="2057400"/>
            <a:ext cx="4572000" cy="2695576"/>
          </a:xfrm>
          <a:prstGeom prst="rect">
            <a:avLst/>
          </a:prstGeom>
          <a:noFill/>
        </p:spPr>
      </p:pic>
      <p:pic>
        <p:nvPicPr>
          <p:cNvPr id="6148" name="Picture 4" descr="http://www.rawa.org/bamyan2.jpg"/>
          <p:cNvPicPr>
            <a:picLocks noChangeAspect="1" noChangeArrowheads="1"/>
          </p:cNvPicPr>
          <p:nvPr/>
        </p:nvPicPr>
        <p:blipFill>
          <a:blip r:embed="rId5" cstate="print"/>
          <a:srcRect/>
          <a:stretch>
            <a:fillRect/>
          </a:stretch>
        </p:blipFill>
        <p:spPr bwMode="auto">
          <a:xfrm>
            <a:off x="5410200" y="3124200"/>
            <a:ext cx="2638425" cy="3238501"/>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915400" cy="461665"/>
          </a:xfrm>
          <a:prstGeom prst="rect">
            <a:avLst/>
          </a:prstGeom>
          <a:noFill/>
        </p:spPr>
        <p:txBody>
          <a:bodyPr wrap="square" rtlCol="0">
            <a:spAutoFit/>
          </a:bodyPr>
          <a:lstStyle/>
          <a:p>
            <a:pPr>
              <a:buSzPct val="150000"/>
              <a:buBlip>
                <a:blip r:embed="rId3"/>
              </a:buBlip>
            </a:pPr>
            <a:r>
              <a:rPr lang="en-US" sz="2400" dirty="0" smtClean="0">
                <a:solidFill>
                  <a:srgbClr val="FF0000"/>
                </a:solidFill>
              </a:rPr>
              <a:t>  India &amp; Pakistan become Nuclear Powers</a:t>
            </a:r>
          </a:p>
        </p:txBody>
      </p:sp>
      <p:sp>
        <p:nvSpPr>
          <p:cNvPr id="3" name="TextBox 2"/>
          <p:cNvSpPr txBox="1"/>
          <p:nvPr/>
        </p:nvSpPr>
        <p:spPr>
          <a:xfrm rot="1439772">
            <a:off x="4669688" y="857788"/>
            <a:ext cx="4447463" cy="1077218"/>
          </a:xfrm>
          <a:prstGeom prst="rect">
            <a:avLst/>
          </a:prstGeom>
          <a:noFill/>
          <a:ln>
            <a:solidFill>
              <a:srgbClr val="FFFF00"/>
            </a:solidFill>
            <a:prstDash val="lgDashDot"/>
          </a:ln>
        </p:spPr>
        <p:txBody>
          <a:bodyPr wrap="square" rtlCol="0">
            <a:spAutoFit/>
          </a:bodyPr>
          <a:lstStyle/>
          <a:p>
            <a:pPr algn="ctr"/>
            <a:r>
              <a:rPr lang="en-US" sz="3200" b="1" dirty="0" smtClean="0">
                <a:solidFill>
                  <a:srgbClr val="FFFF00"/>
                </a:solidFill>
                <a:latin typeface="Arial Black" pitchFamily="34" charset="0"/>
              </a:rPr>
              <a:t>Legacy of Imperialism</a:t>
            </a:r>
            <a:endParaRPr lang="en-US" sz="3200" b="1" dirty="0">
              <a:solidFill>
                <a:srgbClr val="FFFF00"/>
              </a:solidFill>
              <a:latin typeface="Arial Black" pitchFamily="34" charset="0"/>
            </a:endParaRPr>
          </a:p>
        </p:txBody>
      </p:sp>
      <p:pic>
        <p:nvPicPr>
          <p:cNvPr id="5122" name="Picture 2" descr="http://www.topnews.in/files/Jammu-kashmir.jpg"/>
          <p:cNvPicPr>
            <a:picLocks noChangeAspect="1" noChangeArrowheads="1"/>
          </p:cNvPicPr>
          <p:nvPr/>
        </p:nvPicPr>
        <p:blipFill>
          <a:blip r:embed="rId4" cstate="print"/>
          <a:srcRect/>
          <a:stretch>
            <a:fillRect/>
          </a:stretch>
        </p:blipFill>
        <p:spPr bwMode="auto">
          <a:xfrm>
            <a:off x="533400" y="1981200"/>
            <a:ext cx="6073080" cy="4038600"/>
          </a:xfrm>
          <a:prstGeom prst="rect">
            <a:avLst/>
          </a:prstGeom>
          <a:noFill/>
        </p:spPr>
      </p:pic>
      <p:pic>
        <p:nvPicPr>
          <p:cNvPr id="5125" name="Picture 5" descr="http://momento24.com/en/wp-content/uploads/2009/12/misil.jpg"/>
          <p:cNvPicPr>
            <a:picLocks noChangeAspect="1" noChangeArrowheads="1"/>
          </p:cNvPicPr>
          <p:nvPr/>
        </p:nvPicPr>
        <p:blipFill>
          <a:blip r:embed="rId5" cstate="print"/>
          <a:srcRect/>
          <a:stretch>
            <a:fillRect/>
          </a:stretch>
        </p:blipFill>
        <p:spPr bwMode="auto">
          <a:xfrm>
            <a:off x="2895600" y="3962400"/>
            <a:ext cx="5667375" cy="2609851"/>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fade">
                                      <p:cBhvr>
                                        <p:cTn id="7" dur="20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7400" y="6248400"/>
            <a:ext cx="4953000" cy="369332"/>
          </a:xfrm>
          <a:prstGeom prst="rect">
            <a:avLst/>
          </a:prstGeom>
        </p:spPr>
        <p:txBody>
          <a:bodyPr wrap="square">
            <a:spAutoFit/>
          </a:bodyPr>
          <a:lstStyle/>
          <a:p>
            <a:r>
              <a:rPr lang="en-US" dirty="0" smtClean="0">
                <a:solidFill>
                  <a:schemeClr val="bg1"/>
                </a:solidFill>
              </a:rPr>
              <a:t>http://www.youtube.com/watch?v=0SrUkZFSc5M</a:t>
            </a:r>
            <a:endParaRPr lang="en-US" dirty="0">
              <a:solidFill>
                <a:schemeClr val="bg1"/>
              </a:solidFill>
            </a:endParaRPr>
          </a:p>
        </p:txBody>
      </p:sp>
      <p:pic>
        <p:nvPicPr>
          <p:cNvPr id="3" name="Foodistan Episode 1 The culinary battle begins.wmv">
            <a:hlinkClick r:id="" action="ppaction://media"/>
          </p:cNvPr>
          <p:cNvPicPr>
            <a:picLocks noRot="1" noChangeAspect="1"/>
          </p:cNvPicPr>
          <p:nvPr>
            <a:videoFile r:link="rId2"/>
          </p:nvPr>
        </p:nvPicPr>
        <p:blipFill>
          <a:blip r:embed="rId4" cstate="print"/>
          <a:stretch>
            <a:fillRect/>
          </a:stretch>
        </p:blipFill>
        <p:spPr>
          <a:xfrm>
            <a:off x="609600" y="228600"/>
            <a:ext cx="7924800" cy="5943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0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0" y="0"/>
            <a:ext cx="9144000" cy="8285163"/>
          </a:xfrm>
          <a:prstGeom prst="rect">
            <a:avLst/>
          </a:prstGeom>
          <a:noFill/>
          <a:ln w="9525">
            <a:noFill/>
            <a:miter lim="800000"/>
            <a:headEnd/>
            <a:tailEnd/>
          </a:ln>
          <a:effectLst/>
        </p:spPr>
        <p:txBody>
          <a:bodyPr>
            <a:spAutoFit/>
          </a:bodyPr>
          <a:lstStyle/>
          <a:p>
            <a:pPr>
              <a:spcBef>
                <a:spcPct val="50000"/>
              </a:spcBef>
            </a:pPr>
            <a:r>
              <a:rPr lang="en-US" sz="3600" dirty="0"/>
              <a:t>Industrialization created a demand for…</a:t>
            </a:r>
          </a:p>
          <a:p>
            <a:pPr>
              <a:spcBef>
                <a:spcPct val="50000"/>
              </a:spcBef>
            </a:pPr>
            <a:r>
              <a:rPr lang="en-US" sz="3600" dirty="0"/>
              <a:t>				Raw Materials</a:t>
            </a:r>
          </a:p>
          <a:p>
            <a:pPr>
              <a:spcBef>
                <a:spcPct val="50000"/>
              </a:spcBef>
            </a:pPr>
            <a:r>
              <a:rPr lang="en-US" sz="3600" dirty="0"/>
              <a:t>The demand for raw materials led to…</a:t>
            </a:r>
          </a:p>
          <a:p>
            <a:pPr>
              <a:spcBef>
                <a:spcPct val="50000"/>
              </a:spcBef>
            </a:pPr>
            <a:r>
              <a:rPr lang="en-US" sz="3600" dirty="0"/>
              <a:t>				</a:t>
            </a:r>
            <a:r>
              <a:rPr lang="en-US" sz="3600" b="1" u="sng" dirty="0"/>
              <a:t>Imperialism</a:t>
            </a:r>
          </a:p>
          <a:p>
            <a:pPr>
              <a:spcBef>
                <a:spcPct val="50000"/>
              </a:spcBef>
            </a:pPr>
            <a:r>
              <a:rPr lang="en-US" sz="3100" dirty="0"/>
              <a:t>Imperialism led to competition and an increase in…</a:t>
            </a:r>
          </a:p>
          <a:p>
            <a:pPr>
              <a:spcBef>
                <a:spcPct val="50000"/>
              </a:spcBef>
            </a:pPr>
            <a:r>
              <a:rPr lang="en-US" sz="3600" dirty="0"/>
              <a:t>				</a:t>
            </a:r>
            <a:r>
              <a:rPr lang="en-US" sz="3600" b="1" u="sng" dirty="0"/>
              <a:t>Nationalism</a:t>
            </a:r>
            <a:endParaRPr lang="en-US" sz="3600" dirty="0"/>
          </a:p>
          <a:p>
            <a:pPr>
              <a:spcBef>
                <a:spcPct val="50000"/>
              </a:spcBef>
            </a:pPr>
            <a:r>
              <a:rPr lang="en-US" sz="3300" dirty="0"/>
              <a:t>Nationalism intensified competition and led to…</a:t>
            </a:r>
            <a:endParaRPr lang="en-US" sz="3600" dirty="0"/>
          </a:p>
          <a:p>
            <a:pPr>
              <a:spcBef>
                <a:spcPct val="50000"/>
              </a:spcBef>
            </a:pPr>
            <a:r>
              <a:rPr lang="en-US" sz="3600" dirty="0"/>
              <a:t>				</a:t>
            </a:r>
            <a:r>
              <a:rPr lang="en-US" sz="3600" b="1" u="sng" dirty="0"/>
              <a:t>Militarism</a:t>
            </a:r>
            <a:endParaRPr lang="en-US" sz="3600" dirty="0"/>
          </a:p>
          <a:p>
            <a:pPr>
              <a:spcBef>
                <a:spcPct val="50000"/>
              </a:spcBef>
            </a:pPr>
            <a:r>
              <a:rPr lang="en-US" sz="2700" dirty="0"/>
              <a:t>Massive military build up caused instability and led to the…</a:t>
            </a:r>
            <a:endParaRPr lang="en-US" sz="3600" dirty="0"/>
          </a:p>
          <a:p>
            <a:pPr>
              <a:spcBef>
                <a:spcPct val="50000"/>
              </a:spcBef>
            </a:pPr>
            <a:r>
              <a:rPr lang="en-US" sz="3600" dirty="0"/>
              <a:t>				</a:t>
            </a:r>
            <a:r>
              <a:rPr lang="en-US" sz="3600" b="1" u="sng" dirty="0"/>
              <a:t>Alliance System</a:t>
            </a:r>
            <a:endParaRPr lang="en-US" sz="2700" b="1" u="sng" dirty="0"/>
          </a:p>
          <a:p>
            <a:pPr>
              <a:spcBef>
                <a:spcPct val="50000"/>
              </a:spcBef>
            </a:pPr>
            <a:endParaRPr lang="en-US" sz="27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64" presetClass="path" presetSubtype="0" accel="50000" decel="50000" fill="hold" grpId="0" nodeType="clickEffect">
                                  <p:stCondLst>
                                    <p:cond delay="0"/>
                                  </p:stCondLst>
                                  <p:childTnLst>
                                    <p:animMotion origin="layout" path="M 0.0 0.0  L 0.0 -0.33333  E" pathEditMode="relative" ptsTypes="">
                                      <p:cBhvr>
                                        <p:cTn id="38" dur="3000" fill="hold"/>
                                        <p:tgtEl>
                                          <p:spTgt spid="2052">
                                            <p:txEl>
                                              <p:pRg st="0" end="0"/>
                                            </p:txEl>
                                          </p:spTgt>
                                        </p:tgtEl>
                                        <p:attrNameLst>
                                          <p:attrName>ppt_x</p:attrName>
                                          <p:attrName>ppt_y</p:attrName>
                                        </p:attrNameLst>
                                      </p:cBhvr>
                                    </p:animMotion>
                                  </p:childTnLst>
                                </p:cTn>
                              </p:par>
                              <p:par>
                                <p:cTn id="39" presetID="64" presetClass="path" presetSubtype="0" accel="50000" decel="50000" fill="hold" grpId="0" nodeType="withEffect">
                                  <p:stCondLst>
                                    <p:cond delay="0"/>
                                  </p:stCondLst>
                                  <p:childTnLst>
                                    <p:animMotion origin="layout" path="M 0.0 0.0  L 0.0 -0.33333  E" pathEditMode="relative" ptsTypes="">
                                      <p:cBhvr>
                                        <p:cTn id="40" dur="3000" fill="hold"/>
                                        <p:tgtEl>
                                          <p:spTgt spid="2052">
                                            <p:txEl>
                                              <p:pRg st="1" end="1"/>
                                            </p:txEl>
                                          </p:spTgt>
                                        </p:tgtEl>
                                        <p:attrNameLst>
                                          <p:attrName>ppt_x</p:attrName>
                                          <p:attrName>ppt_y</p:attrName>
                                        </p:attrNameLst>
                                      </p:cBhvr>
                                    </p:animMotion>
                                  </p:childTnLst>
                                </p:cTn>
                              </p:par>
                              <p:par>
                                <p:cTn id="41" presetID="64" presetClass="path" presetSubtype="0" accel="50000" decel="50000" fill="hold" grpId="0" nodeType="withEffect">
                                  <p:stCondLst>
                                    <p:cond delay="0"/>
                                  </p:stCondLst>
                                  <p:childTnLst>
                                    <p:animMotion origin="layout" path="M 0.0 0.0  L 0.0 -0.33333  E" pathEditMode="relative" ptsTypes="">
                                      <p:cBhvr>
                                        <p:cTn id="42" dur="3000" fill="hold"/>
                                        <p:tgtEl>
                                          <p:spTgt spid="2052">
                                            <p:txEl>
                                              <p:pRg st="2" end="2"/>
                                            </p:txEl>
                                          </p:spTgt>
                                        </p:tgtEl>
                                        <p:attrNameLst>
                                          <p:attrName>ppt_x</p:attrName>
                                          <p:attrName>ppt_y</p:attrName>
                                        </p:attrNameLst>
                                      </p:cBhvr>
                                    </p:animMotion>
                                  </p:childTnLst>
                                </p:cTn>
                              </p:par>
                              <p:par>
                                <p:cTn id="43" presetID="64" presetClass="path" presetSubtype="0" accel="50000" decel="50000" fill="hold" grpId="0" nodeType="withEffect">
                                  <p:stCondLst>
                                    <p:cond delay="0"/>
                                  </p:stCondLst>
                                  <p:childTnLst>
                                    <p:animMotion origin="layout" path="M 0.0 0.0  L 0.0 -0.33333  E" pathEditMode="relative" ptsTypes="">
                                      <p:cBhvr>
                                        <p:cTn id="44" dur="3000" fill="hold"/>
                                        <p:tgtEl>
                                          <p:spTgt spid="2052">
                                            <p:txEl>
                                              <p:pRg st="3" end="3"/>
                                            </p:txEl>
                                          </p:spTgt>
                                        </p:tgtEl>
                                        <p:attrNameLst>
                                          <p:attrName>ppt_x</p:attrName>
                                          <p:attrName>ppt_y</p:attrName>
                                        </p:attrNameLst>
                                      </p:cBhvr>
                                    </p:animMotion>
                                  </p:childTnLst>
                                </p:cTn>
                              </p:par>
                              <p:par>
                                <p:cTn id="45" presetID="64" presetClass="path" presetSubtype="0" accel="50000" decel="50000" fill="hold" grpId="0" nodeType="withEffect">
                                  <p:stCondLst>
                                    <p:cond delay="0"/>
                                  </p:stCondLst>
                                  <p:childTnLst>
                                    <p:animMotion origin="layout" path="M 0.0 0.0  L 0.0 -0.33333  E" pathEditMode="relative" ptsTypes="">
                                      <p:cBhvr>
                                        <p:cTn id="46" dur="3000" fill="hold"/>
                                        <p:tgtEl>
                                          <p:spTgt spid="2052">
                                            <p:txEl>
                                              <p:pRg st="4" end="4"/>
                                            </p:txEl>
                                          </p:spTgt>
                                        </p:tgtEl>
                                        <p:attrNameLst>
                                          <p:attrName>ppt_x</p:attrName>
                                          <p:attrName>ppt_y</p:attrName>
                                        </p:attrNameLst>
                                      </p:cBhvr>
                                    </p:animMotion>
                                  </p:childTnLst>
                                </p:cTn>
                              </p:par>
                              <p:par>
                                <p:cTn id="47" presetID="64" presetClass="path" presetSubtype="0" accel="50000" decel="50000" fill="hold" grpId="0" nodeType="withEffect">
                                  <p:stCondLst>
                                    <p:cond delay="0"/>
                                  </p:stCondLst>
                                  <p:childTnLst>
                                    <p:animMotion origin="layout" path="M 0.0 0.0  L 0.0 -0.33333  E" pathEditMode="relative" ptsTypes="">
                                      <p:cBhvr>
                                        <p:cTn id="48" dur="3000" fill="hold"/>
                                        <p:tgtEl>
                                          <p:spTgt spid="2052">
                                            <p:txEl>
                                              <p:pRg st="5" end="5"/>
                                            </p:txEl>
                                          </p:spTgt>
                                        </p:tgtEl>
                                        <p:attrNameLst>
                                          <p:attrName>ppt_x</p:attrName>
                                          <p:attrName>ppt_y</p:attrName>
                                        </p:attrNameLst>
                                      </p:cBhvr>
                                    </p:animMotion>
                                  </p:childTnLst>
                                </p:cTn>
                              </p:par>
                              <p:par>
                                <p:cTn id="49" presetID="64" presetClass="path" presetSubtype="0" accel="50000" decel="50000" fill="hold" grpId="0" nodeType="withEffect">
                                  <p:stCondLst>
                                    <p:cond delay="0"/>
                                  </p:stCondLst>
                                  <p:childTnLst>
                                    <p:animMotion origin="layout" path="M 0.0 0.0  L 0.0 -0.33333  E" pathEditMode="relative" ptsTypes="">
                                      <p:cBhvr>
                                        <p:cTn id="50" dur="3000" fill="hold"/>
                                        <p:tgtEl>
                                          <p:spTgt spid="2052">
                                            <p:txEl>
                                              <p:pRg st="6" end="6"/>
                                            </p:txEl>
                                          </p:spTgt>
                                        </p:tgtEl>
                                        <p:attrNameLst>
                                          <p:attrName>ppt_x</p:attrName>
                                          <p:attrName>ppt_y</p:attrName>
                                        </p:attrNameLst>
                                      </p:cBhvr>
                                    </p:animMotion>
                                  </p:childTnLst>
                                </p:cTn>
                              </p:par>
                              <p:par>
                                <p:cTn id="51" presetID="64" presetClass="path" presetSubtype="0" accel="50000" decel="50000" fill="hold" grpId="0" nodeType="withEffect">
                                  <p:stCondLst>
                                    <p:cond delay="0"/>
                                  </p:stCondLst>
                                  <p:childTnLst>
                                    <p:animMotion origin="layout" path="M 0.0 0.0  L 0.0 -0.33333  E" pathEditMode="relative" ptsTypes="">
                                      <p:cBhvr>
                                        <p:cTn id="52" dur="3000" fill="hold"/>
                                        <p:tgtEl>
                                          <p:spTgt spid="2052">
                                            <p:txEl>
                                              <p:pRg st="7" end="7"/>
                                            </p:txEl>
                                          </p:spTgt>
                                        </p:tgtEl>
                                        <p:attrNameLst>
                                          <p:attrName>ppt_x</p:attrName>
                                          <p:attrName>ppt_y</p:attrName>
                                        </p:attrNameLst>
                                      </p:cBhvr>
                                    </p:animMotion>
                                  </p:childTnLst>
                                </p:cTn>
                              </p:par>
                              <p:par>
                                <p:cTn id="53" presetID="64" presetClass="path" presetSubtype="0" accel="50000" decel="50000" fill="hold" grpId="0" nodeType="withEffect">
                                  <p:stCondLst>
                                    <p:cond delay="0"/>
                                  </p:stCondLst>
                                  <p:childTnLst>
                                    <p:animMotion origin="layout" path="M 0.0 0.0  L 0.0 -0.33333  E" pathEditMode="relative" ptsTypes="">
                                      <p:cBhvr>
                                        <p:cTn id="54" dur="3000" fill="hold"/>
                                        <p:tgtEl>
                                          <p:spTgt spid="2052">
                                            <p:txEl>
                                              <p:pRg st="8" end="8"/>
                                            </p:txEl>
                                          </p:spTgt>
                                        </p:tgtEl>
                                        <p:attrNameLst>
                                          <p:attrName>ppt_x</p:attrName>
                                          <p:attrName>ppt_y</p:attrName>
                                        </p:attrNameLst>
                                      </p:cBhvr>
                                    </p:animMotion>
                                  </p:childTnLst>
                                </p:cTn>
                              </p:par>
                              <p:par>
                                <p:cTn id="55" presetID="64" presetClass="path" presetSubtype="0" accel="50000" decel="50000" fill="hold" grpId="0" nodeType="withEffect">
                                  <p:stCondLst>
                                    <p:cond delay="0"/>
                                  </p:stCondLst>
                                  <p:childTnLst>
                                    <p:animMotion origin="layout" path="M 0.0 0.0  L 0.0 -0.33333  E" pathEditMode="relative" ptsTypes="">
                                      <p:cBhvr>
                                        <p:cTn id="56" dur="3000" fill="hold"/>
                                        <p:tgtEl>
                                          <p:spTgt spid="2052">
                                            <p:txEl>
                                              <p:pRg st="9" end="9"/>
                                            </p:txEl>
                                          </p:spTgt>
                                        </p:tgtEl>
                                        <p:attrNameLst>
                                          <p:attrName>ppt_x</p:attrName>
                                          <p:attrName>ppt_y</p:attrName>
                                        </p:attrNameLst>
                                      </p:cBhvr>
                                    </p:animMotion>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05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build="allAtOnce"/>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a:off x="0" y="457200"/>
            <a:ext cx="9144000" cy="0"/>
          </a:xfrm>
          <a:prstGeom prst="straightConnector1">
            <a:avLst/>
          </a:prstGeom>
          <a:ln w="603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rot="18977361">
            <a:off x="6565564" y="564336"/>
            <a:ext cx="200369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200</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0’s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TextBox 6"/>
          <p:cNvSpPr txBox="1"/>
          <p:nvPr/>
        </p:nvSpPr>
        <p:spPr>
          <a:xfrm>
            <a:off x="228600" y="2057400"/>
            <a:ext cx="8915400" cy="2677656"/>
          </a:xfrm>
          <a:prstGeom prst="rect">
            <a:avLst/>
          </a:prstGeom>
          <a:noFill/>
        </p:spPr>
        <p:txBody>
          <a:bodyPr wrap="square" rtlCol="0">
            <a:spAutoFit/>
          </a:bodyPr>
          <a:lstStyle/>
          <a:p>
            <a:pPr>
              <a:buSzPct val="150000"/>
              <a:buBlip>
                <a:blip r:embed="rId3"/>
              </a:buBlip>
            </a:pPr>
            <a:r>
              <a:rPr lang="en-US" sz="2800" dirty="0" smtClean="0">
                <a:solidFill>
                  <a:srgbClr val="FF0000"/>
                </a:solidFill>
              </a:rPr>
              <a:t>  September 11</a:t>
            </a:r>
            <a:r>
              <a:rPr lang="en-US" sz="2800" baseline="30000" dirty="0" smtClean="0">
                <a:solidFill>
                  <a:srgbClr val="FF0000"/>
                </a:solidFill>
              </a:rPr>
              <a:t>th</a:t>
            </a:r>
            <a:r>
              <a:rPr lang="en-US" sz="2800" dirty="0" smtClean="0">
                <a:solidFill>
                  <a:srgbClr val="FF0000"/>
                </a:solidFill>
              </a:rPr>
              <a:t> Attacks, 2001  </a:t>
            </a:r>
          </a:p>
          <a:p>
            <a:pPr>
              <a:buSzPct val="150000"/>
              <a:buBlip>
                <a:blip r:embed="rId3"/>
              </a:buBlip>
            </a:pPr>
            <a:r>
              <a:rPr lang="en-US" sz="2800" dirty="0">
                <a:solidFill>
                  <a:srgbClr val="FF0000"/>
                </a:solidFill>
              </a:rPr>
              <a:t> </a:t>
            </a:r>
            <a:r>
              <a:rPr lang="en-US" sz="2800" dirty="0" smtClean="0">
                <a:solidFill>
                  <a:srgbClr val="FF0000"/>
                </a:solidFill>
              </a:rPr>
              <a:t> FaceBook Launched, 2003</a:t>
            </a:r>
          </a:p>
          <a:p>
            <a:pPr>
              <a:buSzPct val="150000"/>
              <a:buBlip>
                <a:blip r:embed="rId3"/>
              </a:buBlip>
            </a:pPr>
            <a:r>
              <a:rPr lang="en-US" sz="2800" dirty="0" smtClean="0">
                <a:solidFill>
                  <a:srgbClr val="FF0000"/>
                </a:solidFill>
              </a:rPr>
              <a:t>  YouTube Launched, 2005</a:t>
            </a:r>
          </a:p>
          <a:p>
            <a:pPr>
              <a:buSzPct val="150000"/>
              <a:buBlip>
                <a:blip r:embed="rId3"/>
              </a:buBlip>
            </a:pPr>
            <a:r>
              <a:rPr lang="en-US" sz="2800" dirty="0" smtClean="0">
                <a:solidFill>
                  <a:srgbClr val="FF0000"/>
                </a:solidFill>
              </a:rPr>
              <a:t>  Global Economic Recession begins, 2008</a:t>
            </a:r>
          </a:p>
          <a:p>
            <a:pPr>
              <a:buSzPct val="150000"/>
              <a:buBlip>
                <a:blip r:embed="rId4"/>
              </a:buBlip>
            </a:pPr>
            <a:r>
              <a:rPr lang="en-US" sz="2800" dirty="0">
                <a:solidFill>
                  <a:srgbClr val="FF0000"/>
                </a:solidFill>
              </a:rPr>
              <a:t> </a:t>
            </a:r>
            <a:r>
              <a:rPr lang="en-US" sz="2800" dirty="0" smtClean="0">
                <a:solidFill>
                  <a:srgbClr val="FF0000"/>
                </a:solidFill>
              </a:rPr>
              <a:t> U.S. invasion of Iraq, 2002</a:t>
            </a:r>
          </a:p>
          <a:p>
            <a:pPr>
              <a:buSzPct val="150000"/>
              <a:buBlip>
                <a:blip r:embed="rId5"/>
              </a:buBlip>
            </a:pPr>
            <a:r>
              <a:rPr lang="en-US" sz="2800" dirty="0">
                <a:solidFill>
                  <a:srgbClr val="FF0000"/>
                </a:solidFill>
              </a:rPr>
              <a:t> </a:t>
            </a:r>
            <a:r>
              <a:rPr lang="en-US" sz="2800" dirty="0" smtClean="0">
                <a:solidFill>
                  <a:srgbClr val="FF0000"/>
                </a:solidFill>
              </a:rPr>
              <a:t> U.S. invasion of Afghanistan, 2001</a:t>
            </a:r>
          </a:p>
        </p:txBody>
      </p:sp>
      <p:sp>
        <p:nvSpPr>
          <p:cNvPr id="5" name="TextBox 4"/>
          <p:cNvSpPr txBox="1"/>
          <p:nvPr/>
        </p:nvSpPr>
        <p:spPr>
          <a:xfrm rot="1439772">
            <a:off x="4253241" y="2023260"/>
            <a:ext cx="1771238" cy="307777"/>
          </a:xfrm>
          <a:prstGeom prst="rect">
            <a:avLst/>
          </a:prstGeom>
          <a:noFill/>
          <a:ln>
            <a:solidFill>
              <a:srgbClr val="FFFF00"/>
            </a:solidFill>
            <a:prstDash val="dashDot"/>
          </a:ln>
        </p:spPr>
        <p:txBody>
          <a:bodyPr wrap="square" rtlCol="0">
            <a:spAutoFit/>
          </a:bodyPr>
          <a:lstStyle/>
          <a:p>
            <a:pPr algn="ctr"/>
            <a:r>
              <a:rPr lang="en-US" sz="1400" b="1" dirty="0" smtClean="0">
                <a:solidFill>
                  <a:srgbClr val="FFFF00"/>
                </a:solidFill>
                <a:latin typeface="Arial Black" pitchFamily="34" charset="0"/>
              </a:rPr>
              <a:t>Global Conflict</a:t>
            </a:r>
            <a:endParaRPr lang="en-US" sz="1400" b="1" dirty="0">
              <a:solidFill>
                <a:srgbClr val="FFFF00"/>
              </a:solidFill>
              <a:latin typeface="Arial Black" pitchFamily="34" charset="0"/>
            </a:endParaRPr>
          </a:p>
        </p:txBody>
      </p:sp>
      <p:sp>
        <p:nvSpPr>
          <p:cNvPr id="6" name="TextBox 5"/>
          <p:cNvSpPr txBox="1"/>
          <p:nvPr/>
        </p:nvSpPr>
        <p:spPr>
          <a:xfrm rot="1439772">
            <a:off x="4558041" y="4156860"/>
            <a:ext cx="1771238" cy="307777"/>
          </a:xfrm>
          <a:prstGeom prst="rect">
            <a:avLst/>
          </a:prstGeom>
          <a:noFill/>
          <a:ln>
            <a:solidFill>
              <a:srgbClr val="FFFF00"/>
            </a:solidFill>
            <a:prstDash val="dashDot"/>
          </a:ln>
        </p:spPr>
        <p:txBody>
          <a:bodyPr wrap="square" rtlCol="0">
            <a:spAutoFit/>
          </a:bodyPr>
          <a:lstStyle/>
          <a:p>
            <a:pPr algn="ctr"/>
            <a:r>
              <a:rPr lang="en-US" sz="1400" b="1" dirty="0" smtClean="0">
                <a:solidFill>
                  <a:srgbClr val="FFFF00"/>
                </a:solidFill>
                <a:latin typeface="Arial Black" pitchFamily="34" charset="0"/>
              </a:rPr>
              <a:t>Global Conflict</a:t>
            </a:r>
            <a:endParaRPr lang="en-US" sz="1400" b="1" dirty="0">
              <a:solidFill>
                <a:srgbClr val="FFFF00"/>
              </a:solidFill>
              <a:latin typeface="Arial Black" pitchFamily="34" charset="0"/>
            </a:endParaRPr>
          </a:p>
        </p:txBody>
      </p:sp>
      <p:sp>
        <p:nvSpPr>
          <p:cNvPr id="8" name="TextBox 7"/>
          <p:cNvSpPr txBox="1"/>
          <p:nvPr/>
        </p:nvSpPr>
        <p:spPr>
          <a:xfrm rot="1439772">
            <a:off x="4904085" y="3082178"/>
            <a:ext cx="2869794" cy="369332"/>
          </a:xfrm>
          <a:prstGeom prst="rect">
            <a:avLst/>
          </a:prstGeom>
          <a:noFill/>
          <a:ln>
            <a:solidFill>
              <a:srgbClr val="FFFF00"/>
            </a:solidFill>
            <a:prstDash val="dashDot"/>
          </a:ln>
        </p:spPr>
        <p:txBody>
          <a:bodyPr wrap="square" rtlCol="0">
            <a:spAutoFit/>
          </a:bodyPr>
          <a:lstStyle/>
          <a:p>
            <a:pPr algn="ctr"/>
            <a:r>
              <a:rPr lang="en-US" b="1" dirty="0" smtClean="0">
                <a:solidFill>
                  <a:srgbClr val="FFFF00"/>
                </a:solidFill>
                <a:latin typeface="Arial Black" pitchFamily="34" charset="0"/>
              </a:rPr>
              <a:t>Changing Reality</a:t>
            </a:r>
            <a:endParaRPr lang="en-US" b="1" dirty="0">
              <a:solidFill>
                <a:srgbClr val="FFFF00"/>
              </a:solidFill>
              <a:latin typeface="Arial Black"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2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2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20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2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The African Renaissance Monument to mark Senegal's 50 years of independence is pictured during its inauguration ceremony on April 3, 2010 in Dakar. Photo by Seyllou/ AFP/ Getty Images"/>
          <p:cNvPicPr>
            <a:picLocks noChangeAspect="1" noChangeArrowheads="1"/>
          </p:cNvPicPr>
          <p:nvPr/>
        </p:nvPicPr>
        <p:blipFill>
          <a:blip r:embed="rId4" cstate="print"/>
          <a:srcRect/>
          <a:stretch>
            <a:fillRect/>
          </a:stretch>
        </p:blipFill>
        <p:spPr bwMode="auto">
          <a:xfrm>
            <a:off x="0" y="457200"/>
            <a:ext cx="9105444" cy="55626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a:off x="0" y="457200"/>
            <a:ext cx="9144000" cy="0"/>
          </a:xfrm>
          <a:prstGeom prst="straightConnector1">
            <a:avLst/>
          </a:prstGeom>
          <a:ln w="603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rot="18977361">
            <a:off x="7251364" y="564336"/>
            <a:ext cx="200369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201</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0’s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TextBox 6"/>
          <p:cNvSpPr txBox="1"/>
          <p:nvPr/>
        </p:nvSpPr>
        <p:spPr>
          <a:xfrm>
            <a:off x="228600" y="2057400"/>
            <a:ext cx="8915400" cy="1384995"/>
          </a:xfrm>
          <a:prstGeom prst="rect">
            <a:avLst/>
          </a:prstGeom>
          <a:noFill/>
        </p:spPr>
        <p:txBody>
          <a:bodyPr wrap="square" rtlCol="0">
            <a:spAutoFit/>
          </a:bodyPr>
          <a:lstStyle/>
          <a:p>
            <a:pPr>
              <a:buSzPct val="150000"/>
              <a:buBlip>
                <a:blip r:embed="rId3"/>
              </a:buBlip>
            </a:pPr>
            <a:r>
              <a:rPr lang="en-US" sz="2800" dirty="0" smtClean="0">
                <a:solidFill>
                  <a:srgbClr val="FF0000"/>
                </a:solidFill>
              </a:rPr>
              <a:t>  Greek Debt Crisis shakes Eurozone</a:t>
            </a:r>
          </a:p>
          <a:p>
            <a:pPr>
              <a:buSzPct val="150000"/>
              <a:buBlip>
                <a:blip r:embed="rId4"/>
              </a:buBlip>
            </a:pPr>
            <a:r>
              <a:rPr lang="en-US" sz="2800" dirty="0" smtClean="0">
                <a:solidFill>
                  <a:srgbClr val="FF0000"/>
                </a:solidFill>
              </a:rPr>
              <a:t>  South Sudan gain’s independence</a:t>
            </a:r>
          </a:p>
          <a:p>
            <a:pPr>
              <a:buSzPct val="150000"/>
            </a:pPr>
            <a:endParaRPr lang="en-US" sz="2800" dirty="0" smtClean="0">
              <a:solidFill>
                <a:srgbClr val="FF0000"/>
              </a:solidFill>
            </a:endParaRPr>
          </a:p>
        </p:txBody>
      </p:sp>
      <p:sp>
        <p:nvSpPr>
          <p:cNvPr id="5" name="TextBox 4"/>
          <p:cNvSpPr txBox="1"/>
          <p:nvPr/>
        </p:nvSpPr>
        <p:spPr>
          <a:xfrm rot="1439772">
            <a:off x="4682687" y="3220652"/>
            <a:ext cx="2413483" cy="307777"/>
          </a:xfrm>
          <a:prstGeom prst="rect">
            <a:avLst/>
          </a:prstGeom>
          <a:noFill/>
          <a:ln>
            <a:solidFill>
              <a:srgbClr val="FFFF00"/>
            </a:solidFill>
            <a:prstDash val="lgDashDot"/>
          </a:ln>
        </p:spPr>
        <p:txBody>
          <a:bodyPr wrap="square" rtlCol="0">
            <a:spAutoFit/>
          </a:bodyPr>
          <a:lstStyle/>
          <a:p>
            <a:pPr algn="ctr"/>
            <a:r>
              <a:rPr lang="en-US" sz="1400" b="1" dirty="0" smtClean="0">
                <a:solidFill>
                  <a:srgbClr val="FFFF00"/>
                </a:solidFill>
                <a:latin typeface="Arial Black" pitchFamily="34" charset="0"/>
              </a:rPr>
              <a:t>Legacy of Imperialism</a:t>
            </a:r>
            <a:endParaRPr lang="en-US" sz="1400" b="1" dirty="0">
              <a:solidFill>
                <a:srgbClr val="FFFF00"/>
              </a:solidFill>
              <a:latin typeface="Arial Black" pitchFamily="34" charset="0"/>
            </a:endParaRPr>
          </a:p>
        </p:txBody>
      </p:sp>
      <p:pic>
        <p:nvPicPr>
          <p:cNvPr id="1026" name="Picture 2" descr="http://static.guim.co.uk/sys-images/guardian/About/General/2011/7/9/1310227667272/South-Sudan-independence--007.jpg"/>
          <p:cNvPicPr>
            <a:picLocks noChangeAspect="1" noChangeArrowheads="1"/>
          </p:cNvPicPr>
          <p:nvPr/>
        </p:nvPicPr>
        <p:blipFill>
          <a:blip r:embed="rId5" cstate="print"/>
          <a:srcRect/>
          <a:stretch>
            <a:fillRect/>
          </a:stretch>
        </p:blipFill>
        <p:spPr bwMode="auto">
          <a:xfrm>
            <a:off x="1219200" y="3581400"/>
            <a:ext cx="4381500" cy="2628900"/>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Picture 5" descr="picnic28"/>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Euro1914"/>
          <p:cNvPicPr>
            <a:picLocks noChangeAspect="1" noChangeArrowheads="1"/>
          </p:cNvPicPr>
          <p:nvPr/>
        </p:nvPicPr>
        <p:blipFill>
          <a:blip r:embed="rId3" cstate="print"/>
          <a:srcRect t="21558"/>
          <a:stretch>
            <a:fillRect/>
          </a:stretch>
        </p:blipFill>
        <p:spPr bwMode="auto">
          <a:xfrm>
            <a:off x="0" y="0"/>
            <a:ext cx="5354638" cy="6858000"/>
          </a:xfrm>
          <a:prstGeom prst="rect">
            <a:avLst/>
          </a:prstGeom>
          <a:noFill/>
        </p:spPr>
      </p:pic>
      <p:sp>
        <p:nvSpPr>
          <p:cNvPr id="9222" name="WordArt 6"/>
          <p:cNvSpPr>
            <a:spLocks noChangeArrowheads="1" noChangeShapeType="1" noTextEdit="1"/>
          </p:cNvSpPr>
          <p:nvPr/>
        </p:nvSpPr>
        <p:spPr bwMode="auto">
          <a:xfrm>
            <a:off x="5486400" y="914400"/>
            <a:ext cx="3505200" cy="411480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a:rPr>
              <a:t>Europe before</a:t>
            </a:r>
          </a:p>
          <a:p>
            <a:pPr algn="ctr"/>
            <a:r>
              <a:rPr lang="en-US" sz="3600" kern="10" dirty="0">
                <a:ln w="9525">
                  <a:solidFill>
                    <a:srgbClr val="000000"/>
                  </a:solidFill>
                  <a:round/>
                  <a:headEnd/>
                  <a:tailEnd/>
                </a:ln>
                <a:solidFill>
                  <a:srgbClr val="FFFFFF"/>
                </a:solidFill>
                <a:latin typeface="Arial Black"/>
              </a:rPr>
              <a:t>World War I</a:t>
            </a:r>
          </a:p>
          <a:p>
            <a:pPr algn="ctr"/>
            <a:endParaRPr lang="en-US" sz="3600" kern="10" dirty="0">
              <a:ln w="9525">
                <a:solidFill>
                  <a:srgbClr val="000000"/>
                </a:solidFill>
                <a:round/>
                <a:headEnd/>
                <a:tailEnd/>
              </a:ln>
              <a:solidFill>
                <a:srgbClr val="FFFFFF"/>
              </a:solidFill>
              <a:latin typeface="Arial Black"/>
            </a:endParaRPr>
          </a:p>
          <a:p>
            <a:pPr algn="ctr"/>
            <a:r>
              <a:rPr lang="en-US" sz="3600" kern="10" dirty="0">
                <a:ln w="9525">
                  <a:solidFill>
                    <a:srgbClr val="000000"/>
                  </a:solidFill>
                  <a:round/>
                  <a:headEnd/>
                  <a:tailEnd/>
                </a:ln>
                <a:solidFill>
                  <a:srgbClr val="FFFFFF"/>
                </a:solidFill>
                <a:latin typeface="Arial Black"/>
              </a:rPr>
              <a:t>The Rise of</a:t>
            </a:r>
          </a:p>
          <a:p>
            <a:pPr algn="ctr"/>
            <a:r>
              <a:rPr lang="en-US" sz="3600" kern="10" dirty="0">
                <a:ln w="9525">
                  <a:solidFill>
                    <a:srgbClr val="000000"/>
                  </a:solidFill>
                  <a:round/>
                  <a:headEnd/>
                  <a:tailEnd/>
                </a:ln>
                <a:solidFill>
                  <a:srgbClr val="FFFFFF"/>
                </a:solidFill>
                <a:latin typeface="Arial Black"/>
              </a:rPr>
              <a:t>Ethnic</a:t>
            </a:r>
          </a:p>
          <a:p>
            <a:pPr algn="ctr"/>
            <a:r>
              <a:rPr lang="en-US" sz="3600" kern="10" dirty="0">
                <a:ln w="9525">
                  <a:solidFill>
                    <a:srgbClr val="000000"/>
                  </a:solidFill>
                  <a:round/>
                  <a:headEnd/>
                  <a:tailEnd/>
                </a:ln>
                <a:solidFill>
                  <a:srgbClr val="FFFFFF"/>
                </a:solidFill>
                <a:latin typeface="Arial Black"/>
              </a:rPr>
              <a:t>Nationalism</a:t>
            </a:r>
          </a:p>
        </p:txBody>
      </p:sp>
      <p:sp>
        <p:nvSpPr>
          <p:cNvPr id="9223" name="Freeform 7"/>
          <p:cNvSpPr>
            <a:spLocks/>
          </p:cNvSpPr>
          <p:nvPr/>
        </p:nvSpPr>
        <p:spPr bwMode="auto">
          <a:xfrm>
            <a:off x="2252663" y="1892300"/>
            <a:ext cx="904875" cy="1347788"/>
          </a:xfrm>
          <a:custGeom>
            <a:avLst/>
            <a:gdLst/>
            <a:ahLst/>
            <a:cxnLst>
              <a:cxn ang="0">
                <a:pos x="57" y="167"/>
              </a:cxn>
              <a:cxn ang="0">
                <a:pos x="12" y="248"/>
              </a:cxn>
              <a:cxn ang="0">
                <a:pos x="48" y="329"/>
              </a:cxn>
              <a:cxn ang="0">
                <a:pos x="39" y="455"/>
              </a:cxn>
              <a:cxn ang="0">
                <a:pos x="21" y="509"/>
              </a:cxn>
              <a:cxn ang="0">
                <a:pos x="12" y="536"/>
              </a:cxn>
              <a:cxn ang="0">
                <a:pos x="21" y="644"/>
              </a:cxn>
              <a:cxn ang="0">
                <a:pos x="48" y="653"/>
              </a:cxn>
              <a:cxn ang="0">
                <a:pos x="174" y="698"/>
              </a:cxn>
              <a:cxn ang="0">
                <a:pos x="210" y="752"/>
              </a:cxn>
              <a:cxn ang="0">
                <a:pos x="345" y="797"/>
              </a:cxn>
              <a:cxn ang="0">
                <a:pos x="444" y="842"/>
              </a:cxn>
              <a:cxn ang="0">
                <a:pos x="552" y="833"/>
              </a:cxn>
              <a:cxn ang="0">
                <a:pos x="570" y="779"/>
              </a:cxn>
              <a:cxn ang="0">
                <a:pos x="480" y="590"/>
              </a:cxn>
              <a:cxn ang="0">
                <a:pos x="453" y="464"/>
              </a:cxn>
              <a:cxn ang="0">
                <a:pos x="462" y="374"/>
              </a:cxn>
              <a:cxn ang="0">
                <a:pos x="480" y="347"/>
              </a:cxn>
              <a:cxn ang="0">
                <a:pos x="444" y="293"/>
              </a:cxn>
              <a:cxn ang="0">
                <a:pos x="489" y="185"/>
              </a:cxn>
              <a:cxn ang="0">
                <a:pos x="489" y="185"/>
              </a:cxn>
              <a:cxn ang="0">
                <a:pos x="507" y="131"/>
              </a:cxn>
              <a:cxn ang="0">
                <a:pos x="489" y="41"/>
              </a:cxn>
              <a:cxn ang="0">
                <a:pos x="408" y="5"/>
              </a:cxn>
              <a:cxn ang="0">
                <a:pos x="237" y="41"/>
              </a:cxn>
              <a:cxn ang="0">
                <a:pos x="183" y="95"/>
              </a:cxn>
              <a:cxn ang="0">
                <a:pos x="111" y="113"/>
              </a:cxn>
              <a:cxn ang="0">
                <a:pos x="75" y="122"/>
              </a:cxn>
              <a:cxn ang="0">
                <a:pos x="57" y="167"/>
              </a:cxn>
            </a:cxnLst>
            <a:rect l="0" t="0" r="r" b="b"/>
            <a:pathLst>
              <a:path w="570" h="849">
                <a:moveTo>
                  <a:pt x="57" y="167"/>
                </a:moveTo>
                <a:cubicBezTo>
                  <a:pt x="16" y="229"/>
                  <a:pt x="28" y="200"/>
                  <a:pt x="12" y="248"/>
                </a:cubicBezTo>
                <a:cubicBezTo>
                  <a:pt x="33" y="312"/>
                  <a:pt x="19" y="286"/>
                  <a:pt x="48" y="329"/>
                </a:cubicBezTo>
                <a:cubicBezTo>
                  <a:pt x="45" y="371"/>
                  <a:pt x="45" y="413"/>
                  <a:pt x="39" y="455"/>
                </a:cubicBezTo>
                <a:cubicBezTo>
                  <a:pt x="36" y="474"/>
                  <a:pt x="27" y="491"/>
                  <a:pt x="21" y="509"/>
                </a:cubicBezTo>
                <a:cubicBezTo>
                  <a:pt x="18" y="518"/>
                  <a:pt x="12" y="536"/>
                  <a:pt x="12" y="536"/>
                </a:cubicBezTo>
                <a:cubicBezTo>
                  <a:pt x="15" y="572"/>
                  <a:pt x="10" y="609"/>
                  <a:pt x="21" y="644"/>
                </a:cubicBezTo>
                <a:cubicBezTo>
                  <a:pt x="24" y="653"/>
                  <a:pt x="39" y="651"/>
                  <a:pt x="48" y="653"/>
                </a:cubicBezTo>
                <a:cubicBezTo>
                  <a:pt x="95" y="665"/>
                  <a:pt x="129" y="683"/>
                  <a:pt x="174" y="698"/>
                </a:cubicBezTo>
                <a:cubicBezTo>
                  <a:pt x="186" y="716"/>
                  <a:pt x="192" y="740"/>
                  <a:pt x="210" y="752"/>
                </a:cubicBezTo>
                <a:cubicBezTo>
                  <a:pt x="254" y="781"/>
                  <a:pt x="295" y="789"/>
                  <a:pt x="345" y="797"/>
                </a:cubicBezTo>
                <a:cubicBezTo>
                  <a:pt x="412" y="841"/>
                  <a:pt x="378" y="829"/>
                  <a:pt x="444" y="842"/>
                </a:cubicBezTo>
                <a:cubicBezTo>
                  <a:pt x="480" y="839"/>
                  <a:pt x="520" y="849"/>
                  <a:pt x="552" y="833"/>
                </a:cubicBezTo>
                <a:cubicBezTo>
                  <a:pt x="569" y="825"/>
                  <a:pt x="570" y="779"/>
                  <a:pt x="570" y="779"/>
                </a:cubicBezTo>
                <a:cubicBezTo>
                  <a:pt x="548" y="714"/>
                  <a:pt x="511" y="651"/>
                  <a:pt x="480" y="590"/>
                </a:cubicBezTo>
                <a:cubicBezTo>
                  <a:pt x="462" y="553"/>
                  <a:pt x="459" y="503"/>
                  <a:pt x="453" y="464"/>
                </a:cubicBezTo>
                <a:cubicBezTo>
                  <a:pt x="456" y="434"/>
                  <a:pt x="455" y="403"/>
                  <a:pt x="462" y="374"/>
                </a:cubicBezTo>
                <a:cubicBezTo>
                  <a:pt x="464" y="363"/>
                  <a:pt x="478" y="358"/>
                  <a:pt x="480" y="347"/>
                </a:cubicBezTo>
                <a:cubicBezTo>
                  <a:pt x="485" y="312"/>
                  <a:pt x="467" y="308"/>
                  <a:pt x="444" y="293"/>
                </a:cubicBezTo>
                <a:lnTo>
                  <a:pt x="489" y="185"/>
                </a:lnTo>
                <a:cubicBezTo>
                  <a:pt x="489" y="185"/>
                  <a:pt x="489" y="185"/>
                  <a:pt x="489" y="185"/>
                </a:cubicBezTo>
                <a:cubicBezTo>
                  <a:pt x="495" y="167"/>
                  <a:pt x="507" y="131"/>
                  <a:pt x="507" y="131"/>
                </a:cubicBezTo>
                <a:cubicBezTo>
                  <a:pt x="503" y="101"/>
                  <a:pt x="508" y="65"/>
                  <a:pt x="489" y="41"/>
                </a:cubicBezTo>
                <a:cubicBezTo>
                  <a:pt x="471" y="18"/>
                  <a:pt x="408" y="5"/>
                  <a:pt x="408" y="5"/>
                </a:cubicBezTo>
                <a:cubicBezTo>
                  <a:pt x="352" y="9"/>
                  <a:pt x="283" y="0"/>
                  <a:pt x="237" y="41"/>
                </a:cubicBezTo>
                <a:cubicBezTo>
                  <a:pt x="218" y="58"/>
                  <a:pt x="208" y="89"/>
                  <a:pt x="183" y="95"/>
                </a:cubicBezTo>
                <a:cubicBezTo>
                  <a:pt x="159" y="101"/>
                  <a:pt x="135" y="107"/>
                  <a:pt x="111" y="113"/>
                </a:cubicBezTo>
                <a:cubicBezTo>
                  <a:pt x="99" y="116"/>
                  <a:pt x="75" y="122"/>
                  <a:pt x="75" y="122"/>
                </a:cubicBezTo>
                <a:cubicBezTo>
                  <a:pt x="66" y="128"/>
                  <a:pt x="0" y="167"/>
                  <a:pt x="57" y="167"/>
                </a:cubicBezTo>
                <a:close/>
              </a:path>
            </a:pathLst>
          </a:custGeom>
          <a:solidFill>
            <a:srgbClr val="009900"/>
          </a:solidFill>
          <a:ln w="38100" cmpd="sng">
            <a:solidFill>
              <a:schemeClr val="tx1"/>
            </a:solidFill>
            <a:round/>
            <a:headEnd/>
            <a:tailEnd/>
          </a:ln>
          <a:effectLst/>
        </p:spPr>
        <p:txBody>
          <a:bodyPr/>
          <a:lstStyle/>
          <a:p>
            <a:endParaRPr lang="en-US" dirty="0"/>
          </a:p>
        </p:txBody>
      </p:sp>
      <p:sp>
        <p:nvSpPr>
          <p:cNvPr id="9224" name="Line 8"/>
          <p:cNvSpPr>
            <a:spLocks noChangeShapeType="1"/>
          </p:cNvSpPr>
          <p:nvPr/>
        </p:nvSpPr>
        <p:spPr bwMode="auto">
          <a:xfrm>
            <a:off x="2514600" y="1295400"/>
            <a:ext cx="152400" cy="990600"/>
          </a:xfrm>
          <a:prstGeom prst="line">
            <a:avLst/>
          </a:prstGeom>
          <a:noFill/>
          <a:ln w="123825">
            <a:solidFill>
              <a:schemeClr val="tx1"/>
            </a:solidFill>
            <a:round/>
            <a:headEnd/>
            <a:tailEnd type="triangle" w="med" len="med"/>
          </a:ln>
          <a:effectLst/>
        </p:spPr>
        <p:txBody>
          <a:bodyPr/>
          <a:lstStyle/>
          <a:p>
            <a:endParaRPr lang="en-US" dirty="0"/>
          </a:p>
        </p:txBody>
      </p:sp>
      <p:sp>
        <p:nvSpPr>
          <p:cNvPr id="9225" name="Text Box 9"/>
          <p:cNvSpPr txBox="1">
            <a:spLocks noChangeArrowheads="1"/>
          </p:cNvSpPr>
          <p:nvPr/>
        </p:nvSpPr>
        <p:spPr bwMode="auto">
          <a:xfrm>
            <a:off x="762000" y="152400"/>
            <a:ext cx="3124200" cy="1066800"/>
          </a:xfrm>
          <a:prstGeom prst="rect">
            <a:avLst/>
          </a:prstGeom>
          <a:solidFill>
            <a:srgbClr val="009900"/>
          </a:solidFill>
          <a:ln w="9525">
            <a:noFill/>
            <a:miter lim="800000"/>
            <a:headEnd/>
            <a:tailEnd/>
          </a:ln>
          <a:effectLst/>
        </p:spPr>
        <p:txBody>
          <a:bodyPr>
            <a:spAutoFit/>
          </a:bodyPr>
          <a:lstStyle/>
          <a:p>
            <a:pPr algn="ctr">
              <a:spcBef>
                <a:spcPct val="50000"/>
              </a:spcBef>
            </a:pPr>
            <a:r>
              <a:rPr lang="en-US" sz="3200" dirty="0">
                <a:solidFill>
                  <a:schemeClr val="bg1"/>
                </a:solidFill>
              </a:rPr>
              <a:t>Poles want independence</a:t>
            </a:r>
          </a:p>
        </p:txBody>
      </p:sp>
      <p:sp>
        <p:nvSpPr>
          <p:cNvPr id="9226" name="Freeform 10"/>
          <p:cNvSpPr>
            <a:spLocks/>
          </p:cNvSpPr>
          <p:nvPr/>
        </p:nvSpPr>
        <p:spPr bwMode="auto">
          <a:xfrm>
            <a:off x="1828800" y="2865438"/>
            <a:ext cx="871538" cy="692150"/>
          </a:xfrm>
          <a:custGeom>
            <a:avLst/>
            <a:gdLst/>
            <a:ahLst/>
            <a:cxnLst>
              <a:cxn ang="0">
                <a:pos x="315" y="40"/>
              </a:cxn>
              <a:cxn ang="0">
                <a:pos x="279" y="31"/>
              </a:cxn>
              <a:cxn ang="0">
                <a:pos x="261" y="4"/>
              </a:cxn>
              <a:cxn ang="0">
                <a:pos x="216" y="13"/>
              </a:cxn>
              <a:cxn ang="0">
                <a:pos x="36" y="103"/>
              </a:cxn>
              <a:cxn ang="0">
                <a:pos x="54" y="184"/>
              </a:cxn>
              <a:cxn ang="0">
                <a:pos x="0" y="256"/>
              </a:cxn>
              <a:cxn ang="0">
                <a:pos x="54" y="292"/>
              </a:cxn>
              <a:cxn ang="0">
                <a:pos x="108" y="364"/>
              </a:cxn>
              <a:cxn ang="0">
                <a:pos x="189" y="409"/>
              </a:cxn>
              <a:cxn ang="0">
                <a:pos x="252" y="400"/>
              </a:cxn>
              <a:cxn ang="0">
                <a:pos x="306" y="382"/>
              </a:cxn>
              <a:cxn ang="0">
                <a:pos x="468" y="436"/>
              </a:cxn>
              <a:cxn ang="0">
                <a:pos x="504" y="427"/>
              </a:cxn>
              <a:cxn ang="0">
                <a:pos x="540" y="373"/>
              </a:cxn>
              <a:cxn ang="0">
                <a:pos x="423" y="103"/>
              </a:cxn>
              <a:cxn ang="0">
                <a:pos x="315" y="40"/>
              </a:cxn>
            </a:cxnLst>
            <a:rect l="0" t="0" r="r" b="b"/>
            <a:pathLst>
              <a:path w="549" h="436">
                <a:moveTo>
                  <a:pt x="315" y="40"/>
                </a:moveTo>
                <a:cubicBezTo>
                  <a:pt x="303" y="37"/>
                  <a:pt x="289" y="38"/>
                  <a:pt x="279" y="31"/>
                </a:cubicBezTo>
                <a:cubicBezTo>
                  <a:pt x="270" y="25"/>
                  <a:pt x="271" y="7"/>
                  <a:pt x="261" y="4"/>
                </a:cubicBezTo>
                <a:cubicBezTo>
                  <a:pt x="246" y="0"/>
                  <a:pt x="231" y="10"/>
                  <a:pt x="216" y="13"/>
                </a:cubicBezTo>
                <a:cubicBezTo>
                  <a:pt x="194" y="79"/>
                  <a:pt x="96" y="83"/>
                  <a:pt x="36" y="103"/>
                </a:cubicBezTo>
                <a:cubicBezTo>
                  <a:pt x="24" y="140"/>
                  <a:pt x="33" y="152"/>
                  <a:pt x="54" y="184"/>
                </a:cubicBezTo>
                <a:cubicBezTo>
                  <a:pt x="23" y="205"/>
                  <a:pt x="12" y="220"/>
                  <a:pt x="0" y="256"/>
                </a:cubicBezTo>
                <a:cubicBezTo>
                  <a:pt x="18" y="268"/>
                  <a:pt x="42" y="274"/>
                  <a:pt x="54" y="292"/>
                </a:cubicBezTo>
                <a:cubicBezTo>
                  <a:pt x="75" y="324"/>
                  <a:pt x="76" y="342"/>
                  <a:pt x="108" y="364"/>
                </a:cubicBezTo>
                <a:cubicBezTo>
                  <a:pt x="132" y="400"/>
                  <a:pt x="148" y="399"/>
                  <a:pt x="189" y="409"/>
                </a:cubicBezTo>
                <a:cubicBezTo>
                  <a:pt x="210" y="406"/>
                  <a:pt x="231" y="405"/>
                  <a:pt x="252" y="400"/>
                </a:cubicBezTo>
                <a:cubicBezTo>
                  <a:pt x="270" y="396"/>
                  <a:pt x="306" y="382"/>
                  <a:pt x="306" y="382"/>
                </a:cubicBezTo>
                <a:cubicBezTo>
                  <a:pt x="364" y="394"/>
                  <a:pt x="412" y="417"/>
                  <a:pt x="468" y="436"/>
                </a:cubicBezTo>
                <a:cubicBezTo>
                  <a:pt x="480" y="433"/>
                  <a:pt x="495" y="435"/>
                  <a:pt x="504" y="427"/>
                </a:cubicBezTo>
                <a:cubicBezTo>
                  <a:pt x="520" y="413"/>
                  <a:pt x="540" y="373"/>
                  <a:pt x="540" y="373"/>
                </a:cubicBezTo>
                <a:cubicBezTo>
                  <a:pt x="533" y="257"/>
                  <a:pt x="549" y="145"/>
                  <a:pt x="423" y="103"/>
                </a:cubicBezTo>
                <a:cubicBezTo>
                  <a:pt x="390" y="70"/>
                  <a:pt x="363" y="40"/>
                  <a:pt x="315" y="40"/>
                </a:cubicBezTo>
                <a:close/>
              </a:path>
            </a:pathLst>
          </a:custGeom>
          <a:solidFill>
            <a:srgbClr val="FF0000"/>
          </a:solidFill>
          <a:ln w="38100" cmpd="sng">
            <a:solidFill>
              <a:schemeClr val="tx1"/>
            </a:solidFill>
            <a:round/>
            <a:headEnd/>
            <a:tailEnd/>
          </a:ln>
          <a:effectLst/>
        </p:spPr>
        <p:txBody>
          <a:bodyPr/>
          <a:lstStyle/>
          <a:p>
            <a:endParaRPr lang="en-US" dirty="0"/>
          </a:p>
        </p:txBody>
      </p:sp>
      <p:sp>
        <p:nvSpPr>
          <p:cNvPr id="9227" name="Text Box 11"/>
          <p:cNvSpPr txBox="1">
            <a:spLocks noChangeArrowheads="1"/>
          </p:cNvSpPr>
          <p:nvPr/>
        </p:nvSpPr>
        <p:spPr bwMode="auto">
          <a:xfrm>
            <a:off x="685800" y="1371600"/>
            <a:ext cx="3200400" cy="1066800"/>
          </a:xfrm>
          <a:prstGeom prst="rect">
            <a:avLst/>
          </a:prstGeom>
          <a:solidFill>
            <a:srgbClr val="FF0000"/>
          </a:solidFill>
          <a:ln w="9525">
            <a:noFill/>
            <a:miter lim="800000"/>
            <a:headEnd/>
            <a:tailEnd/>
          </a:ln>
          <a:effectLst/>
        </p:spPr>
        <p:txBody>
          <a:bodyPr>
            <a:spAutoFit/>
          </a:bodyPr>
          <a:lstStyle/>
          <a:p>
            <a:pPr algn="ctr">
              <a:spcBef>
                <a:spcPct val="50000"/>
              </a:spcBef>
            </a:pPr>
            <a:r>
              <a:rPr lang="en-US" sz="3200" dirty="0"/>
              <a:t>Czechs want independence</a:t>
            </a:r>
          </a:p>
        </p:txBody>
      </p:sp>
      <p:sp>
        <p:nvSpPr>
          <p:cNvPr id="9228" name="Line 12"/>
          <p:cNvSpPr>
            <a:spLocks noChangeShapeType="1"/>
          </p:cNvSpPr>
          <p:nvPr/>
        </p:nvSpPr>
        <p:spPr bwMode="auto">
          <a:xfrm>
            <a:off x="1752600" y="2514600"/>
            <a:ext cx="381000" cy="685800"/>
          </a:xfrm>
          <a:prstGeom prst="line">
            <a:avLst/>
          </a:prstGeom>
          <a:noFill/>
          <a:ln w="114300">
            <a:solidFill>
              <a:schemeClr val="bg1"/>
            </a:solidFill>
            <a:round/>
            <a:headEnd/>
            <a:tailEnd type="triangle" w="med" len="med"/>
          </a:ln>
          <a:effectLst/>
        </p:spPr>
        <p:txBody>
          <a:bodyPr/>
          <a:lstStyle/>
          <a:p>
            <a:endParaRPr lang="en-US" dirty="0"/>
          </a:p>
        </p:txBody>
      </p:sp>
      <p:sp>
        <p:nvSpPr>
          <p:cNvPr id="9230" name="Text Box 14"/>
          <p:cNvSpPr txBox="1">
            <a:spLocks noChangeArrowheads="1"/>
          </p:cNvSpPr>
          <p:nvPr/>
        </p:nvSpPr>
        <p:spPr bwMode="auto">
          <a:xfrm>
            <a:off x="152400" y="2743200"/>
            <a:ext cx="5105400" cy="1066800"/>
          </a:xfrm>
          <a:prstGeom prst="rect">
            <a:avLst/>
          </a:prstGeom>
          <a:solidFill>
            <a:srgbClr val="CC0099"/>
          </a:solidFill>
          <a:ln w="9525">
            <a:noFill/>
            <a:miter lim="800000"/>
            <a:headEnd/>
            <a:tailEnd/>
          </a:ln>
          <a:effectLst/>
        </p:spPr>
        <p:txBody>
          <a:bodyPr>
            <a:spAutoFit/>
          </a:bodyPr>
          <a:lstStyle/>
          <a:p>
            <a:pPr algn="ctr">
              <a:spcBef>
                <a:spcPct val="50000"/>
              </a:spcBef>
            </a:pPr>
            <a:r>
              <a:rPr lang="en-US" sz="3200" dirty="0">
                <a:solidFill>
                  <a:schemeClr val="bg1"/>
                </a:solidFill>
              </a:rPr>
              <a:t>Slavs in the Balkans want unity and independence</a:t>
            </a:r>
          </a:p>
        </p:txBody>
      </p:sp>
      <p:sp>
        <p:nvSpPr>
          <p:cNvPr id="9231" name="Line 15"/>
          <p:cNvSpPr>
            <a:spLocks noChangeShapeType="1"/>
          </p:cNvSpPr>
          <p:nvPr/>
        </p:nvSpPr>
        <p:spPr bwMode="auto">
          <a:xfrm flipH="1">
            <a:off x="2971800" y="3810000"/>
            <a:ext cx="762000" cy="533400"/>
          </a:xfrm>
          <a:prstGeom prst="line">
            <a:avLst/>
          </a:prstGeom>
          <a:noFill/>
          <a:ln w="114300">
            <a:solidFill>
              <a:schemeClr val="bg1"/>
            </a:solidFill>
            <a:round/>
            <a:headEnd/>
            <a:tailEnd type="triangle" w="med" len="med"/>
          </a:ln>
          <a:effectLst/>
        </p:spPr>
        <p:txBody>
          <a:bodyPr/>
          <a:lstStyle/>
          <a:p>
            <a:endParaRPr lang="en-US" dirty="0"/>
          </a:p>
        </p:txBody>
      </p:sp>
      <p:sp>
        <p:nvSpPr>
          <p:cNvPr id="9232" name="Freeform 16"/>
          <p:cNvSpPr>
            <a:spLocks/>
          </p:cNvSpPr>
          <p:nvPr/>
        </p:nvSpPr>
        <p:spPr bwMode="auto">
          <a:xfrm>
            <a:off x="1900238" y="4098925"/>
            <a:ext cx="2909887" cy="1587500"/>
          </a:xfrm>
          <a:custGeom>
            <a:avLst/>
            <a:gdLst/>
            <a:ahLst/>
            <a:cxnLst>
              <a:cxn ang="0">
                <a:pos x="9" y="181"/>
              </a:cxn>
              <a:cxn ang="0">
                <a:pos x="0" y="19"/>
              </a:cxn>
              <a:cxn ang="0">
                <a:pos x="171" y="28"/>
              </a:cxn>
              <a:cxn ang="0">
                <a:pos x="279" y="127"/>
              </a:cxn>
              <a:cxn ang="0">
                <a:pos x="387" y="163"/>
              </a:cxn>
              <a:cxn ang="0">
                <a:pos x="414" y="181"/>
              </a:cxn>
              <a:cxn ang="0">
                <a:pos x="468" y="199"/>
              </a:cxn>
              <a:cxn ang="0">
                <a:pos x="495" y="217"/>
              </a:cxn>
              <a:cxn ang="0">
                <a:pos x="549" y="235"/>
              </a:cxn>
              <a:cxn ang="0">
                <a:pos x="873" y="334"/>
              </a:cxn>
              <a:cxn ang="0">
                <a:pos x="954" y="343"/>
              </a:cxn>
              <a:cxn ang="0">
                <a:pos x="1152" y="379"/>
              </a:cxn>
              <a:cxn ang="0">
                <a:pos x="1377" y="478"/>
              </a:cxn>
              <a:cxn ang="0">
                <a:pos x="1710" y="478"/>
              </a:cxn>
              <a:cxn ang="0">
                <a:pos x="1755" y="523"/>
              </a:cxn>
              <a:cxn ang="0">
                <a:pos x="1791" y="577"/>
              </a:cxn>
              <a:cxn ang="0">
                <a:pos x="1746" y="658"/>
              </a:cxn>
              <a:cxn ang="0">
                <a:pos x="1818" y="712"/>
              </a:cxn>
              <a:cxn ang="0">
                <a:pos x="1683" y="757"/>
              </a:cxn>
              <a:cxn ang="0">
                <a:pos x="1647" y="811"/>
              </a:cxn>
              <a:cxn ang="0">
                <a:pos x="1602" y="955"/>
              </a:cxn>
              <a:cxn ang="0">
                <a:pos x="1377" y="901"/>
              </a:cxn>
              <a:cxn ang="0">
                <a:pos x="1269" y="865"/>
              </a:cxn>
              <a:cxn ang="0">
                <a:pos x="1170" y="883"/>
              </a:cxn>
              <a:cxn ang="0">
                <a:pos x="1116" y="910"/>
              </a:cxn>
              <a:cxn ang="0">
                <a:pos x="990" y="919"/>
              </a:cxn>
              <a:cxn ang="0">
                <a:pos x="900" y="1000"/>
              </a:cxn>
              <a:cxn ang="0">
                <a:pos x="864" y="892"/>
              </a:cxn>
              <a:cxn ang="0">
                <a:pos x="810" y="874"/>
              </a:cxn>
              <a:cxn ang="0">
                <a:pos x="783" y="865"/>
              </a:cxn>
              <a:cxn ang="0">
                <a:pos x="765" y="838"/>
              </a:cxn>
              <a:cxn ang="0">
                <a:pos x="711" y="802"/>
              </a:cxn>
              <a:cxn ang="0">
                <a:pos x="675" y="757"/>
              </a:cxn>
              <a:cxn ang="0">
                <a:pos x="657" y="730"/>
              </a:cxn>
              <a:cxn ang="0">
                <a:pos x="549" y="667"/>
              </a:cxn>
              <a:cxn ang="0">
                <a:pos x="495" y="649"/>
              </a:cxn>
              <a:cxn ang="0">
                <a:pos x="441" y="622"/>
              </a:cxn>
              <a:cxn ang="0">
                <a:pos x="378" y="550"/>
              </a:cxn>
              <a:cxn ang="0">
                <a:pos x="360" y="523"/>
              </a:cxn>
              <a:cxn ang="0">
                <a:pos x="324" y="514"/>
              </a:cxn>
              <a:cxn ang="0">
                <a:pos x="270" y="496"/>
              </a:cxn>
              <a:cxn ang="0">
                <a:pos x="153" y="397"/>
              </a:cxn>
              <a:cxn ang="0">
                <a:pos x="180" y="379"/>
              </a:cxn>
              <a:cxn ang="0">
                <a:pos x="207" y="370"/>
              </a:cxn>
              <a:cxn ang="0">
                <a:pos x="198" y="325"/>
              </a:cxn>
              <a:cxn ang="0">
                <a:pos x="108" y="208"/>
              </a:cxn>
              <a:cxn ang="0">
                <a:pos x="27" y="217"/>
              </a:cxn>
              <a:cxn ang="0">
                <a:pos x="9" y="181"/>
              </a:cxn>
            </a:cxnLst>
            <a:rect l="0" t="0" r="r" b="b"/>
            <a:pathLst>
              <a:path w="1833" h="1000">
                <a:moveTo>
                  <a:pt x="9" y="181"/>
                </a:moveTo>
                <a:cubicBezTo>
                  <a:pt x="93" y="153"/>
                  <a:pt x="17" y="70"/>
                  <a:pt x="0" y="19"/>
                </a:cubicBezTo>
                <a:cubicBezTo>
                  <a:pt x="57" y="0"/>
                  <a:pt x="115" y="14"/>
                  <a:pt x="171" y="28"/>
                </a:cubicBezTo>
                <a:cubicBezTo>
                  <a:pt x="199" y="56"/>
                  <a:pt x="238" y="109"/>
                  <a:pt x="279" y="127"/>
                </a:cubicBezTo>
                <a:cubicBezTo>
                  <a:pt x="312" y="142"/>
                  <a:pt x="352" y="151"/>
                  <a:pt x="387" y="163"/>
                </a:cubicBezTo>
                <a:cubicBezTo>
                  <a:pt x="397" y="166"/>
                  <a:pt x="404" y="177"/>
                  <a:pt x="414" y="181"/>
                </a:cubicBezTo>
                <a:cubicBezTo>
                  <a:pt x="431" y="189"/>
                  <a:pt x="450" y="193"/>
                  <a:pt x="468" y="199"/>
                </a:cubicBezTo>
                <a:cubicBezTo>
                  <a:pt x="478" y="202"/>
                  <a:pt x="485" y="213"/>
                  <a:pt x="495" y="217"/>
                </a:cubicBezTo>
                <a:cubicBezTo>
                  <a:pt x="512" y="225"/>
                  <a:pt x="549" y="235"/>
                  <a:pt x="549" y="235"/>
                </a:cubicBezTo>
                <a:cubicBezTo>
                  <a:pt x="610" y="327"/>
                  <a:pt x="778" y="325"/>
                  <a:pt x="873" y="334"/>
                </a:cubicBezTo>
                <a:cubicBezTo>
                  <a:pt x="900" y="337"/>
                  <a:pt x="927" y="340"/>
                  <a:pt x="954" y="343"/>
                </a:cubicBezTo>
                <a:cubicBezTo>
                  <a:pt x="1020" y="359"/>
                  <a:pt x="1088" y="358"/>
                  <a:pt x="1152" y="379"/>
                </a:cubicBezTo>
                <a:cubicBezTo>
                  <a:pt x="1211" y="438"/>
                  <a:pt x="1297" y="458"/>
                  <a:pt x="1377" y="478"/>
                </a:cubicBezTo>
                <a:cubicBezTo>
                  <a:pt x="1418" y="476"/>
                  <a:pt x="1637" y="459"/>
                  <a:pt x="1710" y="478"/>
                </a:cubicBezTo>
                <a:cubicBezTo>
                  <a:pt x="1730" y="483"/>
                  <a:pt x="1737" y="511"/>
                  <a:pt x="1755" y="523"/>
                </a:cubicBezTo>
                <a:cubicBezTo>
                  <a:pt x="1767" y="541"/>
                  <a:pt x="1803" y="559"/>
                  <a:pt x="1791" y="577"/>
                </a:cubicBezTo>
                <a:cubicBezTo>
                  <a:pt x="1750" y="639"/>
                  <a:pt x="1762" y="610"/>
                  <a:pt x="1746" y="658"/>
                </a:cubicBezTo>
                <a:cubicBezTo>
                  <a:pt x="1787" y="668"/>
                  <a:pt x="1804" y="671"/>
                  <a:pt x="1818" y="712"/>
                </a:cubicBezTo>
                <a:cubicBezTo>
                  <a:pt x="1795" y="803"/>
                  <a:pt x="1833" y="698"/>
                  <a:pt x="1683" y="757"/>
                </a:cubicBezTo>
                <a:cubicBezTo>
                  <a:pt x="1663" y="765"/>
                  <a:pt x="1647" y="811"/>
                  <a:pt x="1647" y="811"/>
                </a:cubicBezTo>
                <a:cubicBezTo>
                  <a:pt x="1641" y="881"/>
                  <a:pt x="1656" y="919"/>
                  <a:pt x="1602" y="955"/>
                </a:cubicBezTo>
                <a:cubicBezTo>
                  <a:pt x="1521" y="943"/>
                  <a:pt x="1456" y="911"/>
                  <a:pt x="1377" y="901"/>
                </a:cubicBezTo>
                <a:cubicBezTo>
                  <a:pt x="1343" y="878"/>
                  <a:pt x="1309" y="875"/>
                  <a:pt x="1269" y="865"/>
                </a:cubicBezTo>
                <a:cubicBezTo>
                  <a:pt x="1218" y="872"/>
                  <a:pt x="1212" y="871"/>
                  <a:pt x="1170" y="883"/>
                </a:cubicBezTo>
                <a:cubicBezTo>
                  <a:pt x="1151" y="889"/>
                  <a:pt x="1136" y="907"/>
                  <a:pt x="1116" y="910"/>
                </a:cubicBezTo>
                <a:cubicBezTo>
                  <a:pt x="1075" y="917"/>
                  <a:pt x="1032" y="916"/>
                  <a:pt x="990" y="919"/>
                </a:cubicBezTo>
                <a:cubicBezTo>
                  <a:pt x="940" y="936"/>
                  <a:pt x="939" y="974"/>
                  <a:pt x="900" y="1000"/>
                </a:cubicBezTo>
                <a:cubicBezTo>
                  <a:pt x="896" y="976"/>
                  <a:pt x="892" y="910"/>
                  <a:pt x="864" y="892"/>
                </a:cubicBezTo>
                <a:cubicBezTo>
                  <a:pt x="848" y="882"/>
                  <a:pt x="828" y="880"/>
                  <a:pt x="810" y="874"/>
                </a:cubicBezTo>
                <a:cubicBezTo>
                  <a:pt x="801" y="871"/>
                  <a:pt x="783" y="865"/>
                  <a:pt x="783" y="865"/>
                </a:cubicBezTo>
                <a:cubicBezTo>
                  <a:pt x="777" y="856"/>
                  <a:pt x="773" y="845"/>
                  <a:pt x="765" y="838"/>
                </a:cubicBezTo>
                <a:cubicBezTo>
                  <a:pt x="749" y="824"/>
                  <a:pt x="711" y="802"/>
                  <a:pt x="711" y="802"/>
                </a:cubicBezTo>
                <a:cubicBezTo>
                  <a:pt x="693" y="749"/>
                  <a:pt x="716" y="798"/>
                  <a:pt x="675" y="757"/>
                </a:cubicBezTo>
                <a:cubicBezTo>
                  <a:pt x="667" y="749"/>
                  <a:pt x="665" y="737"/>
                  <a:pt x="657" y="730"/>
                </a:cubicBezTo>
                <a:cubicBezTo>
                  <a:pt x="630" y="706"/>
                  <a:pt x="582" y="682"/>
                  <a:pt x="549" y="667"/>
                </a:cubicBezTo>
                <a:cubicBezTo>
                  <a:pt x="532" y="659"/>
                  <a:pt x="511" y="660"/>
                  <a:pt x="495" y="649"/>
                </a:cubicBezTo>
                <a:cubicBezTo>
                  <a:pt x="460" y="626"/>
                  <a:pt x="478" y="634"/>
                  <a:pt x="441" y="622"/>
                </a:cubicBezTo>
                <a:cubicBezTo>
                  <a:pt x="428" y="584"/>
                  <a:pt x="403" y="580"/>
                  <a:pt x="378" y="550"/>
                </a:cubicBezTo>
                <a:cubicBezTo>
                  <a:pt x="371" y="542"/>
                  <a:pt x="369" y="529"/>
                  <a:pt x="360" y="523"/>
                </a:cubicBezTo>
                <a:cubicBezTo>
                  <a:pt x="350" y="516"/>
                  <a:pt x="336" y="518"/>
                  <a:pt x="324" y="514"/>
                </a:cubicBezTo>
                <a:cubicBezTo>
                  <a:pt x="306" y="509"/>
                  <a:pt x="270" y="496"/>
                  <a:pt x="270" y="496"/>
                </a:cubicBezTo>
                <a:cubicBezTo>
                  <a:pt x="252" y="443"/>
                  <a:pt x="204" y="414"/>
                  <a:pt x="153" y="397"/>
                </a:cubicBezTo>
                <a:cubicBezTo>
                  <a:pt x="162" y="391"/>
                  <a:pt x="170" y="384"/>
                  <a:pt x="180" y="379"/>
                </a:cubicBezTo>
                <a:cubicBezTo>
                  <a:pt x="188" y="375"/>
                  <a:pt x="204" y="379"/>
                  <a:pt x="207" y="370"/>
                </a:cubicBezTo>
                <a:cubicBezTo>
                  <a:pt x="212" y="355"/>
                  <a:pt x="202" y="340"/>
                  <a:pt x="198" y="325"/>
                </a:cubicBezTo>
                <a:cubicBezTo>
                  <a:pt x="184" y="275"/>
                  <a:pt x="159" y="225"/>
                  <a:pt x="108" y="208"/>
                </a:cubicBezTo>
                <a:cubicBezTo>
                  <a:pt x="75" y="159"/>
                  <a:pt x="55" y="174"/>
                  <a:pt x="27" y="217"/>
                </a:cubicBezTo>
                <a:cubicBezTo>
                  <a:pt x="17" y="186"/>
                  <a:pt x="25" y="197"/>
                  <a:pt x="9" y="181"/>
                </a:cubicBezTo>
                <a:close/>
              </a:path>
            </a:pathLst>
          </a:custGeom>
          <a:solidFill>
            <a:srgbClr val="CC0099"/>
          </a:solidFill>
          <a:ln w="38100" cmpd="sng">
            <a:solidFill>
              <a:schemeClr val="tx1"/>
            </a:solidFill>
            <a:round/>
            <a:headEnd/>
            <a:tailEnd/>
          </a:ln>
          <a:effectLst/>
        </p:spPr>
        <p:txBody>
          <a:bodyPr/>
          <a:lstStyle/>
          <a:p>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3"/>
                                        </p:tgtEl>
                                        <p:attrNameLst>
                                          <p:attrName>style.visibility</p:attrName>
                                        </p:attrNameLst>
                                      </p:cBhvr>
                                      <p:to>
                                        <p:strVal val="visible"/>
                                      </p:to>
                                    </p:set>
                                  </p:childTnLst>
                                </p:cTn>
                              </p:par>
                              <p:par>
                                <p:cTn id="7" presetID="35" presetClass="emph" presetSubtype="0" repeatCount="indefinite" fill="hold" grpId="1" nodeType="withEffect">
                                  <p:stCondLst>
                                    <p:cond delay="0"/>
                                  </p:stCondLst>
                                  <p:endCondLst>
                                    <p:cond evt="onNext" delay="0">
                                      <p:tgtEl>
                                        <p:sldTgt/>
                                      </p:tgtEl>
                                    </p:cond>
                                  </p:endCondLst>
                                  <p:childTnLst>
                                    <p:anim calcmode="discrete" valueType="str">
                                      <p:cBhvr>
                                        <p:cTn id="8" dur="500" fill="hold"/>
                                        <p:tgtEl>
                                          <p:spTgt spid="9223"/>
                                        </p:tgtEl>
                                        <p:attrNameLst>
                                          <p:attrName>style.visibility</p:attrName>
                                        </p:attrNameLst>
                                      </p:cBhvr>
                                      <p:tavLst>
                                        <p:tav tm="0">
                                          <p:val>
                                            <p:strVal val="hidden"/>
                                          </p:val>
                                        </p:tav>
                                        <p:tav tm="50000">
                                          <p:val>
                                            <p:strVal val="visible"/>
                                          </p:val>
                                        </p:tav>
                                      </p:tavLst>
                                    </p:anim>
                                  </p:childTnLst>
                                </p:cTn>
                              </p:par>
                              <p:par>
                                <p:cTn id="9" presetID="1" presetClass="entr" presetSubtype="0" fill="hold" grpId="0" nodeType="withEffect">
                                  <p:stCondLst>
                                    <p:cond delay="0"/>
                                  </p:stCondLst>
                                  <p:childTnLst>
                                    <p:set>
                                      <p:cBhvr>
                                        <p:cTn id="10" dur="1" fill="hold">
                                          <p:stCondLst>
                                            <p:cond delay="0"/>
                                          </p:stCondLst>
                                        </p:cTn>
                                        <p:tgtEl>
                                          <p:spTgt spid="92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225"/>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9224"/>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922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226"/>
                                        </p:tgtEl>
                                        <p:attrNameLst>
                                          <p:attrName>style.visibility</p:attrName>
                                        </p:attrNameLst>
                                      </p:cBhvr>
                                      <p:to>
                                        <p:strVal val="visible"/>
                                      </p:to>
                                    </p:set>
                                  </p:childTnLst>
                                </p:cTn>
                              </p:par>
                              <p:par>
                                <p:cTn id="25" presetID="35" presetClass="emph" presetSubtype="0" repeatCount="indefinite" fill="hold" grpId="1" nodeType="withEffect">
                                  <p:stCondLst>
                                    <p:cond delay="0"/>
                                  </p:stCondLst>
                                  <p:endCondLst>
                                    <p:cond evt="onNext" delay="0">
                                      <p:tgtEl>
                                        <p:sldTgt/>
                                      </p:tgtEl>
                                    </p:cond>
                                  </p:endCondLst>
                                  <p:childTnLst>
                                    <p:anim calcmode="discrete" valueType="str">
                                      <p:cBhvr>
                                        <p:cTn id="26" dur="500" fill="hold"/>
                                        <p:tgtEl>
                                          <p:spTgt spid="9226"/>
                                        </p:tgtEl>
                                        <p:attrNameLst>
                                          <p:attrName>style.visibility</p:attrName>
                                        </p:attrNameLst>
                                      </p:cBhvr>
                                      <p:tavLst>
                                        <p:tav tm="0">
                                          <p:val>
                                            <p:strVal val="hidden"/>
                                          </p:val>
                                        </p:tav>
                                        <p:tav tm="50000">
                                          <p:val>
                                            <p:strVal val="visible"/>
                                          </p:val>
                                        </p:tav>
                                      </p:tavLst>
                                    </p:anim>
                                  </p:childTnLst>
                                </p:cTn>
                              </p:par>
                              <p:par>
                                <p:cTn id="27" presetID="1" presetClass="entr" presetSubtype="0" fill="hold" grpId="0" nodeType="withEffect">
                                  <p:stCondLst>
                                    <p:cond delay="0"/>
                                  </p:stCondLst>
                                  <p:childTnLst>
                                    <p:set>
                                      <p:cBhvr>
                                        <p:cTn id="28" dur="1" fill="hold">
                                          <p:stCondLst>
                                            <p:cond delay="0"/>
                                          </p:stCondLst>
                                        </p:cTn>
                                        <p:tgtEl>
                                          <p:spTgt spid="92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2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922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9228"/>
                                        </p:tgtEl>
                                        <p:attrNameLst>
                                          <p:attrName>style.visibility</p:attrName>
                                        </p:attrNameLst>
                                      </p:cBhvr>
                                      <p:to>
                                        <p:strVal val="hidden"/>
                                      </p:to>
                                    </p:set>
                                  </p:childTnLst>
                                </p:cTn>
                              </p:par>
                              <p:par>
                                <p:cTn id="37" presetID="1" presetClass="exit" presetSubtype="0" fill="hold" grpId="2" nodeType="withEffect">
                                  <p:stCondLst>
                                    <p:cond delay="0"/>
                                  </p:stCondLst>
                                  <p:childTnLst>
                                    <p:set>
                                      <p:cBhvr>
                                        <p:cTn id="38" dur="1" fill="hold">
                                          <p:stCondLst>
                                            <p:cond delay="0"/>
                                          </p:stCondLst>
                                        </p:cTn>
                                        <p:tgtEl>
                                          <p:spTgt spid="92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232"/>
                                        </p:tgtEl>
                                        <p:attrNameLst>
                                          <p:attrName>style.visibility</p:attrName>
                                        </p:attrNameLst>
                                      </p:cBhvr>
                                      <p:to>
                                        <p:strVal val="visible"/>
                                      </p:to>
                                    </p:set>
                                  </p:childTnLst>
                                </p:cTn>
                              </p:par>
                              <p:par>
                                <p:cTn id="43" presetID="35" presetClass="emph" presetSubtype="0" repeatCount="indefinite" fill="hold" grpId="1" nodeType="withEffect">
                                  <p:stCondLst>
                                    <p:cond delay="0"/>
                                  </p:stCondLst>
                                  <p:endCondLst>
                                    <p:cond evt="onNext" delay="0">
                                      <p:tgtEl>
                                        <p:sldTgt/>
                                      </p:tgtEl>
                                    </p:cond>
                                  </p:endCondLst>
                                  <p:childTnLst>
                                    <p:anim calcmode="discrete" valueType="str">
                                      <p:cBhvr>
                                        <p:cTn id="44" dur="500" fill="hold"/>
                                        <p:tgtEl>
                                          <p:spTgt spid="9232"/>
                                        </p:tgtEl>
                                        <p:attrNameLst>
                                          <p:attrName>style.visibility</p:attrName>
                                        </p:attrNameLst>
                                      </p:cBhvr>
                                      <p:tavLst>
                                        <p:tav tm="0">
                                          <p:val>
                                            <p:strVal val="hidden"/>
                                          </p:val>
                                        </p:tav>
                                        <p:tav tm="50000">
                                          <p:val>
                                            <p:strVal val="visible"/>
                                          </p:val>
                                        </p:tav>
                                      </p:tavLst>
                                    </p:anim>
                                  </p:childTnLst>
                                </p:cTn>
                              </p:par>
                              <p:par>
                                <p:cTn id="45" presetID="1" presetClass="entr" presetSubtype="0" fill="hold" grpId="0" nodeType="withEffect">
                                  <p:stCondLst>
                                    <p:cond delay="0"/>
                                  </p:stCondLst>
                                  <p:childTnLst>
                                    <p:set>
                                      <p:cBhvr>
                                        <p:cTn id="46" dur="1" fill="hold">
                                          <p:stCondLst>
                                            <p:cond delay="0"/>
                                          </p:stCondLst>
                                        </p:cTn>
                                        <p:tgtEl>
                                          <p:spTgt spid="92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2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923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923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3" nodeType="clickEffect">
                                  <p:stCondLst>
                                    <p:cond delay="0"/>
                                  </p:stCondLst>
                                  <p:childTnLst>
                                    <p:set>
                                      <p:cBhvr>
                                        <p:cTn id="58" dur="1" fill="hold">
                                          <p:stCondLst>
                                            <p:cond delay="0"/>
                                          </p:stCondLst>
                                        </p:cTn>
                                        <p:tgtEl>
                                          <p:spTgt spid="9223"/>
                                        </p:tgtEl>
                                        <p:attrNameLst>
                                          <p:attrName>style.visibility</p:attrName>
                                        </p:attrNameLst>
                                      </p:cBhvr>
                                      <p:to>
                                        <p:strVal val="visible"/>
                                      </p:to>
                                    </p:set>
                                  </p:childTnLst>
                                </p:cTn>
                              </p:par>
                              <p:par>
                                <p:cTn id="59" presetID="35" presetClass="emph" presetSubtype="0" repeatCount="indefinite" fill="hold" grpId="4" nodeType="withEffect">
                                  <p:stCondLst>
                                    <p:cond delay="0"/>
                                  </p:stCondLst>
                                  <p:endCondLst>
                                    <p:cond evt="onNext" delay="0">
                                      <p:tgtEl>
                                        <p:sldTgt/>
                                      </p:tgtEl>
                                    </p:cond>
                                  </p:endCondLst>
                                  <p:childTnLst>
                                    <p:anim calcmode="discrete" valueType="str">
                                      <p:cBhvr>
                                        <p:cTn id="60" dur="1000" fill="hold"/>
                                        <p:tgtEl>
                                          <p:spTgt spid="9223"/>
                                        </p:tgtEl>
                                        <p:attrNameLst>
                                          <p:attrName>style.visibility</p:attrName>
                                        </p:attrNameLst>
                                      </p:cBhvr>
                                      <p:tavLst>
                                        <p:tav tm="0">
                                          <p:val>
                                            <p:strVal val="hidden"/>
                                          </p:val>
                                        </p:tav>
                                        <p:tav tm="50000">
                                          <p:val>
                                            <p:strVal val="visible"/>
                                          </p:val>
                                        </p:tav>
                                      </p:tavLst>
                                    </p:anim>
                                  </p:childTnLst>
                                </p:cTn>
                              </p:par>
                              <p:par>
                                <p:cTn id="61" presetID="1" presetClass="entr" presetSubtype="0" fill="hold" grpId="3" nodeType="withEffect">
                                  <p:stCondLst>
                                    <p:cond delay="0"/>
                                  </p:stCondLst>
                                  <p:childTnLst>
                                    <p:set>
                                      <p:cBhvr>
                                        <p:cTn id="62" dur="1" fill="hold">
                                          <p:stCondLst>
                                            <p:cond delay="0"/>
                                          </p:stCondLst>
                                        </p:cTn>
                                        <p:tgtEl>
                                          <p:spTgt spid="9226"/>
                                        </p:tgtEl>
                                        <p:attrNameLst>
                                          <p:attrName>style.visibility</p:attrName>
                                        </p:attrNameLst>
                                      </p:cBhvr>
                                      <p:to>
                                        <p:strVal val="visible"/>
                                      </p:to>
                                    </p:set>
                                  </p:childTnLst>
                                </p:cTn>
                              </p:par>
                              <p:par>
                                <p:cTn id="63" presetID="35" presetClass="emph" presetSubtype="0" repeatCount="indefinite" fill="hold" grpId="4" nodeType="withEffect">
                                  <p:stCondLst>
                                    <p:cond delay="0"/>
                                  </p:stCondLst>
                                  <p:endCondLst>
                                    <p:cond evt="onNext" delay="0">
                                      <p:tgtEl>
                                        <p:sldTgt/>
                                      </p:tgtEl>
                                    </p:cond>
                                  </p:endCondLst>
                                  <p:childTnLst>
                                    <p:anim calcmode="discrete" valueType="str">
                                      <p:cBhvr>
                                        <p:cTn id="64" dur="1000" fill="hold"/>
                                        <p:tgtEl>
                                          <p:spTgt spid="9226"/>
                                        </p:tgtEl>
                                        <p:attrNameLst>
                                          <p:attrName>style.visibility</p:attrName>
                                        </p:attrNameLst>
                                      </p:cBhvr>
                                      <p:tavLst>
                                        <p:tav tm="0">
                                          <p:val>
                                            <p:strVal val="hidden"/>
                                          </p:val>
                                        </p:tav>
                                        <p:tav tm="50000">
                                          <p:val>
                                            <p:strVal val="visible"/>
                                          </p:val>
                                        </p:tav>
                                      </p:tavLst>
                                    </p:anim>
                                  </p:childTnLst>
                                </p:cTn>
                              </p:par>
                              <p:par>
                                <p:cTn id="65" presetID="35" presetClass="emph" presetSubtype="0" repeatCount="4000" fill="hold" grpId="2" nodeType="withEffect">
                                  <p:stCondLst>
                                    <p:cond delay="0"/>
                                  </p:stCondLst>
                                  <p:childTnLst>
                                    <p:anim calcmode="discrete" valueType="str">
                                      <p:cBhvr>
                                        <p:cTn id="66" dur="1000" fill="hold"/>
                                        <p:tgtEl>
                                          <p:spTgt spid="9232"/>
                                        </p:tgtEl>
                                        <p:attrNameLst>
                                          <p:attrName>style.visibility</p:attrName>
                                        </p:attrNameLst>
                                      </p:cBhvr>
                                      <p:tavLst>
                                        <p:tav tm="0">
                                          <p:val>
                                            <p:strVal val="hidden"/>
                                          </p:val>
                                        </p:tav>
                                        <p:tav tm="50000">
                                          <p:val>
                                            <p:strVal val="visible"/>
                                          </p:val>
                                        </p:tav>
                                      </p:tavLst>
                                    </p:anim>
                                  </p:childTnLst>
                                </p:cTn>
                              </p:par>
                            </p:childTnLst>
                          </p:cTn>
                        </p:par>
                        <p:par>
                          <p:cTn id="67" fill="hold">
                            <p:stCondLst>
                              <p:cond delay="4000"/>
                            </p:stCondLst>
                            <p:childTnLst>
                              <p:par>
                                <p:cTn id="68" presetID="35" presetClass="emph" presetSubtype="0" repeatCount="4000" fill="hold" grpId="3" nodeType="afterEffect">
                                  <p:stCondLst>
                                    <p:cond delay="0"/>
                                  </p:stCondLst>
                                  <p:childTnLst>
                                    <p:anim calcmode="discrete" valueType="str">
                                      <p:cBhvr>
                                        <p:cTn id="69" dur="500" fill="hold"/>
                                        <p:tgtEl>
                                          <p:spTgt spid="9232"/>
                                        </p:tgtEl>
                                        <p:attrNameLst>
                                          <p:attrName>style.visibility</p:attrName>
                                        </p:attrNameLst>
                                      </p:cBhvr>
                                      <p:tavLst>
                                        <p:tav tm="0">
                                          <p:val>
                                            <p:strVal val="hidden"/>
                                          </p:val>
                                        </p:tav>
                                        <p:tav tm="50000">
                                          <p:val>
                                            <p:strVal val="visible"/>
                                          </p:val>
                                        </p:tav>
                                      </p:tavLst>
                                    </p:anim>
                                  </p:childTnLst>
                                </p:cTn>
                              </p:par>
                            </p:childTnLst>
                          </p:cTn>
                        </p:par>
                        <p:par>
                          <p:cTn id="70" fill="hold">
                            <p:stCondLst>
                              <p:cond delay="6000"/>
                            </p:stCondLst>
                            <p:childTnLst>
                              <p:par>
                                <p:cTn id="71" presetID="35" presetClass="emph" presetSubtype="0" repeatCount="indefinite" fill="hold" grpId="4" nodeType="afterEffect">
                                  <p:stCondLst>
                                    <p:cond delay="0"/>
                                  </p:stCondLst>
                                  <p:endCondLst>
                                    <p:cond evt="onNext" delay="0">
                                      <p:tgtEl>
                                        <p:sldTgt/>
                                      </p:tgtEl>
                                    </p:cond>
                                  </p:endCondLst>
                                  <p:childTnLst>
                                    <p:anim calcmode="discrete" valueType="str">
                                      <p:cBhvr>
                                        <p:cTn id="72" dur="200" fill="hold"/>
                                        <p:tgtEl>
                                          <p:spTgt spid="923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animBg="1"/>
      <p:bldP spid="9223" grpId="1" animBg="1"/>
      <p:bldP spid="9223" grpId="2" animBg="1"/>
      <p:bldP spid="9223" grpId="3" animBg="1"/>
      <p:bldP spid="9223" grpId="4" animBg="1"/>
      <p:bldP spid="9224" grpId="0" animBg="1"/>
      <p:bldP spid="9224" grpId="1" animBg="1"/>
      <p:bldP spid="9225" grpId="0" animBg="1"/>
      <p:bldP spid="9225" grpId="1" animBg="1"/>
      <p:bldP spid="9226" grpId="0" animBg="1"/>
      <p:bldP spid="9226" grpId="1" animBg="1"/>
      <p:bldP spid="9226" grpId="2" animBg="1"/>
      <p:bldP spid="9226" grpId="3" animBg="1"/>
      <p:bldP spid="9226" grpId="4" animBg="1"/>
      <p:bldP spid="9227" grpId="0" animBg="1"/>
      <p:bldP spid="9227" grpId="1" animBg="1"/>
      <p:bldP spid="9228" grpId="0" animBg="1"/>
      <p:bldP spid="9228" grpId="1" animBg="1"/>
      <p:bldP spid="9230" grpId="0" animBg="1"/>
      <p:bldP spid="9230" grpId="1" animBg="1"/>
      <p:bldP spid="9231" grpId="0" animBg="1"/>
      <p:bldP spid="9231" grpId="1" animBg="1"/>
      <p:bldP spid="9232" grpId="0" animBg="1"/>
      <p:bldP spid="9232" grpId="1" animBg="1"/>
      <p:bldP spid="9232" grpId="2" animBg="1"/>
      <p:bldP spid="9232" grpId="3" animBg="1"/>
      <p:bldP spid="9232" grpId="4"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8" name="Picture 4" descr="Euro1914"/>
          <p:cNvPicPr>
            <a:picLocks noChangeAspect="1" noChangeArrowheads="1"/>
          </p:cNvPicPr>
          <p:nvPr/>
        </p:nvPicPr>
        <p:blipFill>
          <a:blip r:embed="rId3" cstate="print"/>
          <a:srcRect t="21558"/>
          <a:stretch>
            <a:fillRect/>
          </a:stretch>
        </p:blipFill>
        <p:spPr bwMode="auto">
          <a:xfrm>
            <a:off x="0" y="0"/>
            <a:ext cx="5354638" cy="6858000"/>
          </a:xfrm>
          <a:prstGeom prst="rect">
            <a:avLst/>
          </a:prstGeom>
          <a:noFill/>
        </p:spPr>
      </p:pic>
      <p:sp>
        <p:nvSpPr>
          <p:cNvPr id="11269" name="Freeform 5"/>
          <p:cNvSpPr>
            <a:spLocks/>
          </p:cNvSpPr>
          <p:nvPr/>
        </p:nvSpPr>
        <p:spPr bwMode="auto">
          <a:xfrm>
            <a:off x="1905000" y="4191000"/>
            <a:ext cx="2909888" cy="1587500"/>
          </a:xfrm>
          <a:custGeom>
            <a:avLst/>
            <a:gdLst/>
            <a:ahLst/>
            <a:cxnLst>
              <a:cxn ang="0">
                <a:pos x="9" y="181"/>
              </a:cxn>
              <a:cxn ang="0">
                <a:pos x="0" y="19"/>
              </a:cxn>
              <a:cxn ang="0">
                <a:pos x="171" y="28"/>
              </a:cxn>
              <a:cxn ang="0">
                <a:pos x="279" y="127"/>
              </a:cxn>
              <a:cxn ang="0">
                <a:pos x="387" y="163"/>
              </a:cxn>
              <a:cxn ang="0">
                <a:pos x="414" y="181"/>
              </a:cxn>
              <a:cxn ang="0">
                <a:pos x="468" y="199"/>
              </a:cxn>
              <a:cxn ang="0">
                <a:pos x="495" y="217"/>
              </a:cxn>
              <a:cxn ang="0">
                <a:pos x="549" y="235"/>
              </a:cxn>
              <a:cxn ang="0">
                <a:pos x="873" y="334"/>
              </a:cxn>
              <a:cxn ang="0">
                <a:pos x="954" y="343"/>
              </a:cxn>
              <a:cxn ang="0">
                <a:pos x="1152" y="379"/>
              </a:cxn>
              <a:cxn ang="0">
                <a:pos x="1377" y="478"/>
              </a:cxn>
              <a:cxn ang="0">
                <a:pos x="1710" y="478"/>
              </a:cxn>
              <a:cxn ang="0">
                <a:pos x="1755" y="523"/>
              </a:cxn>
              <a:cxn ang="0">
                <a:pos x="1791" y="577"/>
              </a:cxn>
              <a:cxn ang="0">
                <a:pos x="1746" y="658"/>
              </a:cxn>
              <a:cxn ang="0">
                <a:pos x="1818" y="712"/>
              </a:cxn>
              <a:cxn ang="0">
                <a:pos x="1683" y="757"/>
              </a:cxn>
              <a:cxn ang="0">
                <a:pos x="1647" y="811"/>
              </a:cxn>
              <a:cxn ang="0">
                <a:pos x="1602" y="955"/>
              </a:cxn>
              <a:cxn ang="0">
                <a:pos x="1377" y="901"/>
              </a:cxn>
              <a:cxn ang="0">
                <a:pos x="1269" y="865"/>
              </a:cxn>
              <a:cxn ang="0">
                <a:pos x="1170" y="883"/>
              </a:cxn>
              <a:cxn ang="0">
                <a:pos x="1116" y="910"/>
              </a:cxn>
              <a:cxn ang="0">
                <a:pos x="990" y="919"/>
              </a:cxn>
              <a:cxn ang="0">
                <a:pos x="900" y="1000"/>
              </a:cxn>
              <a:cxn ang="0">
                <a:pos x="864" y="892"/>
              </a:cxn>
              <a:cxn ang="0">
                <a:pos x="810" y="874"/>
              </a:cxn>
              <a:cxn ang="0">
                <a:pos x="783" y="865"/>
              </a:cxn>
              <a:cxn ang="0">
                <a:pos x="765" y="838"/>
              </a:cxn>
              <a:cxn ang="0">
                <a:pos x="711" y="802"/>
              </a:cxn>
              <a:cxn ang="0">
                <a:pos x="675" y="757"/>
              </a:cxn>
              <a:cxn ang="0">
                <a:pos x="657" y="730"/>
              </a:cxn>
              <a:cxn ang="0">
                <a:pos x="549" y="667"/>
              </a:cxn>
              <a:cxn ang="0">
                <a:pos x="495" y="649"/>
              </a:cxn>
              <a:cxn ang="0">
                <a:pos x="441" y="622"/>
              </a:cxn>
              <a:cxn ang="0">
                <a:pos x="378" y="550"/>
              </a:cxn>
              <a:cxn ang="0">
                <a:pos x="360" y="523"/>
              </a:cxn>
              <a:cxn ang="0">
                <a:pos x="324" y="514"/>
              </a:cxn>
              <a:cxn ang="0">
                <a:pos x="270" y="496"/>
              </a:cxn>
              <a:cxn ang="0">
                <a:pos x="153" y="397"/>
              </a:cxn>
              <a:cxn ang="0">
                <a:pos x="180" y="379"/>
              </a:cxn>
              <a:cxn ang="0">
                <a:pos x="207" y="370"/>
              </a:cxn>
              <a:cxn ang="0">
                <a:pos x="198" y="325"/>
              </a:cxn>
              <a:cxn ang="0">
                <a:pos x="108" y="208"/>
              </a:cxn>
              <a:cxn ang="0">
                <a:pos x="27" y="217"/>
              </a:cxn>
              <a:cxn ang="0">
                <a:pos x="9" y="181"/>
              </a:cxn>
            </a:cxnLst>
            <a:rect l="0" t="0" r="r" b="b"/>
            <a:pathLst>
              <a:path w="1833" h="1000">
                <a:moveTo>
                  <a:pt x="9" y="181"/>
                </a:moveTo>
                <a:cubicBezTo>
                  <a:pt x="93" y="153"/>
                  <a:pt x="17" y="70"/>
                  <a:pt x="0" y="19"/>
                </a:cubicBezTo>
                <a:cubicBezTo>
                  <a:pt x="57" y="0"/>
                  <a:pt x="115" y="14"/>
                  <a:pt x="171" y="28"/>
                </a:cubicBezTo>
                <a:cubicBezTo>
                  <a:pt x="199" y="56"/>
                  <a:pt x="238" y="109"/>
                  <a:pt x="279" y="127"/>
                </a:cubicBezTo>
                <a:cubicBezTo>
                  <a:pt x="312" y="142"/>
                  <a:pt x="352" y="151"/>
                  <a:pt x="387" y="163"/>
                </a:cubicBezTo>
                <a:cubicBezTo>
                  <a:pt x="397" y="166"/>
                  <a:pt x="404" y="177"/>
                  <a:pt x="414" y="181"/>
                </a:cubicBezTo>
                <a:cubicBezTo>
                  <a:pt x="431" y="189"/>
                  <a:pt x="450" y="193"/>
                  <a:pt x="468" y="199"/>
                </a:cubicBezTo>
                <a:cubicBezTo>
                  <a:pt x="478" y="202"/>
                  <a:pt x="485" y="213"/>
                  <a:pt x="495" y="217"/>
                </a:cubicBezTo>
                <a:cubicBezTo>
                  <a:pt x="512" y="225"/>
                  <a:pt x="549" y="235"/>
                  <a:pt x="549" y="235"/>
                </a:cubicBezTo>
                <a:cubicBezTo>
                  <a:pt x="610" y="327"/>
                  <a:pt x="778" y="325"/>
                  <a:pt x="873" y="334"/>
                </a:cubicBezTo>
                <a:cubicBezTo>
                  <a:pt x="900" y="337"/>
                  <a:pt x="927" y="340"/>
                  <a:pt x="954" y="343"/>
                </a:cubicBezTo>
                <a:cubicBezTo>
                  <a:pt x="1020" y="359"/>
                  <a:pt x="1088" y="358"/>
                  <a:pt x="1152" y="379"/>
                </a:cubicBezTo>
                <a:cubicBezTo>
                  <a:pt x="1211" y="438"/>
                  <a:pt x="1297" y="458"/>
                  <a:pt x="1377" y="478"/>
                </a:cubicBezTo>
                <a:cubicBezTo>
                  <a:pt x="1418" y="476"/>
                  <a:pt x="1637" y="459"/>
                  <a:pt x="1710" y="478"/>
                </a:cubicBezTo>
                <a:cubicBezTo>
                  <a:pt x="1730" y="483"/>
                  <a:pt x="1737" y="511"/>
                  <a:pt x="1755" y="523"/>
                </a:cubicBezTo>
                <a:cubicBezTo>
                  <a:pt x="1767" y="541"/>
                  <a:pt x="1803" y="559"/>
                  <a:pt x="1791" y="577"/>
                </a:cubicBezTo>
                <a:cubicBezTo>
                  <a:pt x="1750" y="639"/>
                  <a:pt x="1762" y="610"/>
                  <a:pt x="1746" y="658"/>
                </a:cubicBezTo>
                <a:cubicBezTo>
                  <a:pt x="1787" y="668"/>
                  <a:pt x="1804" y="671"/>
                  <a:pt x="1818" y="712"/>
                </a:cubicBezTo>
                <a:cubicBezTo>
                  <a:pt x="1795" y="803"/>
                  <a:pt x="1833" y="698"/>
                  <a:pt x="1683" y="757"/>
                </a:cubicBezTo>
                <a:cubicBezTo>
                  <a:pt x="1663" y="765"/>
                  <a:pt x="1647" y="811"/>
                  <a:pt x="1647" y="811"/>
                </a:cubicBezTo>
                <a:cubicBezTo>
                  <a:pt x="1641" y="881"/>
                  <a:pt x="1656" y="919"/>
                  <a:pt x="1602" y="955"/>
                </a:cubicBezTo>
                <a:cubicBezTo>
                  <a:pt x="1521" y="943"/>
                  <a:pt x="1456" y="911"/>
                  <a:pt x="1377" y="901"/>
                </a:cubicBezTo>
                <a:cubicBezTo>
                  <a:pt x="1343" y="878"/>
                  <a:pt x="1309" y="875"/>
                  <a:pt x="1269" y="865"/>
                </a:cubicBezTo>
                <a:cubicBezTo>
                  <a:pt x="1218" y="872"/>
                  <a:pt x="1212" y="871"/>
                  <a:pt x="1170" y="883"/>
                </a:cubicBezTo>
                <a:cubicBezTo>
                  <a:pt x="1151" y="889"/>
                  <a:pt x="1136" y="907"/>
                  <a:pt x="1116" y="910"/>
                </a:cubicBezTo>
                <a:cubicBezTo>
                  <a:pt x="1075" y="917"/>
                  <a:pt x="1032" y="916"/>
                  <a:pt x="990" y="919"/>
                </a:cubicBezTo>
                <a:cubicBezTo>
                  <a:pt x="940" y="936"/>
                  <a:pt x="939" y="974"/>
                  <a:pt x="900" y="1000"/>
                </a:cubicBezTo>
                <a:cubicBezTo>
                  <a:pt x="896" y="976"/>
                  <a:pt x="892" y="910"/>
                  <a:pt x="864" y="892"/>
                </a:cubicBezTo>
                <a:cubicBezTo>
                  <a:pt x="848" y="882"/>
                  <a:pt x="828" y="880"/>
                  <a:pt x="810" y="874"/>
                </a:cubicBezTo>
                <a:cubicBezTo>
                  <a:pt x="801" y="871"/>
                  <a:pt x="783" y="865"/>
                  <a:pt x="783" y="865"/>
                </a:cubicBezTo>
                <a:cubicBezTo>
                  <a:pt x="777" y="856"/>
                  <a:pt x="773" y="845"/>
                  <a:pt x="765" y="838"/>
                </a:cubicBezTo>
                <a:cubicBezTo>
                  <a:pt x="749" y="824"/>
                  <a:pt x="711" y="802"/>
                  <a:pt x="711" y="802"/>
                </a:cubicBezTo>
                <a:cubicBezTo>
                  <a:pt x="693" y="749"/>
                  <a:pt x="716" y="798"/>
                  <a:pt x="675" y="757"/>
                </a:cubicBezTo>
                <a:cubicBezTo>
                  <a:pt x="667" y="749"/>
                  <a:pt x="665" y="737"/>
                  <a:pt x="657" y="730"/>
                </a:cubicBezTo>
                <a:cubicBezTo>
                  <a:pt x="630" y="706"/>
                  <a:pt x="582" y="682"/>
                  <a:pt x="549" y="667"/>
                </a:cubicBezTo>
                <a:cubicBezTo>
                  <a:pt x="532" y="659"/>
                  <a:pt x="511" y="660"/>
                  <a:pt x="495" y="649"/>
                </a:cubicBezTo>
                <a:cubicBezTo>
                  <a:pt x="460" y="626"/>
                  <a:pt x="478" y="634"/>
                  <a:pt x="441" y="622"/>
                </a:cubicBezTo>
                <a:cubicBezTo>
                  <a:pt x="428" y="584"/>
                  <a:pt x="403" y="580"/>
                  <a:pt x="378" y="550"/>
                </a:cubicBezTo>
                <a:cubicBezTo>
                  <a:pt x="371" y="542"/>
                  <a:pt x="369" y="529"/>
                  <a:pt x="360" y="523"/>
                </a:cubicBezTo>
                <a:cubicBezTo>
                  <a:pt x="350" y="516"/>
                  <a:pt x="336" y="518"/>
                  <a:pt x="324" y="514"/>
                </a:cubicBezTo>
                <a:cubicBezTo>
                  <a:pt x="306" y="509"/>
                  <a:pt x="270" y="496"/>
                  <a:pt x="270" y="496"/>
                </a:cubicBezTo>
                <a:cubicBezTo>
                  <a:pt x="252" y="443"/>
                  <a:pt x="204" y="414"/>
                  <a:pt x="153" y="397"/>
                </a:cubicBezTo>
                <a:cubicBezTo>
                  <a:pt x="162" y="391"/>
                  <a:pt x="170" y="384"/>
                  <a:pt x="180" y="379"/>
                </a:cubicBezTo>
                <a:cubicBezTo>
                  <a:pt x="188" y="375"/>
                  <a:pt x="204" y="379"/>
                  <a:pt x="207" y="370"/>
                </a:cubicBezTo>
                <a:cubicBezTo>
                  <a:pt x="212" y="355"/>
                  <a:pt x="202" y="340"/>
                  <a:pt x="198" y="325"/>
                </a:cubicBezTo>
                <a:cubicBezTo>
                  <a:pt x="184" y="275"/>
                  <a:pt x="159" y="225"/>
                  <a:pt x="108" y="208"/>
                </a:cubicBezTo>
                <a:cubicBezTo>
                  <a:pt x="75" y="159"/>
                  <a:pt x="55" y="174"/>
                  <a:pt x="27" y="217"/>
                </a:cubicBezTo>
                <a:cubicBezTo>
                  <a:pt x="17" y="186"/>
                  <a:pt x="25" y="197"/>
                  <a:pt x="9" y="181"/>
                </a:cubicBezTo>
                <a:close/>
              </a:path>
            </a:pathLst>
          </a:custGeom>
          <a:solidFill>
            <a:srgbClr val="CC0099"/>
          </a:solidFill>
          <a:ln w="38100" cmpd="sng">
            <a:noFill/>
            <a:round/>
            <a:headEnd/>
            <a:tailEnd/>
          </a:ln>
          <a:effectLst/>
        </p:spPr>
        <p:txBody>
          <a:bodyPr/>
          <a:lstStyle/>
          <a:p>
            <a:endParaRPr lang="en-US" dirty="0"/>
          </a:p>
        </p:txBody>
      </p:sp>
      <p:sp>
        <p:nvSpPr>
          <p:cNvPr id="11270" name="Freeform 6"/>
          <p:cNvSpPr>
            <a:spLocks/>
          </p:cNvSpPr>
          <p:nvPr/>
        </p:nvSpPr>
        <p:spPr bwMode="auto">
          <a:xfrm>
            <a:off x="1855788" y="4257675"/>
            <a:ext cx="3079750" cy="1714500"/>
          </a:xfrm>
          <a:custGeom>
            <a:avLst/>
            <a:gdLst/>
            <a:ahLst/>
            <a:cxnLst>
              <a:cxn ang="0">
                <a:pos x="1864" y="675"/>
              </a:cxn>
              <a:cxn ang="0">
                <a:pos x="1855" y="585"/>
              </a:cxn>
              <a:cxn ang="0">
                <a:pos x="1774" y="549"/>
              </a:cxn>
              <a:cxn ang="0">
                <a:pos x="1828" y="477"/>
              </a:cxn>
              <a:cxn ang="0">
                <a:pos x="1837" y="423"/>
              </a:cxn>
              <a:cxn ang="0">
                <a:pos x="1891" y="405"/>
              </a:cxn>
              <a:cxn ang="0">
                <a:pos x="1909" y="288"/>
              </a:cxn>
              <a:cxn ang="0">
                <a:pos x="1792" y="252"/>
              </a:cxn>
              <a:cxn ang="0">
                <a:pos x="1612" y="315"/>
              </a:cxn>
              <a:cxn ang="0">
                <a:pos x="1432" y="333"/>
              </a:cxn>
              <a:cxn ang="0">
                <a:pos x="1207" y="297"/>
              </a:cxn>
              <a:cxn ang="0">
                <a:pos x="847" y="180"/>
              </a:cxn>
              <a:cxn ang="0">
                <a:pos x="613" y="171"/>
              </a:cxn>
              <a:cxn ang="0">
                <a:pos x="523" y="144"/>
              </a:cxn>
              <a:cxn ang="0">
                <a:pos x="496" y="135"/>
              </a:cxn>
              <a:cxn ang="0">
                <a:pos x="379" y="81"/>
              </a:cxn>
              <a:cxn ang="0">
                <a:pos x="100" y="0"/>
              </a:cxn>
              <a:cxn ang="0">
                <a:pos x="55" y="9"/>
              </a:cxn>
              <a:cxn ang="0">
                <a:pos x="46" y="36"/>
              </a:cxn>
              <a:cxn ang="0">
                <a:pos x="19" y="45"/>
              </a:cxn>
              <a:cxn ang="0">
                <a:pos x="46" y="117"/>
              </a:cxn>
              <a:cxn ang="0">
                <a:pos x="100" y="108"/>
              </a:cxn>
              <a:cxn ang="0">
                <a:pos x="109" y="81"/>
              </a:cxn>
              <a:cxn ang="0">
                <a:pos x="154" y="90"/>
              </a:cxn>
              <a:cxn ang="0">
                <a:pos x="208" y="225"/>
              </a:cxn>
              <a:cxn ang="0">
                <a:pos x="235" y="252"/>
              </a:cxn>
              <a:cxn ang="0">
                <a:pos x="253" y="279"/>
              </a:cxn>
              <a:cxn ang="0">
                <a:pos x="226" y="288"/>
              </a:cxn>
              <a:cxn ang="0">
                <a:pos x="199" y="279"/>
              </a:cxn>
              <a:cxn ang="0">
                <a:pos x="226" y="342"/>
              </a:cxn>
              <a:cxn ang="0">
                <a:pos x="307" y="396"/>
              </a:cxn>
              <a:cxn ang="0">
                <a:pos x="388" y="459"/>
              </a:cxn>
              <a:cxn ang="0">
                <a:pos x="568" y="540"/>
              </a:cxn>
              <a:cxn ang="0">
                <a:pos x="631" y="621"/>
              </a:cxn>
              <a:cxn ang="0">
                <a:pos x="658" y="630"/>
              </a:cxn>
              <a:cxn ang="0">
                <a:pos x="739" y="729"/>
              </a:cxn>
              <a:cxn ang="0">
                <a:pos x="838" y="1080"/>
              </a:cxn>
              <a:cxn ang="0">
                <a:pos x="937" y="1008"/>
              </a:cxn>
              <a:cxn ang="0">
                <a:pos x="946" y="918"/>
              </a:cxn>
              <a:cxn ang="0">
                <a:pos x="1000" y="900"/>
              </a:cxn>
              <a:cxn ang="0">
                <a:pos x="1135" y="855"/>
              </a:cxn>
              <a:cxn ang="0">
                <a:pos x="1216" y="828"/>
              </a:cxn>
              <a:cxn ang="0">
                <a:pos x="1270" y="810"/>
              </a:cxn>
              <a:cxn ang="0">
                <a:pos x="1378" y="828"/>
              </a:cxn>
              <a:cxn ang="0">
                <a:pos x="1459" y="873"/>
              </a:cxn>
              <a:cxn ang="0">
                <a:pos x="1666" y="774"/>
              </a:cxn>
              <a:cxn ang="0">
                <a:pos x="1693" y="756"/>
              </a:cxn>
              <a:cxn ang="0">
                <a:pos x="1747" y="666"/>
              </a:cxn>
              <a:cxn ang="0">
                <a:pos x="1864" y="675"/>
              </a:cxn>
            </a:cxnLst>
            <a:rect l="0" t="0" r="r" b="b"/>
            <a:pathLst>
              <a:path w="1940" h="1080">
                <a:moveTo>
                  <a:pt x="1864" y="675"/>
                </a:moveTo>
                <a:cubicBezTo>
                  <a:pt x="1861" y="645"/>
                  <a:pt x="1865" y="614"/>
                  <a:pt x="1855" y="585"/>
                </a:cubicBezTo>
                <a:cubicBezTo>
                  <a:pt x="1846" y="557"/>
                  <a:pt x="1774" y="549"/>
                  <a:pt x="1774" y="549"/>
                </a:cubicBezTo>
                <a:cubicBezTo>
                  <a:pt x="1810" y="525"/>
                  <a:pt x="1804" y="512"/>
                  <a:pt x="1828" y="477"/>
                </a:cubicBezTo>
                <a:cubicBezTo>
                  <a:pt x="1831" y="459"/>
                  <a:pt x="1825" y="437"/>
                  <a:pt x="1837" y="423"/>
                </a:cubicBezTo>
                <a:cubicBezTo>
                  <a:pt x="1849" y="409"/>
                  <a:pt x="1891" y="405"/>
                  <a:pt x="1891" y="405"/>
                </a:cubicBezTo>
                <a:cubicBezTo>
                  <a:pt x="1912" y="374"/>
                  <a:pt x="1940" y="327"/>
                  <a:pt x="1909" y="288"/>
                </a:cubicBezTo>
                <a:cubicBezTo>
                  <a:pt x="1897" y="273"/>
                  <a:pt x="1812" y="259"/>
                  <a:pt x="1792" y="252"/>
                </a:cubicBezTo>
                <a:cubicBezTo>
                  <a:pt x="1725" y="265"/>
                  <a:pt x="1675" y="294"/>
                  <a:pt x="1612" y="315"/>
                </a:cubicBezTo>
                <a:cubicBezTo>
                  <a:pt x="1555" y="334"/>
                  <a:pt x="1432" y="333"/>
                  <a:pt x="1432" y="333"/>
                </a:cubicBezTo>
                <a:cubicBezTo>
                  <a:pt x="1323" y="327"/>
                  <a:pt x="1281" y="346"/>
                  <a:pt x="1207" y="297"/>
                </a:cubicBezTo>
                <a:cubicBezTo>
                  <a:pt x="1132" y="185"/>
                  <a:pt x="963" y="185"/>
                  <a:pt x="847" y="180"/>
                </a:cubicBezTo>
                <a:cubicBezTo>
                  <a:pt x="769" y="176"/>
                  <a:pt x="691" y="174"/>
                  <a:pt x="613" y="171"/>
                </a:cubicBezTo>
                <a:cubicBezTo>
                  <a:pt x="559" y="157"/>
                  <a:pt x="589" y="166"/>
                  <a:pt x="523" y="144"/>
                </a:cubicBezTo>
                <a:cubicBezTo>
                  <a:pt x="514" y="141"/>
                  <a:pt x="496" y="135"/>
                  <a:pt x="496" y="135"/>
                </a:cubicBezTo>
                <a:cubicBezTo>
                  <a:pt x="468" y="92"/>
                  <a:pt x="428" y="97"/>
                  <a:pt x="379" y="81"/>
                </a:cubicBezTo>
                <a:cubicBezTo>
                  <a:pt x="287" y="50"/>
                  <a:pt x="192" y="31"/>
                  <a:pt x="100" y="0"/>
                </a:cubicBezTo>
                <a:cubicBezTo>
                  <a:pt x="85" y="3"/>
                  <a:pt x="68" y="1"/>
                  <a:pt x="55" y="9"/>
                </a:cubicBezTo>
                <a:cubicBezTo>
                  <a:pt x="47" y="14"/>
                  <a:pt x="53" y="29"/>
                  <a:pt x="46" y="36"/>
                </a:cubicBezTo>
                <a:cubicBezTo>
                  <a:pt x="39" y="43"/>
                  <a:pt x="28" y="42"/>
                  <a:pt x="19" y="45"/>
                </a:cubicBezTo>
                <a:cubicBezTo>
                  <a:pt x="5" y="87"/>
                  <a:pt x="0" y="102"/>
                  <a:pt x="46" y="117"/>
                </a:cubicBezTo>
                <a:cubicBezTo>
                  <a:pt x="64" y="114"/>
                  <a:pt x="84" y="117"/>
                  <a:pt x="100" y="108"/>
                </a:cubicBezTo>
                <a:cubicBezTo>
                  <a:pt x="108" y="103"/>
                  <a:pt x="100" y="84"/>
                  <a:pt x="109" y="81"/>
                </a:cubicBezTo>
                <a:cubicBezTo>
                  <a:pt x="124" y="76"/>
                  <a:pt x="139" y="87"/>
                  <a:pt x="154" y="90"/>
                </a:cubicBezTo>
                <a:cubicBezTo>
                  <a:pt x="181" y="131"/>
                  <a:pt x="192" y="178"/>
                  <a:pt x="208" y="225"/>
                </a:cubicBezTo>
                <a:cubicBezTo>
                  <a:pt x="212" y="237"/>
                  <a:pt x="227" y="242"/>
                  <a:pt x="235" y="252"/>
                </a:cubicBezTo>
                <a:cubicBezTo>
                  <a:pt x="242" y="260"/>
                  <a:pt x="247" y="270"/>
                  <a:pt x="253" y="279"/>
                </a:cubicBezTo>
                <a:cubicBezTo>
                  <a:pt x="244" y="282"/>
                  <a:pt x="235" y="288"/>
                  <a:pt x="226" y="288"/>
                </a:cubicBezTo>
                <a:cubicBezTo>
                  <a:pt x="217" y="288"/>
                  <a:pt x="204" y="271"/>
                  <a:pt x="199" y="279"/>
                </a:cubicBezTo>
                <a:cubicBezTo>
                  <a:pt x="191" y="291"/>
                  <a:pt x="218" y="335"/>
                  <a:pt x="226" y="342"/>
                </a:cubicBezTo>
                <a:cubicBezTo>
                  <a:pt x="226" y="342"/>
                  <a:pt x="293" y="387"/>
                  <a:pt x="307" y="396"/>
                </a:cubicBezTo>
                <a:cubicBezTo>
                  <a:pt x="428" y="477"/>
                  <a:pt x="314" y="434"/>
                  <a:pt x="388" y="459"/>
                </a:cubicBezTo>
                <a:cubicBezTo>
                  <a:pt x="432" y="524"/>
                  <a:pt x="500" y="517"/>
                  <a:pt x="568" y="540"/>
                </a:cubicBezTo>
                <a:cubicBezTo>
                  <a:pt x="581" y="560"/>
                  <a:pt x="613" y="607"/>
                  <a:pt x="631" y="621"/>
                </a:cubicBezTo>
                <a:cubicBezTo>
                  <a:pt x="638" y="627"/>
                  <a:pt x="650" y="626"/>
                  <a:pt x="658" y="630"/>
                </a:cubicBezTo>
                <a:cubicBezTo>
                  <a:pt x="699" y="651"/>
                  <a:pt x="725" y="687"/>
                  <a:pt x="739" y="729"/>
                </a:cubicBezTo>
                <a:cubicBezTo>
                  <a:pt x="743" y="858"/>
                  <a:pt x="692" y="1031"/>
                  <a:pt x="838" y="1080"/>
                </a:cubicBezTo>
                <a:cubicBezTo>
                  <a:pt x="896" y="1068"/>
                  <a:pt x="918" y="1066"/>
                  <a:pt x="937" y="1008"/>
                </a:cubicBezTo>
                <a:cubicBezTo>
                  <a:pt x="940" y="978"/>
                  <a:pt x="931" y="944"/>
                  <a:pt x="946" y="918"/>
                </a:cubicBezTo>
                <a:cubicBezTo>
                  <a:pt x="956" y="902"/>
                  <a:pt x="982" y="906"/>
                  <a:pt x="1000" y="900"/>
                </a:cubicBezTo>
                <a:cubicBezTo>
                  <a:pt x="1045" y="885"/>
                  <a:pt x="1090" y="870"/>
                  <a:pt x="1135" y="855"/>
                </a:cubicBezTo>
                <a:cubicBezTo>
                  <a:pt x="1162" y="846"/>
                  <a:pt x="1189" y="837"/>
                  <a:pt x="1216" y="828"/>
                </a:cubicBezTo>
                <a:cubicBezTo>
                  <a:pt x="1234" y="822"/>
                  <a:pt x="1270" y="810"/>
                  <a:pt x="1270" y="810"/>
                </a:cubicBezTo>
                <a:cubicBezTo>
                  <a:pt x="1277" y="811"/>
                  <a:pt x="1358" y="818"/>
                  <a:pt x="1378" y="828"/>
                </a:cubicBezTo>
                <a:cubicBezTo>
                  <a:pt x="1502" y="890"/>
                  <a:pt x="1384" y="848"/>
                  <a:pt x="1459" y="873"/>
                </a:cubicBezTo>
                <a:cubicBezTo>
                  <a:pt x="1768" y="859"/>
                  <a:pt x="1614" y="931"/>
                  <a:pt x="1666" y="774"/>
                </a:cubicBezTo>
                <a:cubicBezTo>
                  <a:pt x="1669" y="764"/>
                  <a:pt x="1684" y="762"/>
                  <a:pt x="1693" y="756"/>
                </a:cubicBezTo>
                <a:cubicBezTo>
                  <a:pt x="1711" y="702"/>
                  <a:pt x="1699" y="682"/>
                  <a:pt x="1747" y="666"/>
                </a:cubicBezTo>
                <a:cubicBezTo>
                  <a:pt x="1852" y="676"/>
                  <a:pt x="1813" y="675"/>
                  <a:pt x="1864" y="675"/>
                </a:cubicBezTo>
                <a:close/>
              </a:path>
            </a:pathLst>
          </a:custGeom>
          <a:solidFill>
            <a:srgbClr val="6666FF"/>
          </a:solidFill>
          <a:ln w="9525">
            <a:solidFill>
              <a:schemeClr val="tx1"/>
            </a:solidFill>
            <a:round/>
            <a:headEnd/>
            <a:tailEnd/>
          </a:ln>
          <a:effectLst/>
        </p:spPr>
        <p:txBody>
          <a:bodyPr/>
          <a:lstStyle/>
          <a:p>
            <a:endParaRPr lang="en-US" dirty="0"/>
          </a:p>
        </p:txBody>
      </p:sp>
      <p:sp>
        <p:nvSpPr>
          <p:cNvPr id="11271" name="Line 7"/>
          <p:cNvSpPr>
            <a:spLocks noChangeShapeType="1"/>
          </p:cNvSpPr>
          <p:nvPr/>
        </p:nvSpPr>
        <p:spPr bwMode="auto">
          <a:xfrm flipH="1">
            <a:off x="4419600" y="3505200"/>
            <a:ext cx="1600200" cy="685800"/>
          </a:xfrm>
          <a:prstGeom prst="line">
            <a:avLst/>
          </a:prstGeom>
          <a:noFill/>
          <a:ln w="76200">
            <a:solidFill>
              <a:schemeClr val="tx1"/>
            </a:solidFill>
            <a:round/>
            <a:headEnd/>
            <a:tailEnd type="triangle" w="med" len="med"/>
          </a:ln>
          <a:effectLst/>
        </p:spPr>
        <p:txBody>
          <a:bodyPr/>
          <a:lstStyle/>
          <a:p>
            <a:endParaRPr lang="en-US" dirty="0"/>
          </a:p>
        </p:txBody>
      </p:sp>
      <p:sp>
        <p:nvSpPr>
          <p:cNvPr id="11272" name="AutoShape 8"/>
          <p:cNvSpPr>
            <a:spLocks/>
          </p:cNvSpPr>
          <p:nvPr/>
        </p:nvSpPr>
        <p:spPr bwMode="auto">
          <a:xfrm rot="-3747374">
            <a:off x="3967163" y="2605088"/>
            <a:ext cx="457200" cy="3886200"/>
          </a:xfrm>
          <a:prstGeom prst="rightBrace">
            <a:avLst>
              <a:gd name="adj1" fmla="val 70833"/>
              <a:gd name="adj2" fmla="val 50000"/>
            </a:avLst>
          </a:prstGeom>
          <a:noFill/>
          <a:ln w="76200">
            <a:solidFill>
              <a:schemeClr val="tx1"/>
            </a:solidFill>
            <a:round/>
            <a:headEnd/>
            <a:tailEnd/>
          </a:ln>
          <a:effectLst/>
        </p:spPr>
        <p:txBody>
          <a:bodyPr wrap="none" anchor="ctr"/>
          <a:lstStyle/>
          <a:p>
            <a:endParaRPr lang="en-US" dirty="0"/>
          </a:p>
        </p:txBody>
      </p:sp>
      <p:sp>
        <p:nvSpPr>
          <p:cNvPr id="11273" name="Text Box 9"/>
          <p:cNvSpPr txBox="1">
            <a:spLocks noChangeArrowheads="1"/>
          </p:cNvSpPr>
          <p:nvPr/>
        </p:nvSpPr>
        <p:spPr bwMode="auto">
          <a:xfrm>
            <a:off x="5867400" y="2438400"/>
            <a:ext cx="2362200" cy="1554163"/>
          </a:xfrm>
          <a:prstGeom prst="rect">
            <a:avLst/>
          </a:prstGeom>
          <a:noFill/>
          <a:ln w="9525">
            <a:noFill/>
            <a:miter lim="800000"/>
            <a:headEnd/>
            <a:tailEnd/>
          </a:ln>
          <a:effectLst/>
        </p:spPr>
        <p:txBody>
          <a:bodyPr>
            <a:spAutoFit/>
          </a:bodyPr>
          <a:lstStyle/>
          <a:p>
            <a:pPr algn="ctr">
              <a:spcBef>
                <a:spcPct val="50000"/>
              </a:spcBef>
            </a:pPr>
            <a:r>
              <a:rPr lang="en-US" sz="3200" dirty="0"/>
              <a:t>Former Ottoman Empire</a:t>
            </a:r>
          </a:p>
        </p:txBody>
      </p:sp>
      <p:sp>
        <p:nvSpPr>
          <p:cNvPr id="11274" name="Text Box 10"/>
          <p:cNvSpPr txBox="1">
            <a:spLocks noChangeArrowheads="1"/>
          </p:cNvSpPr>
          <p:nvPr/>
        </p:nvSpPr>
        <p:spPr bwMode="auto">
          <a:xfrm>
            <a:off x="5791200" y="2514600"/>
            <a:ext cx="2514600" cy="1554163"/>
          </a:xfrm>
          <a:prstGeom prst="rect">
            <a:avLst/>
          </a:prstGeom>
          <a:noFill/>
          <a:ln w="9525">
            <a:noFill/>
            <a:miter lim="800000"/>
            <a:headEnd/>
            <a:tailEnd/>
          </a:ln>
          <a:effectLst/>
        </p:spPr>
        <p:txBody>
          <a:bodyPr>
            <a:spAutoFit/>
          </a:bodyPr>
          <a:lstStyle/>
          <a:p>
            <a:pPr algn="ctr">
              <a:spcBef>
                <a:spcPct val="50000"/>
              </a:spcBef>
            </a:pPr>
            <a:r>
              <a:rPr lang="en-US" sz="3200" dirty="0"/>
              <a:t>Decline of the Ottoman Empire</a:t>
            </a:r>
          </a:p>
        </p:txBody>
      </p:sp>
      <p:sp>
        <p:nvSpPr>
          <p:cNvPr id="11275" name="Freeform 11"/>
          <p:cNvSpPr>
            <a:spLocks/>
          </p:cNvSpPr>
          <p:nvPr/>
        </p:nvSpPr>
        <p:spPr bwMode="auto">
          <a:xfrm>
            <a:off x="2160588" y="4529138"/>
            <a:ext cx="2782887" cy="1300162"/>
          </a:xfrm>
          <a:custGeom>
            <a:avLst/>
            <a:gdLst/>
            <a:ahLst/>
            <a:cxnLst>
              <a:cxn ang="0">
                <a:pos x="538" y="576"/>
              </a:cxn>
              <a:cxn ang="0">
                <a:pos x="547" y="549"/>
              </a:cxn>
              <a:cxn ang="0">
                <a:pos x="439" y="414"/>
              </a:cxn>
              <a:cxn ang="0">
                <a:pos x="385" y="378"/>
              </a:cxn>
              <a:cxn ang="0">
                <a:pos x="331" y="351"/>
              </a:cxn>
              <a:cxn ang="0">
                <a:pos x="277" y="333"/>
              </a:cxn>
              <a:cxn ang="0">
                <a:pos x="142" y="252"/>
              </a:cxn>
              <a:cxn ang="0">
                <a:pos x="34" y="198"/>
              </a:cxn>
              <a:cxn ang="0">
                <a:pos x="25" y="144"/>
              </a:cxn>
              <a:cxn ang="0">
                <a:pos x="106" y="117"/>
              </a:cxn>
              <a:cxn ang="0">
                <a:pos x="133" y="108"/>
              </a:cxn>
              <a:cxn ang="0">
                <a:pos x="160" y="81"/>
              </a:cxn>
              <a:cxn ang="0">
                <a:pos x="178" y="54"/>
              </a:cxn>
              <a:cxn ang="0">
                <a:pos x="304" y="18"/>
              </a:cxn>
              <a:cxn ang="0">
                <a:pos x="358" y="0"/>
              </a:cxn>
              <a:cxn ang="0">
                <a:pos x="538" y="9"/>
              </a:cxn>
              <a:cxn ang="0">
                <a:pos x="655" y="36"/>
              </a:cxn>
              <a:cxn ang="0">
                <a:pos x="898" y="45"/>
              </a:cxn>
              <a:cxn ang="0">
                <a:pos x="1006" y="117"/>
              </a:cxn>
              <a:cxn ang="0">
                <a:pos x="1240" y="171"/>
              </a:cxn>
              <a:cxn ang="0">
                <a:pos x="1447" y="162"/>
              </a:cxn>
              <a:cxn ang="0">
                <a:pos x="1663" y="126"/>
              </a:cxn>
              <a:cxn ang="0">
                <a:pos x="1699" y="198"/>
              </a:cxn>
              <a:cxn ang="0">
                <a:pos x="1645" y="216"/>
              </a:cxn>
              <a:cxn ang="0">
                <a:pos x="1618" y="270"/>
              </a:cxn>
              <a:cxn ang="0">
                <a:pos x="1600" y="342"/>
              </a:cxn>
              <a:cxn ang="0">
                <a:pos x="1636" y="414"/>
              </a:cxn>
              <a:cxn ang="0">
                <a:pos x="1672" y="468"/>
              </a:cxn>
              <a:cxn ang="0">
                <a:pos x="1573" y="513"/>
              </a:cxn>
              <a:cxn ang="0">
                <a:pos x="1519" y="549"/>
              </a:cxn>
              <a:cxn ang="0">
                <a:pos x="1465" y="657"/>
              </a:cxn>
              <a:cxn ang="0">
                <a:pos x="1456" y="684"/>
              </a:cxn>
              <a:cxn ang="0">
                <a:pos x="1429" y="702"/>
              </a:cxn>
              <a:cxn ang="0">
                <a:pos x="1141" y="657"/>
              </a:cxn>
              <a:cxn ang="0">
                <a:pos x="1087" y="639"/>
              </a:cxn>
              <a:cxn ang="0">
                <a:pos x="1060" y="630"/>
              </a:cxn>
              <a:cxn ang="0">
                <a:pos x="943" y="639"/>
              </a:cxn>
              <a:cxn ang="0">
                <a:pos x="808" y="729"/>
              </a:cxn>
              <a:cxn ang="0">
                <a:pos x="736" y="738"/>
              </a:cxn>
              <a:cxn ang="0">
                <a:pos x="718" y="801"/>
              </a:cxn>
              <a:cxn ang="0">
                <a:pos x="655" y="819"/>
              </a:cxn>
              <a:cxn ang="0">
                <a:pos x="574" y="801"/>
              </a:cxn>
              <a:cxn ang="0">
                <a:pos x="538" y="576"/>
              </a:cxn>
            </a:cxnLst>
            <a:rect l="0" t="0" r="r" b="b"/>
            <a:pathLst>
              <a:path w="1753" h="819">
                <a:moveTo>
                  <a:pt x="538" y="576"/>
                </a:moveTo>
                <a:cubicBezTo>
                  <a:pt x="541" y="567"/>
                  <a:pt x="547" y="558"/>
                  <a:pt x="547" y="549"/>
                </a:cubicBezTo>
                <a:cubicBezTo>
                  <a:pt x="547" y="437"/>
                  <a:pt x="514" y="456"/>
                  <a:pt x="439" y="414"/>
                </a:cubicBezTo>
                <a:cubicBezTo>
                  <a:pt x="420" y="403"/>
                  <a:pt x="406" y="385"/>
                  <a:pt x="385" y="378"/>
                </a:cubicBezTo>
                <a:cubicBezTo>
                  <a:pt x="287" y="345"/>
                  <a:pt x="436" y="398"/>
                  <a:pt x="331" y="351"/>
                </a:cubicBezTo>
                <a:cubicBezTo>
                  <a:pt x="314" y="343"/>
                  <a:pt x="277" y="333"/>
                  <a:pt x="277" y="333"/>
                </a:cubicBezTo>
                <a:cubicBezTo>
                  <a:pt x="239" y="295"/>
                  <a:pt x="189" y="276"/>
                  <a:pt x="142" y="252"/>
                </a:cubicBezTo>
                <a:cubicBezTo>
                  <a:pt x="106" y="234"/>
                  <a:pt x="73" y="211"/>
                  <a:pt x="34" y="198"/>
                </a:cubicBezTo>
                <a:cubicBezTo>
                  <a:pt x="25" y="185"/>
                  <a:pt x="0" y="162"/>
                  <a:pt x="25" y="144"/>
                </a:cubicBezTo>
                <a:cubicBezTo>
                  <a:pt x="48" y="127"/>
                  <a:pt x="79" y="126"/>
                  <a:pt x="106" y="117"/>
                </a:cubicBezTo>
                <a:cubicBezTo>
                  <a:pt x="115" y="114"/>
                  <a:pt x="133" y="108"/>
                  <a:pt x="133" y="108"/>
                </a:cubicBezTo>
                <a:cubicBezTo>
                  <a:pt x="142" y="99"/>
                  <a:pt x="152" y="91"/>
                  <a:pt x="160" y="81"/>
                </a:cubicBezTo>
                <a:cubicBezTo>
                  <a:pt x="167" y="73"/>
                  <a:pt x="169" y="60"/>
                  <a:pt x="178" y="54"/>
                </a:cubicBezTo>
                <a:cubicBezTo>
                  <a:pt x="198" y="42"/>
                  <a:pt x="289" y="23"/>
                  <a:pt x="304" y="18"/>
                </a:cubicBezTo>
                <a:cubicBezTo>
                  <a:pt x="322" y="12"/>
                  <a:pt x="358" y="0"/>
                  <a:pt x="358" y="0"/>
                </a:cubicBezTo>
                <a:cubicBezTo>
                  <a:pt x="418" y="3"/>
                  <a:pt x="478" y="4"/>
                  <a:pt x="538" y="9"/>
                </a:cubicBezTo>
                <a:cubicBezTo>
                  <a:pt x="579" y="12"/>
                  <a:pt x="613" y="33"/>
                  <a:pt x="655" y="36"/>
                </a:cubicBezTo>
                <a:cubicBezTo>
                  <a:pt x="736" y="41"/>
                  <a:pt x="817" y="42"/>
                  <a:pt x="898" y="45"/>
                </a:cubicBezTo>
                <a:cubicBezTo>
                  <a:pt x="923" y="61"/>
                  <a:pt x="974" y="106"/>
                  <a:pt x="1006" y="117"/>
                </a:cubicBezTo>
                <a:cubicBezTo>
                  <a:pt x="1097" y="147"/>
                  <a:pt x="1142" y="162"/>
                  <a:pt x="1240" y="171"/>
                </a:cubicBezTo>
                <a:cubicBezTo>
                  <a:pt x="1309" y="168"/>
                  <a:pt x="1378" y="167"/>
                  <a:pt x="1447" y="162"/>
                </a:cubicBezTo>
                <a:cubicBezTo>
                  <a:pt x="1517" y="157"/>
                  <a:pt x="1592" y="132"/>
                  <a:pt x="1663" y="126"/>
                </a:cubicBezTo>
                <a:cubicBezTo>
                  <a:pt x="1698" y="133"/>
                  <a:pt x="1753" y="128"/>
                  <a:pt x="1699" y="198"/>
                </a:cubicBezTo>
                <a:cubicBezTo>
                  <a:pt x="1687" y="213"/>
                  <a:pt x="1645" y="216"/>
                  <a:pt x="1645" y="216"/>
                </a:cubicBezTo>
                <a:cubicBezTo>
                  <a:pt x="1626" y="244"/>
                  <a:pt x="1627" y="238"/>
                  <a:pt x="1618" y="270"/>
                </a:cubicBezTo>
                <a:cubicBezTo>
                  <a:pt x="1611" y="294"/>
                  <a:pt x="1600" y="342"/>
                  <a:pt x="1600" y="342"/>
                </a:cubicBezTo>
                <a:cubicBezTo>
                  <a:pt x="1618" y="449"/>
                  <a:pt x="1590" y="361"/>
                  <a:pt x="1636" y="414"/>
                </a:cubicBezTo>
                <a:cubicBezTo>
                  <a:pt x="1650" y="430"/>
                  <a:pt x="1672" y="468"/>
                  <a:pt x="1672" y="468"/>
                </a:cubicBezTo>
                <a:cubicBezTo>
                  <a:pt x="1655" y="518"/>
                  <a:pt x="1620" y="501"/>
                  <a:pt x="1573" y="513"/>
                </a:cubicBezTo>
                <a:cubicBezTo>
                  <a:pt x="1555" y="525"/>
                  <a:pt x="1526" y="528"/>
                  <a:pt x="1519" y="549"/>
                </a:cubicBezTo>
                <a:cubicBezTo>
                  <a:pt x="1506" y="588"/>
                  <a:pt x="1483" y="621"/>
                  <a:pt x="1465" y="657"/>
                </a:cubicBezTo>
                <a:cubicBezTo>
                  <a:pt x="1461" y="665"/>
                  <a:pt x="1462" y="677"/>
                  <a:pt x="1456" y="684"/>
                </a:cubicBezTo>
                <a:cubicBezTo>
                  <a:pt x="1449" y="692"/>
                  <a:pt x="1438" y="696"/>
                  <a:pt x="1429" y="702"/>
                </a:cubicBezTo>
                <a:cubicBezTo>
                  <a:pt x="1330" y="692"/>
                  <a:pt x="1241" y="665"/>
                  <a:pt x="1141" y="657"/>
                </a:cubicBezTo>
                <a:cubicBezTo>
                  <a:pt x="1123" y="651"/>
                  <a:pt x="1105" y="645"/>
                  <a:pt x="1087" y="639"/>
                </a:cubicBezTo>
                <a:cubicBezTo>
                  <a:pt x="1078" y="636"/>
                  <a:pt x="1060" y="630"/>
                  <a:pt x="1060" y="630"/>
                </a:cubicBezTo>
                <a:cubicBezTo>
                  <a:pt x="1021" y="633"/>
                  <a:pt x="981" y="629"/>
                  <a:pt x="943" y="639"/>
                </a:cubicBezTo>
                <a:cubicBezTo>
                  <a:pt x="916" y="646"/>
                  <a:pt x="838" y="709"/>
                  <a:pt x="808" y="729"/>
                </a:cubicBezTo>
                <a:cubicBezTo>
                  <a:pt x="788" y="742"/>
                  <a:pt x="760" y="735"/>
                  <a:pt x="736" y="738"/>
                </a:cubicBezTo>
                <a:cubicBezTo>
                  <a:pt x="729" y="759"/>
                  <a:pt x="732" y="784"/>
                  <a:pt x="718" y="801"/>
                </a:cubicBezTo>
                <a:cubicBezTo>
                  <a:pt x="704" y="818"/>
                  <a:pt x="676" y="814"/>
                  <a:pt x="655" y="819"/>
                </a:cubicBezTo>
                <a:cubicBezTo>
                  <a:pt x="654" y="819"/>
                  <a:pt x="586" y="810"/>
                  <a:pt x="574" y="801"/>
                </a:cubicBezTo>
                <a:cubicBezTo>
                  <a:pt x="523" y="760"/>
                  <a:pt x="538" y="583"/>
                  <a:pt x="538" y="576"/>
                </a:cubicBezTo>
                <a:close/>
              </a:path>
            </a:pathLst>
          </a:custGeom>
          <a:solidFill>
            <a:srgbClr val="6666FF"/>
          </a:solidFill>
          <a:ln w="9525">
            <a:noFill/>
            <a:round/>
            <a:headEnd/>
            <a:tailEnd/>
          </a:ln>
          <a:effectLst/>
        </p:spPr>
        <p:txBody>
          <a:bodyPr/>
          <a:lstStyle/>
          <a:p>
            <a:endParaRPr lang="en-US" dirty="0"/>
          </a:p>
        </p:txBody>
      </p:sp>
      <p:sp>
        <p:nvSpPr>
          <p:cNvPr id="11276" name="Freeform 12"/>
          <p:cNvSpPr>
            <a:spLocks/>
          </p:cNvSpPr>
          <p:nvPr/>
        </p:nvSpPr>
        <p:spPr bwMode="auto">
          <a:xfrm>
            <a:off x="2743200" y="4643438"/>
            <a:ext cx="2095500" cy="1025525"/>
          </a:xfrm>
          <a:custGeom>
            <a:avLst/>
            <a:gdLst/>
            <a:ahLst/>
            <a:cxnLst>
              <a:cxn ang="0">
                <a:pos x="1080" y="639"/>
              </a:cxn>
              <a:cxn ang="0">
                <a:pos x="855" y="603"/>
              </a:cxn>
              <a:cxn ang="0">
                <a:pos x="702" y="549"/>
              </a:cxn>
              <a:cxn ang="0">
                <a:pos x="459" y="585"/>
              </a:cxn>
              <a:cxn ang="0">
                <a:pos x="198" y="549"/>
              </a:cxn>
              <a:cxn ang="0">
                <a:pos x="180" y="495"/>
              </a:cxn>
              <a:cxn ang="0">
                <a:pos x="162" y="468"/>
              </a:cxn>
              <a:cxn ang="0">
                <a:pos x="135" y="414"/>
              </a:cxn>
              <a:cxn ang="0">
                <a:pos x="81" y="396"/>
              </a:cxn>
              <a:cxn ang="0">
                <a:pos x="63" y="369"/>
              </a:cxn>
              <a:cxn ang="0">
                <a:pos x="18" y="333"/>
              </a:cxn>
              <a:cxn ang="0">
                <a:pos x="0" y="279"/>
              </a:cxn>
              <a:cxn ang="0">
                <a:pos x="18" y="207"/>
              </a:cxn>
              <a:cxn ang="0">
                <a:pos x="306" y="63"/>
              </a:cxn>
              <a:cxn ang="0">
                <a:pos x="423" y="18"/>
              </a:cxn>
              <a:cxn ang="0">
                <a:pos x="477" y="0"/>
              </a:cxn>
              <a:cxn ang="0">
                <a:pos x="585" y="18"/>
              </a:cxn>
              <a:cxn ang="0">
                <a:pos x="747" y="108"/>
              </a:cxn>
              <a:cxn ang="0">
                <a:pos x="828" y="135"/>
              </a:cxn>
              <a:cxn ang="0">
                <a:pos x="882" y="153"/>
              </a:cxn>
              <a:cxn ang="0">
                <a:pos x="1080" y="126"/>
              </a:cxn>
              <a:cxn ang="0">
                <a:pos x="1251" y="135"/>
              </a:cxn>
              <a:cxn ang="0">
                <a:pos x="1287" y="189"/>
              </a:cxn>
              <a:cxn ang="0">
                <a:pos x="1233" y="270"/>
              </a:cxn>
              <a:cxn ang="0">
                <a:pos x="1242" y="315"/>
              </a:cxn>
              <a:cxn ang="0">
                <a:pos x="1296" y="351"/>
              </a:cxn>
              <a:cxn ang="0">
                <a:pos x="1296" y="423"/>
              </a:cxn>
              <a:cxn ang="0">
                <a:pos x="1224" y="432"/>
              </a:cxn>
              <a:cxn ang="0">
                <a:pos x="1161" y="450"/>
              </a:cxn>
              <a:cxn ang="0">
                <a:pos x="1080" y="576"/>
              </a:cxn>
              <a:cxn ang="0">
                <a:pos x="1062" y="630"/>
              </a:cxn>
              <a:cxn ang="0">
                <a:pos x="1035" y="639"/>
              </a:cxn>
              <a:cxn ang="0">
                <a:pos x="1080" y="639"/>
              </a:cxn>
            </a:cxnLst>
            <a:rect l="0" t="0" r="r" b="b"/>
            <a:pathLst>
              <a:path w="1320" h="646">
                <a:moveTo>
                  <a:pt x="1080" y="639"/>
                </a:moveTo>
                <a:cubicBezTo>
                  <a:pt x="990" y="616"/>
                  <a:pt x="960" y="610"/>
                  <a:pt x="855" y="603"/>
                </a:cubicBezTo>
                <a:cubicBezTo>
                  <a:pt x="804" y="586"/>
                  <a:pt x="753" y="559"/>
                  <a:pt x="702" y="549"/>
                </a:cubicBezTo>
                <a:cubicBezTo>
                  <a:pt x="609" y="555"/>
                  <a:pt x="545" y="564"/>
                  <a:pt x="459" y="585"/>
                </a:cubicBezTo>
                <a:cubicBezTo>
                  <a:pt x="336" y="580"/>
                  <a:pt x="281" y="604"/>
                  <a:pt x="198" y="549"/>
                </a:cubicBezTo>
                <a:cubicBezTo>
                  <a:pt x="192" y="531"/>
                  <a:pt x="191" y="511"/>
                  <a:pt x="180" y="495"/>
                </a:cubicBezTo>
                <a:cubicBezTo>
                  <a:pt x="174" y="486"/>
                  <a:pt x="167" y="478"/>
                  <a:pt x="162" y="468"/>
                </a:cubicBezTo>
                <a:cubicBezTo>
                  <a:pt x="154" y="451"/>
                  <a:pt x="154" y="426"/>
                  <a:pt x="135" y="414"/>
                </a:cubicBezTo>
                <a:cubicBezTo>
                  <a:pt x="119" y="404"/>
                  <a:pt x="81" y="396"/>
                  <a:pt x="81" y="396"/>
                </a:cubicBezTo>
                <a:cubicBezTo>
                  <a:pt x="75" y="387"/>
                  <a:pt x="71" y="376"/>
                  <a:pt x="63" y="369"/>
                </a:cubicBezTo>
                <a:cubicBezTo>
                  <a:pt x="24" y="338"/>
                  <a:pt x="43" y="389"/>
                  <a:pt x="18" y="333"/>
                </a:cubicBezTo>
                <a:cubicBezTo>
                  <a:pt x="10" y="316"/>
                  <a:pt x="0" y="279"/>
                  <a:pt x="0" y="279"/>
                </a:cubicBezTo>
                <a:cubicBezTo>
                  <a:pt x="1" y="276"/>
                  <a:pt x="11" y="217"/>
                  <a:pt x="18" y="207"/>
                </a:cubicBezTo>
                <a:cubicBezTo>
                  <a:pt x="78" y="130"/>
                  <a:pt x="214" y="86"/>
                  <a:pt x="306" y="63"/>
                </a:cubicBezTo>
                <a:cubicBezTo>
                  <a:pt x="349" y="52"/>
                  <a:pt x="384" y="35"/>
                  <a:pt x="423" y="18"/>
                </a:cubicBezTo>
                <a:cubicBezTo>
                  <a:pt x="440" y="10"/>
                  <a:pt x="477" y="0"/>
                  <a:pt x="477" y="0"/>
                </a:cubicBezTo>
                <a:cubicBezTo>
                  <a:pt x="492" y="2"/>
                  <a:pt x="559" y="3"/>
                  <a:pt x="585" y="18"/>
                </a:cubicBezTo>
                <a:cubicBezTo>
                  <a:pt x="642" y="50"/>
                  <a:pt x="687" y="81"/>
                  <a:pt x="747" y="108"/>
                </a:cubicBezTo>
                <a:cubicBezTo>
                  <a:pt x="773" y="120"/>
                  <a:pt x="801" y="126"/>
                  <a:pt x="828" y="135"/>
                </a:cubicBezTo>
                <a:cubicBezTo>
                  <a:pt x="846" y="141"/>
                  <a:pt x="882" y="153"/>
                  <a:pt x="882" y="153"/>
                </a:cubicBezTo>
                <a:cubicBezTo>
                  <a:pt x="953" y="147"/>
                  <a:pt x="1010" y="135"/>
                  <a:pt x="1080" y="126"/>
                </a:cubicBezTo>
                <a:cubicBezTo>
                  <a:pt x="1137" y="129"/>
                  <a:pt x="1196" y="118"/>
                  <a:pt x="1251" y="135"/>
                </a:cubicBezTo>
                <a:cubicBezTo>
                  <a:pt x="1272" y="141"/>
                  <a:pt x="1287" y="189"/>
                  <a:pt x="1287" y="189"/>
                </a:cubicBezTo>
                <a:cubicBezTo>
                  <a:pt x="1275" y="225"/>
                  <a:pt x="1260" y="243"/>
                  <a:pt x="1233" y="270"/>
                </a:cubicBezTo>
                <a:cubicBezTo>
                  <a:pt x="1236" y="285"/>
                  <a:pt x="1233" y="303"/>
                  <a:pt x="1242" y="315"/>
                </a:cubicBezTo>
                <a:cubicBezTo>
                  <a:pt x="1255" y="332"/>
                  <a:pt x="1296" y="351"/>
                  <a:pt x="1296" y="351"/>
                </a:cubicBezTo>
                <a:cubicBezTo>
                  <a:pt x="1302" y="369"/>
                  <a:pt x="1320" y="407"/>
                  <a:pt x="1296" y="423"/>
                </a:cubicBezTo>
                <a:cubicBezTo>
                  <a:pt x="1276" y="436"/>
                  <a:pt x="1248" y="428"/>
                  <a:pt x="1224" y="432"/>
                </a:cubicBezTo>
                <a:cubicBezTo>
                  <a:pt x="1201" y="436"/>
                  <a:pt x="1182" y="443"/>
                  <a:pt x="1161" y="450"/>
                </a:cubicBezTo>
                <a:cubicBezTo>
                  <a:pt x="1132" y="493"/>
                  <a:pt x="1123" y="547"/>
                  <a:pt x="1080" y="576"/>
                </a:cubicBezTo>
                <a:cubicBezTo>
                  <a:pt x="1074" y="594"/>
                  <a:pt x="1080" y="624"/>
                  <a:pt x="1062" y="630"/>
                </a:cubicBezTo>
                <a:cubicBezTo>
                  <a:pt x="1053" y="633"/>
                  <a:pt x="1027" y="635"/>
                  <a:pt x="1035" y="639"/>
                </a:cubicBezTo>
                <a:cubicBezTo>
                  <a:pt x="1048" y="646"/>
                  <a:pt x="1065" y="639"/>
                  <a:pt x="1080" y="639"/>
                </a:cubicBezTo>
                <a:close/>
              </a:path>
            </a:pathLst>
          </a:custGeom>
          <a:solidFill>
            <a:srgbClr val="6666FF"/>
          </a:solidFill>
          <a:ln w="9525">
            <a:noFill/>
            <a:round/>
            <a:headEnd/>
            <a:tailEnd/>
          </a:ln>
          <a:effectLst/>
        </p:spPr>
        <p:txBody>
          <a:bodyPr/>
          <a:lstStyle/>
          <a:p>
            <a:endParaRPr lang="en-US" dirty="0"/>
          </a:p>
        </p:txBody>
      </p:sp>
      <p:sp>
        <p:nvSpPr>
          <p:cNvPr id="11277" name="Freeform 13"/>
          <p:cNvSpPr>
            <a:spLocks/>
          </p:cNvSpPr>
          <p:nvPr/>
        </p:nvSpPr>
        <p:spPr bwMode="auto">
          <a:xfrm>
            <a:off x="3100388" y="4835525"/>
            <a:ext cx="1741487" cy="822325"/>
          </a:xfrm>
          <a:custGeom>
            <a:avLst/>
            <a:gdLst/>
            <a:ahLst/>
            <a:cxnLst>
              <a:cxn ang="0">
                <a:pos x="765" y="500"/>
              </a:cxn>
              <a:cxn ang="0">
                <a:pos x="405" y="410"/>
              </a:cxn>
              <a:cxn ang="0">
                <a:pos x="234" y="419"/>
              </a:cxn>
              <a:cxn ang="0">
                <a:pos x="36" y="347"/>
              </a:cxn>
              <a:cxn ang="0">
                <a:pos x="18" y="320"/>
              </a:cxn>
              <a:cxn ang="0">
                <a:pos x="0" y="266"/>
              </a:cxn>
              <a:cxn ang="0">
                <a:pos x="99" y="203"/>
              </a:cxn>
              <a:cxn ang="0">
                <a:pos x="180" y="149"/>
              </a:cxn>
              <a:cxn ang="0">
                <a:pos x="351" y="104"/>
              </a:cxn>
              <a:cxn ang="0">
                <a:pos x="567" y="59"/>
              </a:cxn>
              <a:cxn ang="0">
                <a:pos x="738" y="50"/>
              </a:cxn>
              <a:cxn ang="0">
                <a:pos x="990" y="41"/>
              </a:cxn>
              <a:cxn ang="0">
                <a:pos x="1017" y="203"/>
              </a:cxn>
              <a:cxn ang="0">
                <a:pos x="1044" y="221"/>
              </a:cxn>
              <a:cxn ang="0">
                <a:pos x="1071" y="248"/>
              </a:cxn>
              <a:cxn ang="0">
                <a:pos x="981" y="320"/>
              </a:cxn>
              <a:cxn ang="0">
                <a:pos x="900" y="365"/>
              </a:cxn>
              <a:cxn ang="0">
                <a:pos x="837" y="500"/>
              </a:cxn>
              <a:cxn ang="0">
                <a:pos x="810" y="518"/>
              </a:cxn>
              <a:cxn ang="0">
                <a:pos x="756" y="509"/>
              </a:cxn>
              <a:cxn ang="0">
                <a:pos x="729" y="500"/>
              </a:cxn>
              <a:cxn ang="0">
                <a:pos x="765" y="500"/>
              </a:cxn>
            </a:cxnLst>
            <a:rect l="0" t="0" r="r" b="b"/>
            <a:pathLst>
              <a:path w="1097" h="518">
                <a:moveTo>
                  <a:pt x="765" y="500"/>
                </a:moveTo>
                <a:cubicBezTo>
                  <a:pt x="641" y="482"/>
                  <a:pt x="526" y="440"/>
                  <a:pt x="405" y="410"/>
                </a:cubicBezTo>
                <a:cubicBezTo>
                  <a:pt x="329" y="423"/>
                  <a:pt x="320" y="428"/>
                  <a:pt x="234" y="419"/>
                </a:cubicBezTo>
                <a:cubicBezTo>
                  <a:pt x="168" y="403"/>
                  <a:pt x="93" y="385"/>
                  <a:pt x="36" y="347"/>
                </a:cubicBezTo>
                <a:cubicBezTo>
                  <a:pt x="30" y="338"/>
                  <a:pt x="22" y="330"/>
                  <a:pt x="18" y="320"/>
                </a:cubicBezTo>
                <a:cubicBezTo>
                  <a:pt x="10" y="303"/>
                  <a:pt x="0" y="266"/>
                  <a:pt x="0" y="266"/>
                </a:cubicBezTo>
                <a:cubicBezTo>
                  <a:pt x="25" y="228"/>
                  <a:pt x="61" y="224"/>
                  <a:pt x="99" y="203"/>
                </a:cubicBezTo>
                <a:cubicBezTo>
                  <a:pt x="127" y="187"/>
                  <a:pt x="153" y="167"/>
                  <a:pt x="180" y="149"/>
                </a:cubicBezTo>
                <a:cubicBezTo>
                  <a:pt x="223" y="120"/>
                  <a:pt x="301" y="112"/>
                  <a:pt x="351" y="104"/>
                </a:cubicBezTo>
                <a:cubicBezTo>
                  <a:pt x="426" y="93"/>
                  <a:pt x="495" y="83"/>
                  <a:pt x="567" y="59"/>
                </a:cubicBezTo>
                <a:cubicBezTo>
                  <a:pt x="621" y="41"/>
                  <a:pt x="681" y="53"/>
                  <a:pt x="738" y="50"/>
                </a:cubicBezTo>
                <a:cubicBezTo>
                  <a:pt x="821" y="22"/>
                  <a:pt x="904" y="35"/>
                  <a:pt x="990" y="41"/>
                </a:cubicBezTo>
                <a:cubicBezTo>
                  <a:pt x="1042" y="119"/>
                  <a:pt x="969" y="0"/>
                  <a:pt x="1017" y="203"/>
                </a:cubicBezTo>
                <a:cubicBezTo>
                  <a:pt x="1019" y="214"/>
                  <a:pt x="1036" y="214"/>
                  <a:pt x="1044" y="221"/>
                </a:cubicBezTo>
                <a:cubicBezTo>
                  <a:pt x="1054" y="229"/>
                  <a:pt x="1062" y="239"/>
                  <a:pt x="1071" y="248"/>
                </a:cubicBezTo>
                <a:cubicBezTo>
                  <a:pt x="1097" y="326"/>
                  <a:pt x="1038" y="307"/>
                  <a:pt x="981" y="320"/>
                </a:cubicBezTo>
                <a:cubicBezTo>
                  <a:pt x="945" y="328"/>
                  <a:pt x="935" y="342"/>
                  <a:pt x="900" y="365"/>
                </a:cubicBezTo>
                <a:cubicBezTo>
                  <a:pt x="834" y="409"/>
                  <a:pt x="864" y="447"/>
                  <a:pt x="837" y="500"/>
                </a:cubicBezTo>
                <a:cubicBezTo>
                  <a:pt x="832" y="510"/>
                  <a:pt x="819" y="512"/>
                  <a:pt x="810" y="518"/>
                </a:cubicBezTo>
                <a:cubicBezTo>
                  <a:pt x="792" y="515"/>
                  <a:pt x="774" y="513"/>
                  <a:pt x="756" y="509"/>
                </a:cubicBezTo>
                <a:cubicBezTo>
                  <a:pt x="747" y="507"/>
                  <a:pt x="722" y="507"/>
                  <a:pt x="729" y="500"/>
                </a:cubicBezTo>
                <a:cubicBezTo>
                  <a:pt x="737" y="492"/>
                  <a:pt x="753" y="500"/>
                  <a:pt x="765" y="500"/>
                </a:cubicBezTo>
                <a:close/>
              </a:path>
            </a:pathLst>
          </a:custGeom>
          <a:solidFill>
            <a:srgbClr val="6666FF"/>
          </a:solidFill>
          <a:ln w="9525">
            <a:noFill/>
            <a:round/>
            <a:headEnd/>
            <a:tailEnd/>
          </a:ln>
          <a:effectLst/>
        </p:spPr>
        <p:txBody>
          <a:bodyPr/>
          <a:lstStyle/>
          <a:p>
            <a:endParaRPr lang="en-US" dirty="0"/>
          </a:p>
        </p:txBody>
      </p:sp>
      <p:sp>
        <p:nvSpPr>
          <p:cNvPr id="11279" name="Freeform 15"/>
          <p:cNvSpPr>
            <a:spLocks/>
          </p:cNvSpPr>
          <p:nvPr/>
        </p:nvSpPr>
        <p:spPr bwMode="auto">
          <a:xfrm>
            <a:off x="3851275" y="4943475"/>
            <a:ext cx="1014413" cy="731838"/>
          </a:xfrm>
          <a:custGeom>
            <a:avLst/>
            <a:gdLst/>
            <a:ahLst/>
            <a:cxnLst>
              <a:cxn ang="0">
                <a:pos x="382" y="441"/>
              </a:cxn>
              <a:cxn ang="0">
                <a:pos x="409" y="387"/>
              </a:cxn>
              <a:cxn ang="0">
                <a:pos x="418" y="306"/>
              </a:cxn>
              <a:cxn ang="0">
                <a:pos x="562" y="261"/>
              </a:cxn>
              <a:cxn ang="0">
                <a:pos x="607" y="207"/>
              </a:cxn>
              <a:cxn ang="0">
                <a:pos x="580" y="189"/>
              </a:cxn>
              <a:cxn ang="0">
                <a:pos x="535" y="63"/>
              </a:cxn>
              <a:cxn ang="0">
                <a:pos x="508" y="36"/>
              </a:cxn>
              <a:cxn ang="0">
                <a:pos x="454" y="0"/>
              </a:cxn>
              <a:cxn ang="0">
                <a:pos x="202" y="27"/>
              </a:cxn>
              <a:cxn ang="0">
                <a:pos x="148" y="45"/>
              </a:cxn>
              <a:cxn ang="0">
                <a:pos x="94" y="81"/>
              </a:cxn>
              <a:cxn ang="0">
                <a:pos x="85" y="108"/>
              </a:cxn>
              <a:cxn ang="0">
                <a:pos x="58" y="117"/>
              </a:cxn>
              <a:cxn ang="0">
                <a:pos x="40" y="171"/>
              </a:cxn>
              <a:cxn ang="0">
                <a:pos x="22" y="198"/>
              </a:cxn>
              <a:cxn ang="0">
                <a:pos x="4" y="252"/>
              </a:cxn>
              <a:cxn ang="0">
                <a:pos x="31" y="387"/>
              </a:cxn>
              <a:cxn ang="0">
                <a:pos x="94" y="396"/>
              </a:cxn>
              <a:cxn ang="0">
                <a:pos x="283" y="459"/>
              </a:cxn>
              <a:cxn ang="0">
                <a:pos x="400" y="450"/>
              </a:cxn>
              <a:cxn ang="0">
                <a:pos x="409" y="423"/>
              </a:cxn>
              <a:cxn ang="0">
                <a:pos x="382" y="441"/>
              </a:cxn>
            </a:cxnLst>
            <a:rect l="0" t="0" r="r" b="b"/>
            <a:pathLst>
              <a:path w="639" h="461">
                <a:moveTo>
                  <a:pt x="382" y="441"/>
                </a:moveTo>
                <a:cubicBezTo>
                  <a:pt x="388" y="422"/>
                  <a:pt x="404" y="407"/>
                  <a:pt x="409" y="387"/>
                </a:cubicBezTo>
                <a:cubicBezTo>
                  <a:pt x="416" y="361"/>
                  <a:pt x="409" y="332"/>
                  <a:pt x="418" y="306"/>
                </a:cubicBezTo>
                <a:cubicBezTo>
                  <a:pt x="428" y="277"/>
                  <a:pt x="537" y="265"/>
                  <a:pt x="562" y="261"/>
                </a:cubicBezTo>
                <a:cubicBezTo>
                  <a:pt x="599" y="249"/>
                  <a:pt x="639" y="255"/>
                  <a:pt x="607" y="207"/>
                </a:cubicBezTo>
                <a:cubicBezTo>
                  <a:pt x="601" y="198"/>
                  <a:pt x="589" y="195"/>
                  <a:pt x="580" y="189"/>
                </a:cubicBezTo>
                <a:cubicBezTo>
                  <a:pt x="567" y="151"/>
                  <a:pt x="561" y="94"/>
                  <a:pt x="535" y="63"/>
                </a:cubicBezTo>
                <a:cubicBezTo>
                  <a:pt x="527" y="53"/>
                  <a:pt x="518" y="44"/>
                  <a:pt x="508" y="36"/>
                </a:cubicBezTo>
                <a:cubicBezTo>
                  <a:pt x="491" y="23"/>
                  <a:pt x="454" y="0"/>
                  <a:pt x="454" y="0"/>
                </a:cubicBezTo>
                <a:cubicBezTo>
                  <a:pt x="346" y="5"/>
                  <a:pt x="292" y="3"/>
                  <a:pt x="202" y="27"/>
                </a:cubicBezTo>
                <a:cubicBezTo>
                  <a:pt x="184" y="32"/>
                  <a:pt x="164" y="34"/>
                  <a:pt x="148" y="45"/>
                </a:cubicBezTo>
                <a:cubicBezTo>
                  <a:pt x="130" y="57"/>
                  <a:pt x="94" y="81"/>
                  <a:pt x="94" y="81"/>
                </a:cubicBezTo>
                <a:cubicBezTo>
                  <a:pt x="91" y="90"/>
                  <a:pt x="92" y="101"/>
                  <a:pt x="85" y="108"/>
                </a:cubicBezTo>
                <a:cubicBezTo>
                  <a:pt x="78" y="115"/>
                  <a:pt x="64" y="109"/>
                  <a:pt x="58" y="117"/>
                </a:cubicBezTo>
                <a:cubicBezTo>
                  <a:pt x="47" y="132"/>
                  <a:pt x="46" y="153"/>
                  <a:pt x="40" y="171"/>
                </a:cubicBezTo>
                <a:cubicBezTo>
                  <a:pt x="37" y="181"/>
                  <a:pt x="26" y="188"/>
                  <a:pt x="22" y="198"/>
                </a:cubicBezTo>
                <a:cubicBezTo>
                  <a:pt x="14" y="215"/>
                  <a:pt x="4" y="252"/>
                  <a:pt x="4" y="252"/>
                </a:cubicBezTo>
                <a:cubicBezTo>
                  <a:pt x="6" y="277"/>
                  <a:pt x="0" y="373"/>
                  <a:pt x="31" y="387"/>
                </a:cubicBezTo>
                <a:cubicBezTo>
                  <a:pt x="50" y="396"/>
                  <a:pt x="73" y="393"/>
                  <a:pt x="94" y="396"/>
                </a:cubicBezTo>
                <a:cubicBezTo>
                  <a:pt x="159" y="407"/>
                  <a:pt x="228" y="422"/>
                  <a:pt x="283" y="459"/>
                </a:cubicBezTo>
                <a:cubicBezTo>
                  <a:pt x="322" y="456"/>
                  <a:pt x="362" y="461"/>
                  <a:pt x="400" y="450"/>
                </a:cubicBezTo>
                <a:cubicBezTo>
                  <a:pt x="409" y="447"/>
                  <a:pt x="417" y="427"/>
                  <a:pt x="409" y="423"/>
                </a:cubicBezTo>
                <a:cubicBezTo>
                  <a:pt x="399" y="418"/>
                  <a:pt x="391" y="435"/>
                  <a:pt x="382" y="441"/>
                </a:cubicBezTo>
                <a:close/>
              </a:path>
            </a:pathLst>
          </a:custGeom>
          <a:solidFill>
            <a:srgbClr val="6666FF"/>
          </a:solidFill>
          <a:ln w="9525">
            <a:noFill/>
            <a:round/>
            <a:headEnd/>
            <a:tailEnd/>
          </a:ln>
          <a:effectLst/>
        </p:spPr>
        <p:txBody>
          <a:bodyPr/>
          <a:lstStyle/>
          <a:p>
            <a:endParaRPr lang="en-US" dirty="0"/>
          </a:p>
        </p:txBody>
      </p:sp>
      <p:sp>
        <p:nvSpPr>
          <p:cNvPr id="11280" name="Freeform 16"/>
          <p:cNvSpPr>
            <a:spLocks/>
          </p:cNvSpPr>
          <p:nvPr/>
        </p:nvSpPr>
        <p:spPr bwMode="auto">
          <a:xfrm>
            <a:off x="4243388" y="5184775"/>
            <a:ext cx="600075" cy="527050"/>
          </a:xfrm>
          <a:custGeom>
            <a:avLst/>
            <a:gdLst/>
            <a:ahLst/>
            <a:cxnLst>
              <a:cxn ang="0">
                <a:pos x="252" y="136"/>
              </a:cxn>
              <a:cxn ang="0">
                <a:pos x="333" y="127"/>
              </a:cxn>
              <a:cxn ang="0">
                <a:pos x="360" y="118"/>
              </a:cxn>
              <a:cxn ang="0">
                <a:pos x="378" y="64"/>
              </a:cxn>
              <a:cxn ang="0">
                <a:pos x="198" y="1"/>
              </a:cxn>
              <a:cxn ang="0">
                <a:pos x="0" y="100"/>
              </a:cxn>
              <a:cxn ang="0">
                <a:pos x="36" y="253"/>
              </a:cxn>
              <a:cxn ang="0">
                <a:pos x="117" y="316"/>
              </a:cxn>
              <a:cxn ang="0">
                <a:pos x="189" y="181"/>
              </a:cxn>
              <a:cxn ang="0">
                <a:pos x="216" y="172"/>
              </a:cxn>
              <a:cxn ang="0">
                <a:pos x="252" y="136"/>
              </a:cxn>
            </a:cxnLst>
            <a:rect l="0" t="0" r="r" b="b"/>
            <a:pathLst>
              <a:path w="378" h="332">
                <a:moveTo>
                  <a:pt x="252" y="136"/>
                </a:moveTo>
                <a:cubicBezTo>
                  <a:pt x="279" y="133"/>
                  <a:pt x="306" y="131"/>
                  <a:pt x="333" y="127"/>
                </a:cubicBezTo>
                <a:cubicBezTo>
                  <a:pt x="342" y="125"/>
                  <a:pt x="354" y="126"/>
                  <a:pt x="360" y="118"/>
                </a:cubicBezTo>
                <a:cubicBezTo>
                  <a:pt x="371" y="103"/>
                  <a:pt x="378" y="64"/>
                  <a:pt x="378" y="64"/>
                </a:cubicBezTo>
                <a:cubicBezTo>
                  <a:pt x="342" y="10"/>
                  <a:pt x="258" y="10"/>
                  <a:pt x="198" y="1"/>
                </a:cubicBezTo>
                <a:cubicBezTo>
                  <a:pt x="101" y="9"/>
                  <a:pt x="33" y="0"/>
                  <a:pt x="0" y="100"/>
                </a:cubicBezTo>
                <a:cubicBezTo>
                  <a:pt x="8" y="130"/>
                  <a:pt x="16" y="233"/>
                  <a:pt x="36" y="253"/>
                </a:cubicBezTo>
                <a:cubicBezTo>
                  <a:pt x="60" y="277"/>
                  <a:pt x="93" y="292"/>
                  <a:pt x="117" y="316"/>
                </a:cubicBezTo>
                <a:cubicBezTo>
                  <a:pt x="237" y="299"/>
                  <a:pt x="149" y="332"/>
                  <a:pt x="189" y="181"/>
                </a:cubicBezTo>
                <a:cubicBezTo>
                  <a:pt x="191" y="172"/>
                  <a:pt x="208" y="176"/>
                  <a:pt x="216" y="172"/>
                </a:cubicBezTo>
                <a:cubicBezTo>
                  <a:pt x="245" y="158"/>
                  <a:pt x="240" y="159"/>
                  <a:pt x="252" y="136"/>
                </a:cubicBezTo>
                <a:close/>
              </a:path>
            </a:pathLst>
          </a:custGeom>
          <a:solidFill>
            <a:srgbClr val="6666FF"/>
          </a:solidFill>
          <a:ln w="9525">
            <a:noFill/>
            <a:round/>
            <a:headEnd/>
            <a:tailEnd/>
          </a:ln>
          <a:effectLst/>
        </p:spPr>
        <p:txBody>
          <a:bodyPr/>
          <a:lstStyle/>
          <a:p>
            <a:endParaRPr lang="en-US" dirty="0"/>
          </a:p>
        </p:txBody>
      </p:sp>
      <p:sp>
        <p:nvSpPr>
          <p:cNvPr id="11281" name="Text Box 17"/>
          <p:cNvSpPr txBox="1">
            <a:spLocks noChangeArrowheads="1"/>
          </p:cNvSpPr>
          <p:nvPr/>
        </p:nvSpPr>
        <p:spPr bwMode="auto">
          <a:xfrm>
            <a:off x="6019800" y="2590800"/>
            <a:ext cx="2286000" cy="2528888"/>
          </a:xfrm>
          <a:prstGeom prst="rect">
            <a:avLst/>
          </a:prstGeom>
          <a:noFill/>
          <a:ln w="9525">
            <a:noFill/>
            <a:miter lim="800000"/>
            <a:headEnd/>
            <a:tailEnd/>
          </a:ln>
          <a:effectLst/>
        </p:spPr>
        <p:txBody>
          <a:bodyPr>
            <a:spAutoFit/>
          </a:bodyPr>
          <a:lstStyle/>
          <a:p>
            <a:pPr algn="ctr">
              <a:spcBef>
                <a:spcPct val="50000"/>
              </a:spcBef>
            </a:pPr>
            <a:r>
              <a:rPr lang="en-US" sz="3200" dirty="0"/>
              <a:t>Slavic Nationality divided into several countries</a:t>
            </a:r>
          </a:p>
        </p:txBody>
      </p:sp>
      <p:sp>
        <p:nvSpPr>
          <p:cNvPr id="11282" name="Text Box 18"/>
          <p:cNvSpPr txBox="1">
            <a:spLocks noChangeArrowheads="1"/>
          </p:cNvSpPr>
          <p:nvPr/>
        </p:nvSpPr>
        <p:spPr bwMode="auto">
          <a:xfrm>
            <a:off x="5943600" y="2514600"/>
            <a:ext cx="2438400" cy="2528888"/>
          </a:xfrm>
          <a:prstGeom prst="rect">
            <a:avLst/>
          </a:prstGeom>
          <a:noFill/>
          <a:ln w="9525">
            <a:noFill/>
            <a:miter lim="800000"/>
            <a:headEnd/>
            <a:tailEnd/>
          </a:ln>
          <a:effectLst/>
        </p:spPr>
        <p:txBody>
          <a:bodyPr>
            <a:spAutoFit/>
          </a:bodyPr>
          <a:lstStyle/>
          <a:p>
            <a:pPr algn="ctr">
              <a:spcBef>
                <a:spcPct val="50000"/>
              </a:spcBef>
            </a:pPr>
            <a:r>
              <a:rPr lang="en-US" sz="3200" dirty="0"/>
              <a:t>Serbia wanted to unite Slavs into one country</a:t>
            </a:r>
          </a:p>
        </p:txBody>
      </p:sp>
      <p:sp>
        <p:nvSpPr>
          <p:cNvPr id="11283" name="Line 19"/>
          <p:cNvSpPr>
            <a:spLocks noChangeShapeType="1"/>
          </p:cNvSpPr>
          <p:nvPr/>
        </p:nvSpPr>
        <p:spPr bwMode="auto">
          <a:xfrm flipH="1">
            <a:off x="3429000" y="4114800"/>
            <a:ext cx="2438400" cy="1066800"/>
          </a:xfrm>
          <a:prstGeom prst="line">
            <a:avLst/>
          </a:prstGeom>
          <a:noFill/>
          <a:ln w="76200">
            <a:solidFill>
              <a:schemeClr val="tx1"/>
            </a:solidFill>
            <a:round/>
            <a:headEnd/>
            <a:tailEnd type="triangle" w="med" len="med"/>
          </a:ln>
          <a:effectLst/>
        </p:spPr>
        <p:txBody>
          <a:bodyPr/>
          <a:lstStyle/>
          <a:p>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27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12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270"/>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1275"/>
                                        </p:tgtEl>
                                        <p:attrNameLst>
                                          <p:attrName>style.visibility</p:attrName>
                                        </p:attrNameLst>
                                      </p:cBhvr>
                                      <p:to>
                                        <p:strVal val="visible"/>
                                      </p:to>
                                    </p:set>
                                  </p:childTnLst>
                                </p:cTn>
                              </p:par>
                            </p:childTnLst>
                          </p:cTn>
                        </p:par>
                        <p:par>
                          <p:cTn id="15" fill="hold">
                            <p:stCondLst>
                              <p:cond delay="0"/>
                            </p:stCondLst>
                            <p:childTnLst>
                              <p:par>
                                <p:cTn id="16" presetID="1" presetClass="exit" presetSubtype="0" fill="hold" grpId="1" nodeType="afterEffect">
                                  <p:stCondLst>
                                    <p:cond delay="500"/>
                                  </p:stCondLst>
                                  <p:childTnLst>
                                    <p:set>
                                      <p:cBhvr>
                                        <p:cTn id="17" dur="1" fill="hold">
                                          <p:stCondLst>
                                            <p:cond delay="0"/>
                                          </p:stCondLst>
                                        </p:cTn>
                                        <p:tgtEl>
                                          <p:spTgt spid="11275"/>
                                        </p:tgtEl>
                                        <p:attrNameLst>
                                          <p:attrName>style.visibility</p:attrName>
                                        </p:attrNameLst>
                                      </p:cBhvr>
                                      <p:to>
                                        <p:strVal val="hidden"/>
                                      </p:to>
                                    </p:set>
                                  </p:childTnLst>
                                </p:cTn>
                              </p:par>
                              <p:par>
                                <p:cTn id="18" presetID="1" presetClass="entr" presetSubtype="0" fill="hold" grpId="0" nodeType="withEffect">
                                  <p:stCondLst>
                                    <p:cond delay="500"/>
                                  </p:stCondLst>
                                  <p:childTnLst>
                                    <p:set>
                                      <p:cBhvr>
                                        <p:cTn id="19" dur="1" fill="hold">
                                          <p:stCondLst>
                                            <p:cond delay="0"/>
                                          </p:stCondLst>
                                        </p:cTn>
                                        <p:tgtEl>
                                          <p:spTgt spid="11276"/>
                                        </p:tgtEl>
                                        <p:attrNameLst>
                                          <p:attrName>style.visibility</p:attrName>
                                        </p:attrNameLst>
                                      </p:cBhvr>
                                      <p:to>
                                        <p:strVal val="visible"/>
                                      </p:to>
                                    </p:set>
                                  </p:childTnLst>
                                </p:cTn>
                              </p:par>
                            </p:childTnLst>
                          </p:cTn>
                        </p:par>
                        <p:par>
                          <p:cTn id="20" fill="hold">
                            <p:stCondLst>
                              <p:cond delay="500"/>
                            </p:stCondLst>
                            <p:childTnLst>
                              <p:par>
                                <p:cTn id="21" presetID="1" presetClass="exit" presetSubtype="0" fill="hold" grpId="1" nodeType="afterEffect">
                                  <p:stCondLst>
                                    <p:cond delay="500"/>
                                  </p:stCondLst>
                                  <p:childTnLst>
                                    <p:set>
                                      <p:cBhvr>
                                        <p:cTn id="22" dur="1" fill="hold">
                                          <p:stCondLst>
                                            <p:cond delay="0"/>
                                          </p:stCondLst>
                                        </p:cTn>
                                        <p:tgtEl>
                                          <p:spTgt spid="11276"/>
                                        </p:tgtEl>
                                        <p:attrNameLst>
                                          <p:attrName>style.visibility</p:attrName>
                                        </p:attrNameLst>
                                      </p:cBhvr>
                                      <p:to>
                                        <p:strVal val="hidden"/>
                                      </p:to>
                                    </p:set>
                                  </p:childTnLst>
                                </p:cTn>
                              </p:par>
                              <p:par>
                                <p:cTn id="23" presetID="1" presetClass="entr" presetSubtype="0" fill="hold" grpId="0" nodeType="withEffect">
                                  <p:stCondLst>
                                    <p:cond delay="500"/>
                                  </p:stCondLst>
                                  <p:childTnLst>
                                    <p:set>
                                      <p:cBhvr>
                                        <p:cTn id="24" dur="1" fill="hold">
                                          <p:stCondLst>
                                            <p:cond delay="0"/>
                                          </p:stCondLst>
                                        </p:cTn>
                                        <p:tgtEl>
                                          <p:spTgt spid="11277"/>
                                        </p:tgtEl>
                                        <p:attrNameLst>
                                          <p:attrName>style.visibility</p:attrName>
                                        </p:attrNameLst>
                                      </p:cBhvr>
                                      <p:to>
                                        <p:strVal val="visible"/>
                                      </p:to>
                                    </p:set>
                                  </p:childTnLst>
                                </p:cTn>
                              </p:par>
                            </p:childTnLst>
                          </p:cTn>
                        </p:par>
                        <p:par>
                          <p:cTn id="25" fill="hold">
                            <p:stCondLst>
                              <p:cond delay="1000"/>
                            </p:stCondLst>
                            <p:childTnLst>
                              <p:par>
                                <p:cTn id="26" presetID="1" presetClass="exit" presetSubtype="0" fill="hold" grpId="1" nodeType="afterEffect">
                                  <p:stCondLst>
                                    <p:cond delay="500"/>
                                  </p:stCondLst>
                                  <p:childTnLst>
                                    <p:set>
                                      <p:cBhvr>
                                        <p:cTn id="27" dur="1" fill="hold">
                                          <p:stCondLst>
                                            <p:cond delay="0"/>
                                          </p:stCondLst>
                                        </p:cTn>
                                        <p:tgtEl>
                                          <p:spTgt spid="11277"/>
                                        </p:tgtEl>
                                        <p:attrNameLst>
                                          <p:attrName>style.visibility</p:attrName>
                                        </p:attrNameLst>
                                      </p:cBhvr>
                                      <p:to>
                                        <p:strVal val="hidden"/>
                                      </p:to>
                                    </p:set>
                                  </p:childTnLst>
                                </p:cTn>
                              </p:par>
                              <p:par>
                                <p:cTn id="28" presetID="1" presetClass="entr" presetSubtype="0" fill="hold" grpId="0" nodeType="withEffect">
                                  <p:stCondLst>
                                    <p:cond delay="500"/>
                                  </p:stCondLst>
                                  <p:childTnLst>
                                    <p:set>
                                      <p:cBhvr>
                                        <p:cTn id="29" dur="1" fill="hold">
                                          <p:stCondLst>
                                            <p:cond delay="0"/>
                                          </p:stCondLst>
                                        </p:cTn>
                                        <p:tgtEl>
                                          <p:spTgt spid="11279"/>
                                        </p:tgtEl>
                                        <p:attrNameLst>
                                          <p:attrName>style.visibility</p:attrName>
                                        </p:attrNameLst>
                                      </p:cBhvr>
                                      <p:to>
                                        <p:strVal val="visible"/>
                                      </p:to>
                                    </p:set>
                                  </p:childTnLst>
                                </p:cTn>
                              </p:par>
                            </p:childTnLst>
                          </p:cTn>
                        </p:par>
                        <p:par>
                          <p:cTn id="30" fill="hold">
                            <p:stCondLst>
                              <p:cond delay="1500"/>
                            </p:stCondLst>
                            <p:childTnLst>
                              <p:par>
                                <p:cTn id="31" presetID="1" presetClass="exit" presetSubtype="0" fill="hold" grpId="1" nodeType="afterEffect">
                                  <p:stCondLst>
                                    <p:cond delay="500"/>
                                  </p:stCondLst>
                                  <p:childTnLst>
                                    <p:set>
                                      <p:cBhvr>
                                        <p:cTn id="32" dur="1" fill="hold">
                                          <p:stCondLst>
                                            <p:cond delay="0"/>
                                          </p:stCondLst>
                                        </p:cTn>
                                        <p:tgtEl>
                                          <p:spTgt spid="11279"/>
                                        </p:tgtEl>
                                        <p:attrNameLst>
                                          <p:attrName>style.visibility</p:attrName>
                                        </p:attrNameLst>
                                      </p:cBhvr>
                                      <p:to>
                                        <p:strVal val="hidden"/>
                                      </p:to>
                                    </p:set>
                                  </p:childTnLst>
                                </p:cTn>
                              </p:par>
                              <p:par>
                                <p:cTn id="33" presetID="1" presetClass="entr" presetSubtype="0" fill="hold" grpId="0" nodeType="withEffect">
                                  <p:stCondLst>
                                    <p:cond delay="500"/>
                                  </p:stCondLst>
                                  <p:childTnLst>
                                    <p:set>
                                      <p:cBhvr>
                                        <p:cTn id="34" dur="1" fill="hold">
                                          <p:stCondLst>
                                            <p:cond delay="0"/>
                                          </p:stCondLst>
                                        </p:cTn>
                                        <p:tgtEl>
                                          <p:spTgt spid="11280"/>
                                        </p:tgtEl>
                                        <p:attrNameLst>
                                          <p:attrName>style.visibility</p:attrName>
                                        </p:attrNameLst>
                                      </p:cBhvr>
                                      <p:to>
                                        <p:strVal val="visible"/>
                                      </p:to>
                                    </p:set>
                                  </p:childTnLst>
                                </p:cTn>
                              </p:par>
                            </p:childTnLst>
                          </p:cTn>
                        </p:par>
                        <p:par>
                          <p:cTn id="35" fill="hold">
                            <p:stCondLst>
                              <p:cond delay="2000"/>
                            </p:stCondLst>
                            <p:childTnLst>
                              <p:par>
                                <p:cTn id="36" presetID="1" presetClass="exit" presetSubtype="0" fill="hold" grpId="1" nodeType="afterEffect">
                                  <p:stCondLst>
                                    <p:cond delay="500"/>
                                  </p:stCondLst>
                                  <p:childTnLst>
                                    <p:set>
                                      <p:cBhvr>
                                        <p:cTn id="37" dur="1" fill="hold">
                                          <p:stCondLst>
                                            <p:cond delay="0"/>
                                          </p:stCondLst>
                                        </p:cTn>
                                        <p:tgtEl>
                                          <p:spTgt spid="11280"/>
                                        </p:tgtEl>
                                        <p:attrNameLst>
                                          <p:attrName>style.visibility</p:attrName>
                                        </p:attrNameLst>
                                      </p:cBhvr>
                                      <p:to>
                                        <p:strVal val="hidden"/>
                                      </p:to>
                                    </p:set>
                                  </p:childTnLst>
                                </p:cTn>
                              </p:par>
                            </p:childTnLst>
                          </p:cTn>
                        </p:par>
                        <p:par>
                          <p:cTn id="38" fill="hold">
                            <p:stCondLst>
                              <p:cond delay="2500"/>
                            </p:stCondLst>
                            <p:childTnLst>
                              <p:par>
                                <p:cTn id="39" presetID="9" presetClass="exit" presetSubtype="0" fill="hold" grpId="1" nodeType="afterEffect">
                                  <p:stCondLst>
                                    <p:cond delay="500"/>
                                  </p:stCondLst>
                                  <p:childTnLst>
                                    <p:animEffect transition="out" filter="dissolve">
                                      <p:cBhvr>
                                        <p:cTn id="40" dur="500"/>
                                        <p:tgtEl>
                                          <p:spTgt spid="11274"/>
                                        </p:tgtEl>
                                      </p:cBhvr>
                                    </p:animEffect>
                                    <p:set>
                                      <p:cBhvr>
                                        <p:cTn id="41" dur="1" fill="hold">
                                          <p:stCondLst>
                                            <p:cond delay="499"/>
                                          </p:stCondLst>
                                        </p:cTn>
                                        <p:tgtEl>
                                          <p:spTgt spid="11274"/>
                                        </p:tgtEl>
                                        <p:attrNameLst>
                                          <p:attrName>style.visibility</p:attrName>
                                        </p:attrNameLst>
                                      </p:cBhvr>
                                      <p:to>
                                        <p:strVal val="hidden"/>
                                      </p:to>
                                    </p:set>
                                  </p:childTnLst>
                                </p:cTn>
                              </p:par>
                              <p:par>
                                <p:cTn id="42" presetID="9" presetClass="exit" presetSubtype="0" fill="hold" grpId="0" nodeType="withEffect">
                                  <p:stCondLst>
                                    <p:cond delay="500"/>
                                  </p:stCondLst>
                                  <p:childTnLst>
                                    <p:animEffect transition="out" filter="dissolve">
                                      <p:cBhvr>
                                        <p:cTn id="43" dur="500"/>
                                        <p:tgtEl>
                                          <p:spTgt spid="11272"/>
                                        </p:tgtEl>
                                      </p:cBhvr>
                                    </p:animEffect>
                                    <p:set>
                                      <p:cBhvr>
                                        <p:cTn id="44" dur="1" fill="hold">
                                          <p:stCondLst>
                                            <p:cond delay="499"/>
                                          </p:stCondLst>
                                        </p:cTn>
                                        <p:tgtEl>
                                          <p:spTgt spid="11272"/>
                                        </p:tgtEl>
                                        <p:attrNameLst>
                                          <p:attrName>style.visibility</p:attrName>
                                        </p:attrNameLst>
                                      </p:cBhvr>
                                      <p:to>
                                        <p:strVal val="hidden"/>
                                      </p:to>
                                    </p:set>
                                  </p:childTnLst>
                                </p:cTn>
                              </p:par>
                            </p:childTnLst>
                          </p:cTn>
                        </p:par>
                        <p:par>
                          <p:cTn id="45" fill="hold">
                            <p:stCondLst>
                              <p:cond delay="3500"/>
                            </p:stCondLst>
                            <p:childTnLst>
                              <p:par>
                                <p:cTn id="46" presetID="9" presetClass="entr" presetSubtype="0" fill="hold" grpId="0" nodeType="afterEffect">
                                  <p:stCondLst>
                                    <p:cond delay="1500"/>
                                  </p:stCondLst>
                                  <p:childTnLst>
                                    <p:set>
                                      <p:cBhvr>
                                        <p:cTn id="47" dur="1" fill="hold">
                                          <p:stCondLst>
                                            <p:cond delay="0"/>
                                          </p:stCondLst>
                                        </p:cTn>
                                        <p:tgtEl>
                                          <p:spTgt spid="11269"/>
                                        </p:tgtEl>
                                        <p:attrNameLst>
                                          <p:attrName>style.visibility</p:attrName>
                                        </p:attrNameLst>
                                      </p:cBhvr>
                                      <p:to>
                                        <p:strVal val="visible"/>
                                      </p:to>
                                    </p:set>
                                    <p:animEffect transition="in" filter="dissolve">
                                      <p:cBhvr>
                                        <p:cTn id="48" dur="500"/>
                                        <p:tgtEl>
                                          <p:spTgt spid="11269"/>
                                        </p:tgtEl>
                                      </p:cBhvr>
                                    </p:animEffect>
                                  </p:childTnLst>
                                </p:cTn>
                              </p:par>
                              <p:par>
                                <p:cTn id="49" presetID="9" presetClass="emph" presetSubtype="0" grpId="1" nodeType="withEffect">
                                  <p:stCondLst>
                                    <p:cond delay="1500"/>
                                  </p:stCondLst>
                                  <p:childTnLst>
                                    <p:set>
                                      <p:cBhvr rctx="PPT">
                                        <p:cTn id="50" dur="indefinite"/>
                                        <p:tgtEl>
                                          <p:spTgt spid="11269"/>
                                        </p:tgtEl>
                                        <p:attrNameLst>
                                          <p:attrName>style.opacity</p:attrName>
                                        </p:attrNameLst>
                                      </p:cBhvr>
                                      <p:to>
                                        <p:strVal val="0.5"/>
                                      </p:to>
                                    </p:set>
                                    <p:animEffect filter="image" prLst="opacity: 0.5">
                                      <p:cBhvr rctx="IE">
                                        <p:cTn id="51" dur="indefinite"/>
                                        <p:tgtEl>
                                          <p:spTgt spid="11269"/>
                                        </p:tgtEl>
                                      </p:cBhvr>
                                    </p:animEffect>
                                  </p:childTnLst>
                                </p:cTn>
                              </p:par>
                              <p:par>
                                <p:cTn id="52" presetID="1" presetClass="entr" presetSubtype="0" fill="hold" grpId="0" nodeType="withEffect">
                                  <p:stCondLst>
                                    <p:cond delay="1500"/>
                                  </p:stCondLst>
                                  <p:childTnLst>
                                    <p:set>
                                      <p:cBhvr>
                                        <p:cTn id="53" dur="1" fill="hold">
                                          <p:stCondLst>
                                            <p:cond delay="0"/>
                                          </p:stCondLst>
                                        </p:cTn>
                                        <p:tgtEl>
                                          <p:spTgt spid="11281"/>
                                        </p:tgtEl>
                                        <p:attrNameLst>
                                          <p:attrName>style.visibility</p:attrName>
                                        </p:attrNameLst>
                                      </p:cBhvr>
                                      <p:to>
                                        <p:strVal val="visible"/>
                                      </p:to>
                                    </p:set>
                                  </p:childTnLst>
                                </p:cTn>
                              </p:par>
                              <p:par>
                                <p:cTn id="54" presetID="35" presetClass="emph" presetSubtype="0" repeatCount="indefinite" fill="hold" grpId="2" nodeType="withEffect">
                                  <p:stCondLst>
                                    <p:cond delay="1500"/>
                                  </p:stCondLst>
                                  <p:endCondLst>
                                    <p:cond evt="onNext" delay="0">
                                      <p:tgtEl>
                                        <p:sldTgt/>
                                      </p:tgtEl>
                                    </p:cond>
                                  </p:endCondLst>
                                  <p:childTnLst>
                                    <p:anim calcmode="discrete" valueType="str">
                                      <p:cBhvr>
                                        <p:cTn id="55" dur="500" fill="hold"/>
                                        <p:tgtEl>
                                          <p:spTgt spid="11269"/>
                                        </p:tgtEl>
                                        <p:attrNameLst>
                                          <p:attrName>style.visibility</p:attrName>
                                        </p:attrNameLst>
                                      </p:cBhvr>
                                      <p:tavLst>
                                        <p:tav tm="0">
                                          <p:val>
                                            <p:strVal val="hidden"/>
                                          </p:val>
                                        </p:tav>
                                        <p:tav tm="50000">
                                          <p:val>
                                            <p:strVal val="visible"/>
                                          </p:val>
                                        </p:tav>
                                      </p:tavLst>
                                    </p:anim>
                                  </p:childTnLst>
                                </p:cTn>
                              </p:par>
                            </p:childTnLst>
                          </p:cTn>
                        </p:par>
                        <p:par>
                          <p:cTn id="56" fill="hold">
                            <p:stCondLst>
                              <p:cond delay="5500"/>
                            </p:stCondLst>
                            <p:childTnLst>
                              <p:par>
                                <p:cTn id="57" presetID="9" presetClass="exit" presetSubtype="0" fill="hold" grpId="0" nodeType="afterEffect">
                                  <p:stCondLst>
                                    <p:cond delay="8000"/>
                                  </p:stCondLst>
                                  <p:childTnLst>
                                    <p:animEffect transition="out" filter="dissolve">
                                      <p:cBhvr>
                                        <p:cTn id="58" dur="500"/>
                                        <p:tgtEl>
                                          <p:spTgt spid="11271"/>
                                        </p:tgtEl>
                                      </p:cBhvr>
                                    </p:animEffect>
                                    <p:set>
                                      <p:cBhvr>
                                        <p:cTn id="59" dur="1" fill="hold">
                                          <p:stCondLst>
                                            <p:cond delay="499"/>
                                          </p:stCondLst>
                                        </p:cTn>
                                        <p:tgtEl>
                                          <p:spTgt spid="11271"/>
                                        </p:tgtEl>
                                        <p:attrNameLst>
                                          <p:attrName>style.visibility</p:attrName>
                                        </p:attrNameLst>
                                      </p:cBhvr>
                                      <p:to>
                                        <p:strVal val="hidden"/>
                                      </p:to>
                                    </p:set>
                                  </p:childTnLst>
                                </p:cTn>
                              </p:par>
                              <p:par>
                                <p:cTn id="60" presetID="9" presetClass="exit" presetSubtype="0" fill="hold" grpId="1" nodeType="withEffect">
                                  <p:stCondLst>
                                    <p:cond delay="8000"/>
                                  </p:stCondLst>
                                  <p:childTnLst>
                                    <p:animEffect transition="out" filter="dissolve">
                                      <p:cBhvr>
                                        <p:cTn id="61" dur="500"/>
                                        <p:tgtEl>
                                          <p:spTgt spid="11281"/>
                                        </p:tgtEl>
                                      </p:cBhvr>
                                    </p:animEffect>
                                    <p:set>
                                      <p:cBhvr>
                                        <p:cTn id="62" dur="1" fill="hold">
                                          <p:stCondLst>
                                            <p:cond delay="499"/>
                                          </p:stCondLst>
                                        </p:cTn>
                                        <p:tgtEl>
                                          <p:spTgt spid="11281"/>
                                        </p:tgtEl>
                                        <p:attrNameLst>
                                          <p:attrName>style.visibility</p:attrName>
                                        </p:attrNameLst>
                                      </p:cBhvr>
                                      <p:to>
                                        <p:strVal val="hidden"/>
                                      </p:to>
                                    </p:set>
                                  </p:childTnLst>
                                </p:cTn>
                              </p:par>
                              <p:par>
                                <p:cTn id="63" presetID="1" presetClass="entr" presetSubtype="0" fill="hold" grpId="0" nodeType="withEffect">
                                  <p:stCondLst>
                                    <p:cond delay="8000"/>
                                  </p:stCondLst>
                                  <p:childTnLst>
                                    <p:set>
                                      <p:cBhvr>
                                        <p:cTn id="64" dur="1" fill="hold">
                                          <p:stCondLst>
                                            <p:cond delay="0"/>
                                          </p:stCondLst>
                                        </p:cTn>
                                        <p:tgtEl>
                                          <p:spTgt spid="11282"/>
                                        </p:tgtEl>
                                        <p:attrNameLst>
                                          <p:attrName>style.visibility</p:attrName>
                                        </p:attrNameLst>
                                      </p:cBhvr>
                                      <p:to>
                                        <p:strVal val="visible"/>
                                      </p:to>
                                    </p:set>
                                  </p:childTnLst>
                                </p:cTn>
                              </p:par>
                              <p:par>
                                <p:cTn id="65" presetID="1" presetClass="entr" presetSubtype="0" fill="hold" grpId="0" nodeType="withEffect">
                                  <p:stCondLst>
                                    <p:cond delay="8000"/>
                                  </p:stCondLst>
                                  <p:childTnLst>
                                    <p:set>
                                      <p:cBhvr>
                                        <p:cTn id="66" dur="1" fill="hold">
                                          <p:stCondLst>
                                            <p:cond delay="0"/>
                                          </p:stCondLst>
                                        </p:cTn>
                                        <p:tgtEl>
                                          <p:spTgt spid="11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animBg="1"/>
      <p:bldP spid="11269" grpId="1" animBg="1"/>
      <p:bldP spid="11269" grpId="2" animBg="1"/>
      <p:bldP spid="11270" grpId="0" animBg="1"/>
      <p:bldP spid="11271" grpId="0" animBg="1"/>
      <p:bldP spid="11272" grpId="0" animBg="1"/>
      <p:bldP spid="11273" grpId="0"/>
      <p:bldP spid="11274" grpId="0"/>
      <p:bldP spid="11274" grpId="1"/>
      <p:bldP spid="11275" grpId="0" animBg="1"/>
      <p:bldP spid="11275" grpId="1" animBg="1"/>
      <p:bldP spid="11276" grpId="0" animBg="1"/>
      <p:bldP spid="11276" grpId="1" animBg="1"/>
      <p:bldP spid="11277" grpId="0" animBg="1"/>
      <p:bldP spid="11277" grpId="1" animBg="1"/>
      <p:bldP spid="11279" grpId="0" animBg="1"/>
      <p:bldP spid="11279" grpId="1" animBg="1"/>
      <p:bldP spid="11280" grpId="0" animBg="1"/>
      <p:bldP spid="11280" grpId="1" animBg="1"/>
      <p:bldP spid="11281" grpId="0"/>
      <p:bldP spid="11281" grpId="1"/>
      <p:bldP spid="11282" grpId="0"/>
      <p:bldP spid="1128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descr="vc00008"/>
          <p:cNvPicPr>
            <a:picLocks noChangeAspect="1" noChangeArrowheads="1"/>
          </p:cNvPicPr>
          <p:nvPr/>
        </p:nvPicPr>
        <p:blipFill>
          <a:blip r:embed="rId3" cstate="print"/>
          <a:srcRect l="28799" r="4800"/>
          <a:stretch>
            <a:fillRect/>
          </a:stretch>
        </p:blipFill>
        <p:spPr bwMode="auto">
          <a:xfrm>
            <a:off x="0" y="914400"/>
            <a:ext cx="4257675" cy="4810125"/>
          </a:xfrm>
          <a:prstGeom prst="rect">
            <a:avLst/>
          </a:prstGeom>
          <a:noFill/>
        </p:spPr>
      </p:pic>
      <p:pic>
        <p:nvPicPr>
          <p:cNvPr id="44039" name="Picture 7" descr="SM21305-L.jpg"/>
          <p:cNvPicPr>
            <a:picLocks noChangeAspect="1" noChangeArrowheads="1"/>
          </p:cNvPicPr>
          <p:nvPr/>
        </p:nvPicPr>
        <p:blipFill>
          <a:blip r:embed="rId4" cstate="print"/>
          <a:srcRect/>
          <a:stretch>
            <a:fillRect/>
          </a:stretch>
        </p:blipFill>
        <p:spPr bwMode="auto">
          <a:xfrm>
            <a:off x="4572000" y="838200"/>
            <a:ext cx="4805363" cy="5029200"/>
          </a:xfrm>
          <a:prstGeom prst="rect">
            <a:avLst/>
          </a:prstGeom>
          <a:noFill/>
        </p:spPr>
      </p:pic>
      <p:sp>
        <p:nvSpPr>
          <p:cNvPr id="44040" name="Line 8"/>
          <p:cNvSpPr>
            <a:spLocks noChangeShapeType="1"/>
          </p:cNvSpPr>
          <p:nvPr/>
        </p:nvSpPr>
        <p:spPr bwMode="auto">
          <a:xfrm>
            <a:off x="4343400" y="0"/>
            <a:ext cx="0" cy="6858000"/>
          </a:xfrm>
          <a:prstGeom prst="line">
            <a:avLst/>
          </a:prstGeom>
          <a:noFill/>
          <a:ln w="76200">
            <a:solidFill>
              <a:srgbClr val="800000"/>
            </a:solidFill>
            <a:round/>
            <a:headEnd/>
            <a:tailEnd/>
          </a:ln>
          <a:effectLst/>
        </p:spPr>
        <p:txBody>
          <a:bodyPr/>
          <a:lstStyle/>
          <a:p>
            <a:endParaRPr lang="en-US" dirty="0"/>
          </a:p>
        </p:txBody>
      </p:sp>
      <p:pic>
        <p:nvPicPr>
          <p:cNvPr id="44044" name="Picture 12" descr="film-1447"/>
          <p:cNvPicPr>
            <a:picLocks noChangeAspect="1" noChangeArrowheads="1"/>
          </p:cNvPicPr>
          <p:nvPr/>
        </p:nvPicPr>
        <p:blipFill>
          <a:blip r:embed="rId5" cstate="print"/>
          <a:srcRect/>
          <a:stretch>
            <a:fillRect/>
          </a:stretch>
        </p:blipFill>
        <p:spPr bwMode="auto">
          <a:xfrm>
            <a:off x="0" y="1447800"/>
            <a:ext cx="4267200" cy="2833688"/>
          </a:xfrm>
          <a:prstGeom prst="rect">
            <a:avLst/>
          </a:prstGeom>
          <a:noFill/>
        </p:spPr>
      </p:pic>
      <p:pic>
        <p:nvPicPr>
          <p:cNvPr id="44046" name="Picture 14" descr="DIL00070"/>
          <p:cNvPicPr>
            <a:picLocks noChangeAspect="1" noChangeArrowheads="1"/>
          </p:cNvPicPr>
          <p:nvPr/>
        </p:nvPicPr>
        <p:blipFill>
          <a:blip r:embed="rId6" cstate="print"/>
          <a:srcRect/>
          <a:stretch>
            <a:fillRect/>
          </a:stretch>
        </p:blipFill>
        <p:spPr bwMode="auto">
          <a:xfrm>
            <a:off x="4752975" y="609600"/>
            <a:ext cx="4391025" cy="5514975"/>
          </a:xfrm>
          <a:prstGeom prst="rect">
            <a:avLst/>
          </a:prstGeom>
          <a:noFill/>
        </p:spPr>
      </p:pic>
      <p:pic>
        <p:nvPicPr>
          <p:cNvPr id="44048" name="Picture 16" descr="movie_repfeature-1"/>
          <p:cNvPicPr>
            <a:picLocks noChangeAspect="1" noChangeArrowheads="1"/>
          </p:cNvPicPr>
          <p:nvPr/>
        </p:nvPicPr>
        <p:blipFill>
          <a:blip r:embed="rId7" cstate="print"/>
          <a:srcRect/>
          <a:stretch>
            <a:fillRect/>
          </a:stretch>
        </p:blipFill>
        <p:spPr bwMode="auto">
          <a:xfrm>
            <a:off x="4572000" y="1295400"/>
            <a:ext cx="4572000" cy="3521075"/>
          </a:xfrm>
          <a:prstGeom prst="rect">
            <a:avLst/>
          </a:prstGeom>
          <a:noFill/>
        </p:spPr>
      </p:pic>
      <p:pic>
        <p:nvPicPr>
          <p:cNvPr id="44050" name="Picture 18" descr="BMP1_for_sale_web1"/>
          <p:cNvPicPr>
            <a:picLocks noChangeAspect="1" noChangeArrowheads="1"/>
          </p:cNvPicPr>
          <p:nvPr/>
        </p:nvPicPr>
        <p:blipFill>
          <a:blip r:embed="rId8" cstate="print"/>
          <a:srcRect/>
          <a:stretch>
            <a:fillRect/>
          </a:stretch>
        </p:blipFill>
        <p:spPr bwMode="auto">
          <a:xfrm>
            <a:off x="0" y="2020888"/>
            <a:ext cx="4267200" cy="2225675"/>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500"/>
                                        <p:tgtEl>
                                          <p:spTgt spid="44039"/>
                                        </p:tgtEl>
                                        <p:attrNameLst>
                                          <p:attrName>ppt_x</p:attrName>
                                        </p:attrNameLst>
                                      </p:cBhvr>
                                      <p:tavLst>
                                        <p:tav tm="0">
                                          <p:val>
                                            <p:strVal val="ppt_x"/>
                                          </p:val>
                                        </p:tav>
                                        <p:tav tm="100000">
                                          <p:val>
                                            <p:strVal val="1+ppt_w/2"/>
                                          </p:val>
                                        </p:tav>
                                      </p:tavLst>
                                    </p:anim>
                                    <p:anim calcmode="lin" valueType="num">
                                      <p:cBhvr additive="base">
                                        <p:cTn id="7" dur="500"/>
                                        <p:tgtEl>
                                          <p:spTgt spid="44039"/>
                                        </p:tgtEl>
                                        <p:attrNameLst>
                                          <p:attrName>ppt_y</p:attrName>
                                        </p:attrNameLst>
                                      </p:cBhvr>
                                      <p:tavLst>
                                        <p:tav tm="0">
                                          <p:val>
                                            <p:strVal val="ppt_y"/>
                                          </p:val>
                                        </p:tav>
                                        <p:tav tm="100000">
                                          <p:val>
                                            <p:strVal val="ppt_y"/>
                                          </p:val>
                                        </p:tav>
                                      </p:tavLst>
                                    </p:anim>
                                    <p:set>
                                      <p:cBhvr>
                                        <p:cTn id="8" dur="1" fill="hold">
                                          <p:stCondLst>
                                            <p:cond delay="499"/>
                                          </p:stCondLst>
                                        </p:cTn>
                                        <p:tgtEl>
                                          <p:spTgt spid="4403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4046"/>
                                        </p:tgtEl>
                                        <p:attrNameLst>
                                          <p:attrName>style.visibility</p:attrName>
                                        </p:attrNameLst>
                                      </p:cBhvr>
                                      <p:to>
                                        <p:strVal val="visible"/>
                                      </p:to>
                                    </p:set>
                                    <p:anim calcmode="lin" valueType="num">
                                      <p:cBhvr additive="base">
                                        <p:cTn id="13" dur="500" fill="hold"/>
                                        <p:tgtEl>
                                          <p:spTgt spid="44046"/>
                                        </p:tgtEl>
                                        <p:attrNameLst>
                                          <p:attrName>ppt_x</p:attrName>
                                        </p:attrNameLst>
                                      </p:cBhvr>
                                      <p:tavLst>
                                        <p:tav tm="0">
                                          <p:val>
                                            <p:strVal val="1+#ppt_w/2"/>
                                          </p:val>
                                        </p:tav>
                                        <p:tav tm="100000">
                                          <p:val>
                                            <p:strVal val="#ppt_x"/>
                                          </p:val>
                                        </p:tav>
                                      </p:tavLst>
                                    </p:anim>
                                    <p:anim calcmode="lin" valueType="num">
                                      <p:cBhvr additive="base">
                                        <p:cTn id="14" dur="500" fill="hold"/>
                                        <p:tgtEl>
                                          <p:spTgt spid="4404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8" fill="hold" nodeType="clickEffect">
                                  <p:stCondLst>
                                    <p:cond delay="0"/>
                                  </p:stCondLst>
                                  <p:childTnLst>
                                    <p:anim calcmode="lin" valueType="num">
                                      <p:cBhvr additive="base">
                                        <p:cTn id="18" dur="500"/>
                                        <p:tgtEl>
                                          <p:spTgt spid="44037"/>
                                        </p:tgtEl>
                                        <p:attrNameLst>
                                          <p:attrName>ppt_x</p:attrName>
                                        </p:attrNameLst>
                                      </p:cBhvr>
                                      <p:tavLst>
                                        <p:tav tm="0">
                                          <p:val>
                                            <p:strVal val="ppt_x"/>
                                          </p:val>
                                        </p:tav>
                                        <p:tav tm="100000">
                                          <p:val>
                                            <p:strVal val="0-ppt_w/2"/>
                                          </p:val>
                                        </p:tav>
                                      </p:tavLst>
                                    </p:anim>
                                    <p:anim calcmode="lin" valueType="num">
                                      <p:cBhvr additive="base">
                                        <p:cTn id="19" dur="500"/>
                                        <p:tgtEl>
                                          <p:spTgt spid="44037"/>
                                        </p:tgtEl>
                                        <p:attrNameLst>
                                          <p:attrName>ppt_y</p:attrName>
                                        </p:attrNameLst>
                                      </p:cBhvr>
                                      <p:tavLst>
                                        <p:tav tm="0">
                                          <p:val>
                                            <p:strVal val="ppt_y"/>
                                          </p:val>
                                        </p:tav>
                                        <p:tav tm="100000">
                                          <p:val>
                                            <p:strVal val="ppt_y"/>
                                          </p:val>
                                        </p:tav>
                                      </p:tavLst>
                                    </p:anim>
                                    <p:set>
                                      <p:cBhvr>
                                        <p:cTn id="20" dur="1" fill="hold">
                                          <p:stCondLst>
                                            <p:cond delay="499"/>
                                          </p:stCondLst>
                                        </p:cTn>
                                        <p:tgtEl>
                                          <p:spTgt spid="4403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4044"/>
                                        </p:tgtEl>
                                        <p:attrNameLst>
                                          <p:attrName>style.visibility</p:attrName>
                                        </p:attrNameLst>
                                      </p:cBhvr>
                                      <p:to>
                                        <p:strVal val="visible"/>
                                      </p:to>
                                    </p:set>
                                    <p:anim calcmode="lin" valueType="num">
                                      <p:cBhvr additive="base">
                                        <p:cTn id="25" dur="500" fill="hold"/>
                                        <p:tgtEl>
                                          <p:spTgt spid="44044"/>
                                        </p:tgtEl>
                                        <p:attrNameLst>
                                          <p:attrName>ppt_x</p:attrName>
                                        </p:attrNameLst>
                                      </p:cBhvr>
                                      <p:tavLst>
                                        <p:tav tm="0">
                                          <p:val>
                                            <p:strVal val="0-#ppt_w/2"/>
                                          </p:val>
                                        </p:tav>
                                        <p:tav tm="100000">
                                          <p:val>
                                            <p:strVal val="#ppt_x"/>
                                          </p:val>
                                        </p:tav>
                                      </p:tavLst>
                                    </p:anim>
                                    <p:anim calcmode="lin" valueType="num">
                                      <p:cBhvr additive="base">
                                        <p:cTn id="26" dur="500" fill="hold"/>
                                        <p:tgtEl>
                                          <p:spTgt spid="4404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2" fill="hold" nodeType="clickEffect">
                                  <p:stCondLst>
                                    <p:cond delay="0"/>
                                  </p:stCondLst>
                                  <p:childTnLst>
                                    <p:anim calcmode="lin" valueType="num">
                                      <p:cBhvr additive="base">
                                        <p:cTn id="30" dur="500"/>
                                        <p:tgtEl>
                                          <p:spTgt spid="44046"/>
                                        </p:tgtEl>
                                        <p:attrNameLst>
                                          <p:attrName>ppt_x</p:attrName>
                                        </p:attrNameLst>
                                      </p:cBhvr>
                                      <p:tavLst>
                                        <p:tav tm="0">
                                          <p:val>
                                            <p:strVal val="ppt_x"/>
                                          </p:val>
                                        </p:tav>
                                        <p:tav tm="100000">
                                          <p:val>
                                            <p:strVal val="1+ppt_w/2"/>
                                          </p:val>
                                        </p:tav>
                                      </p:tavLst>
                                    </p:anim>
                                    <p:anim calcmode="lin" valueType="num">
                                      <p:cBhvr additive="base">
                                        <p:cTn id="31" dur="500"/>
                                        <p:tgtEl>
                                          <p:spTgt spid="44046"/>
                                        </p:tgtEl>
                                        <p:attrNameLst>
                                          <p:attrName>ppt_y</p:attrName>
                                        </p:attrNameLst>
                                      </p:cBhvr>
                                      <p:tavLst>
                                        <p:tav tm="0">
                                          <p:val>
                                            <p:strVal val="ppt_y"/>
                                          </p:val>
                                        </p:tav>
                                        <p:tav tm="100000">
                                          <p:val>
                                            <p:strVal val="ppt_y"/>
                                          </p:val>
                                        </p:tav>
                                      </p:tavLst>
                                    </p:anim>
                                    <p:set>
                                      <p:cBhvr>
                                        <p:cTn id="32" dur="1" fill="hold">
                                          <p:stCondLst>
                                            <p:cond delay="499"/>
                                          </p:stCondLst>
                                        </p:cTn>
                                        <p:tgtEl>
                                          <p:spTgt spid="4404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44048"/>
                                        </p:tgtEl>
                                        <p:attrNameLst>
                                          <p:attrName>style.visibility</p:attrName>
                                        </p:attrNameLst>
                                      </p:cBhvr>
                                      <p:to>
                                        <p:strVal val="visible"/>
                                      </p:to>
                                    </p:set>
                                    <p:anim calcmode="lin" valueType="num">
                                      <p:cBhvr additive="base">
                                        <p:cTn id="37" dur="500" fill="hold"/>
                                        <p:tgtEl>
                                          <p:spTgt spid="44048"/>
                                        </p:tgtEl>
                                        <p:attrNameLst>
                                          <p:attrName>ppt_x</p:attrName>
                                        </p:attrNameLst>
                                      </p:cBhvr>
                                      <p:tavLst>
                                        <p:tav tm="0">
                                          <p:val>
                                            <p:strVal val="1+#ppt_w/2"/>
                                          </p:val>
                                        </p:tav>
                                        <p:tav tm="100000">
                                          <p:val>
                                            <p:strVal val="#ppt_x"/>
                                          </p:val>
                                        </p:tav>
                                      </p:tavLst>
                                    </p:anim>
                                    <p:anim calcmode="lin" valueType="num">
                                      <p:cBhvr additive="base">
                                        <p:cTn id="38" dur="500" fill="hold"/>
                                        <p:tgtEl>
                                          <p:spTgt spid="4404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8" fill="hold" nodeType="clickEffect">
                                  <p:stCondLst>
                                    <p:cond delay="0"/>
                                  </p:stCondLst>
                                  <p:childTnLst>
                                    <p:anim calcmode="lin" valueType="num">
                                      <p:cBhvr additive="base">
                                        <p:cTn id="42" dur="500"/>
                                        <p:tgtEl>
                                          <p:spTgt spid="44044"/>
                                        </p:tgtEl>
                                        <p:attrNameLst>
                                          <p:attrName>ppt_x</p:attrName>
                                        </p:attrNameLst>
                                      </p:cBhvr>
                                      <p:tavLst>
                                        <p:tav tm="0">
                                          <p:val>
                                            <p:strVal val="ppt_x"/>
                                          </p:val>
                                        </p:tav>
                                        <p:tav tm="100000">
                                          <p:val>
                                            <p:strVal val="0-ppt_w/2"/>
                                          </p:val>
                                        </p:tav>
                                      </p:tavLst>
                                    </p:anim>
                                    <p:anim calcmode="lin" valueType="num">
                                      <p:cBhvr additive="base">
                                        <p:cTn id="43" dur="500"/>
                                        <p:tgtEl>
                                          <p:spTgt spid="44044"/>
                                        </p:tgtEl>
                                        <p:attrNameLst>
                                          <p:attrName>ppt_y</p:attrName>
                                        </p:attrNameLst>
                                      </p:cBhvr>
                                      <p:tavLst>
                                        <p:tav tm="0">
                                          <p:val>
                                            <p:strVal val="ppt_y"/>
                                          </p:val>
                                        </p:tav>
                                        <p:tav tm="100000">
                                          <p:val>
                                            <p:strVal val="ppt_y"/>
                                          </p:val>
                                        </p:tav>
                                      </p:tavLst>
                                    </p:anim>
                                    <p:set>
                                      <p:cBhvr>
                                        <p:cTn id="44" dur="1" fill="hold">
                                          <p:stCondLst>
                                            <p:cond delay="499"/>
                                          </p:stCondLst>
                                        </p:cTn>
                                        <p:tgtEl>
                                          <p:spTgt spid="4404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44050"/>
                                        </p:tgtEl>
                                        <p:attrNameLst>
                                          <p:attrName>style.visibility</p:attrName>
                                        </p:attrNameLst>
                                      </p:cBhvr>
                                      <p:to>
                                        <p:strVal val="visible"/>
                                      </p:to>
                                    </p:set>
                                    <p:anim calcmode="lin" valueType="num">
                                      <p:cBhvr additive="base">
                                        <p:cTn id="49" dur="500" fill="hold"/>
                                        <p:tgtEl>
                                          <p:spTgt spid="44050"/>
                                        </p:tgtEl>
                                        <p:attrNameLst>
                                          <p:attrName>ppt_x</p:attrName>
                                        </p:attrNameLst>
                                      </p:cBhvr>
                                      <p:tavLst>
                                        <p:tav tm="0">
                                          <p:val>
                                            <p:strVal val="0-#ppt_w/2"/>
                                          </p:val>
                                        </p:tav>
                                        <p:tav tm="100000">
                                          <p:val>
                                            <p:strVal val="#ppt_x"/>
                                          </p:val>
                                        </p:tav>
                                      </p:tavLst>
                                    </p:anim>
                                    <p:anim calcmode="lin" valueType="num">
                                      <p:cBhvr additive="base">
                                        <p:cTn id="50" dur="500" fill="hold"/>
                                        <p:tgtEl>
                                          <p:spTgt spid="44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fww0011"/>
          <p:cNvPicPr>
            <a:picLocks noChangeAspect="1" noChangeArrowheads="1"/>
          </p:cNvPicPr>
          <p:nvPr/>
        </p:nvPicPr>
        <p:blipFill>
          <a:blip r:embed="rId3" cstate="print"/>
          <a:srcRect/>
          <a:stretch>
            <a:fillRect/>
          </a:stretch>
        </p:blipFill>
        <p:spPr bwMode="auto">
          <a:xfrm>
            <a:off x="0" y="374650"/>
            <a:ext cx="9144000" cy="61087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0" y="3429000"/>
            <a:ext cx="9144000" cy="3429000"/>
          </a:xfrm>
          <a:prstGeom prst="rect">
            <a:avLst/>
          </a:prstGeom>
          <a:noFill/>
          <a:ln w="9525">
            <a:noFill/>
            <a:miter lim="800000"/>
            <a:headEnd/>
            <a:tailEnd/>
          </a:ln>
          <a:effectLst/>
        </p:spPr>
      </p:pic>
      <p:sp>
        <p:nvSpPr>
          <p:cNvPr id="18435" name="Freeform 3" descr="Large confetti"/>
          <p:cNvSpPr>
            <a:spLocks/>
          </p:cNvSpPr>
          <p:nvPr/>
        </p:nvSpPr>
        <p:spPr bwMode="auto">
          <a:xfrm>
            <a:off x="1706563" y="4114800"/>
            <a:ext cx="4594225" cy="1957388"/>
          </a:xfrm>
          <a:custGeom>
            <a:avLst/>
            <a:gdLst/>
            <a:ahLst/>
            <a:cxnLst>
              <a:cxn ang="0">
                <a:pos x="1310" y="1098"/>
              </a:cxn>
              <a:cxn ang="0">
                <a:pos x="950" y="1071"/>
              </a:cxn>
              <a:cxn ang="0">
                <a:pos x="590" y="1071"/>
              </a:cxn>
              <a:cxn ang="0">
                <a:pos x="23" y="1062"/>
              </a:cxn>
              <a:cxn ang="0">
                <a:pos x="122" y="891"/>
              </a:cxn>
              <a:cxn ang="0">
                <a:pos x="203" y="855"/>
              </a:cxn>
              <a:cxn ang="0">
                <a:pos x="257" y="837"/>
              </a:cxn>
              <a:cxn ang="0">
                <a:pos x="347" y="792"/>
              </a:cxn>
              <a:cxn ang="0">
                <a:pos x="527" y="738"/>
              </a:cxn>
              <a:cxn ang="0">
                <a:pos x="608" y="693"/>
              </a:cxn>
              <a:cxn ang="0">
                <a:pos x="653" y="639"/>
              </a:cxn>
              <a:cxn ang="0">
                <a:pos x="788" y="585"/>
              </a:cxn>
              <a:cxn ang="0">
                <a:pos x="842" y="549"/>
              </a:cxn>
              <a:cxn ang="0">
                <a:pos x="869" y="531"/>
              </a:cxn>
              <a:cxn ang="0">
                <a:pos x="959" y="441"/>
              </a:cxn>
              <a:cxn ang="0">
                <a:pos x="1031" y="369"/>
              </a:cxn>
              <a:cxn ang="0">
                <a:pos x="1139" y="261"/>
              </a:cxn>
              <a:cxn ang="0">
                <a:pos x="1238" y="153"/>
              </a:cxn>
              <a:cxn ang="0">
                <a:pos x="1328" y="54"/>
              </a:cxn>
              <a:cxn ang="0">
                <a:pos x="1436" y="9"/>
              </a:cxn>
              <a:cxn ang="0">
                <a:pos x="1463" y="0"/>
              </a:cxn>
              <a:cxn ang="0">
                <a:pos x="1589" y="27"/>
              </a:cxn>
              <a:cxn ang="0">
                <a:pos x="1616" y="45"/>
              </a:cxn>
              <a:cxn ang="0">
                <a:pos x="1706" y="81"/>
              </a:cxn>
              <a:cxn ang="0">
                <a:pos x="1787" y="216"/>
              </a:cxn>
              <a:cxn ang="0">
                <a:pos x="1841" y="288"/>
              </a:cxn>
              <a:cxn ang="0">
                <a:pos x="1985" y="477"/>
              </a:cxn>
              <a:cxn ang="0">
                <a:pos x="2039" y="495"/>
              </a:cxn>
              <a:cxn ang="0">
                <a:pos x="2075" y="513"/>
              </a:cxn>
              <a:cxn ang="0">
                <a:pos x="2174" y="540"/>
              </a:cxn>
              <a:cxn ang="0">
                <a:pos x="2201" y="549"/>
              </a:cxn>
              <a:cxn ang="0">
                <a:pos x="2273" y="630"/>
              </a:cxn>
              <a:cxn ang="0">
                <a:pos x="2300" y="657"/>
              </a:cxn>
              <a:cxn ang="0">
                <a:pos x="2435" y="837"/>
              </a:cxn>
              <a:cxn ang="0">
                <a:pos x="2561" y="909"/>
              </a:cxn>
              <a:cxn ang="0">
                <a:pos x="2642" y="945"/>
              </a:cxn>
              <a:cxn ang="0">
                <a:pos x="2696" y="963"/>
              </a:cxn>
              <a:cxn ang="0">
                <a:pos x="2723" y="972"/>
              </a:cxn>
              <a:cxn ang="0">
                <a:pos x="2840" y="1053"/>
              </a:cxn>
              <a:cxn ang="0">
                <a:pos x="2867" y="1071"/>
              </a:cxn>
              <a:cxn ang="0">
                <a:pos x="2885" y="1125"/>
              </a:cxn>
              <a:cxn ang="0">
                <a:pos x="2894" y="1152"/>
              </a:cxn>
              <a:cxn ang="0">
                <a:pos x="2885" y="1179"/>
              </a:cxn>
              <a:cxn ang="0">
                <a:pos x="2858" y="1188"/>
              </a:cxn>
              <a:cxn ang="0">
                <a:pos x="2696" y="1233"/>
              </a:cxn>
              <a:cxn ang="0">
                <a:pos x="2156" y="1215"/>
              </a:cxn>
              <a:cxn ang="0">
                <a:pos x="2057" y="1188"/>
              </a:cxn>
              <a:cxn ang="0">
                <a:pos x="1868" y="1161"/>
              </a:cxn>
              <a:cxn ang="0">
                <a:pos x="1706" y="1116"/>
              </a:cxn>
              <a:cxn ang="0">
                <a:pos x="1427" y="1071"/>
              </a:cxn>
              <a:cxn ang="0">
                <a:pos x="1184" y="1080"/>
              </a:cxn>
            </a:cxnLst>
            <a:rect l="0" t="0" r="r" b="b"/>
            <a:pathLst>
              <a:path w="2894" h="1233">
                <a:moveTo>
                  <a:pt x="1310" y="1098"/>
                </a:moveTo>
                <a:cubicBezTo>
                  <a:pt x="1212" y="1065"/>
                  <a:pt x="1046" y="1075"/>
                  <a:pt x="950" y="1071"/>
                </a:cubicBezTo>
                <a:cubicBezTo>
                  <a:pt x="805" y="1035"/>
                  <a:pt x="964" y="1071"/>
                  <a:pt x="590" y="1071"/>
                </a:cubicBezTo>
                <a:cubicBezTo>
                  <a:pt x="401" y="1071"/>
                  <a:pt x="212" y="1065"/>
                  <a:pt x="23" y="1062"/>
                </a:cubicBezTo>
                <a:cubicBezTo>
                  <a:pt x="0" y="993"/>
                  <a:pt x="58" y="919"/>
                  <a:pt x="122" y="891"/>
                </a:cubicBezTo>
                <a:cubicBezTo>
                  <a:pt x="149" y="879"/>
                  <a:pt x="176" y="867"/>
                  <a:pt x="203" y="855"/>
                </a:cubicBezTo>
                <a:cubicBezTo>
                  <a:pt x="220" y="847"/>
                  <a:pt x="241" y="848"/>
                  <a:pt x="257" y="837"/>
                </a:cubicBezTo>
                <a:cubicBezTo>
                  <a:pt x="283" y="819"/>
                  <a:pt x="317" y="802"/>
                  <a:pt x="347" y="792"/>
                </a:cubicBezTo>
                <a:cubicBezTo>
                  <a:pt x="396" y="776"/>
                  <a:pt x="484" y="767"/>
                  <a:pt x="527" y="738"/>
                </a:cubicBezTo>
                <a:cubicBezTo>
                  <a:pt x="589" y="697"/>
                  <a:pt x="560" y="709"/>
                  <a:pt x="608" y="693"/>
                </a:cubicBezTo>
                <a:cubicBezTo>
                  <a:pt x="619" y="676"/>
                  <a:pt x="635" y="649"/>
                  <a:pt x="653" y="639"/>
                </a:cubicBezTo>
                <a:cubicBezTo>
                  <a:pt x="668" y="630"/>
                  <a:pt x="775" y="589"/>
                  <a:pt x="788" y="585"/>
                </a:cubicBezTo>
                <a:cubicBezTo>
                  <a:pt x="809" y="578"/>
                  <a:pt x="824" y="561"/>
                  <a:pt x="842" y="549"/>
                </a:cubicBezTo>
                <a:cubicBezTo>
                  <a:pt x="851" y="543"/>
                  <a:pt x="869" y="531"/>
                  <a:pt x="869" y="531"/>
                </a:cubicBezTo>
                <a:cubicBezTo>
                  <a:pt x="893" y="495"/>
                  <a:pt x="926" y="468"/>
                  <a:pt x="959" y="441"/>
                </a:cubicBezTo>
                <a:cubicBezTo>
                  <a:pt x="988" y="417"/>
                  <a:pt x="1000" y="390"/>
                  <a:pt x="1031" y="369"/>
                </a:cubicBezTo>
                <a:cubicBezTo>
                  <a:pt x="1067" y="315"/>
                  <a:pt x="1078" y="281"/>
                  <a:pt x="1139" y="261"/>
                </a:cubicBezTo>
                <a:cubicBezTo>
                  <a:pt x="1166" y="220"/>
                  <a:pt x="1211" y="193"/>
                  <a:pt x="1238" y="153"/>
                </a:cubicBezTo>
                <a:cubicBezTo>
                  <a:pt x="1264" y="114"/>
                  <a:pt x="1284" y="76"/>
                  <a:pt x="1328" y="54"/>
                </a:cubicBezTo>
                <a:cubicBezTo>
                  <a:pt x="1363" y="36"/>
                  <a:pt x="1398" y="22"/>
                  <a:pt x="1436" y="9"/>
                </a:cubicBezTo>
                <a:cubicBezTo>
                  <a:pt x="1445" y="6"/>
                  <a:pt x="1463" y="0"/>
                  <a:pt x="1463" y="0"/>
                </a:cubicBezTo>
                <a:cubicBezTo>
                  <a:pt x="1493" y="4"/>
                  <a:pt x="1559" y="7"/>
                  <a:pt x="1589" y="27"/>
                </a:cubicBezTo>
                <a:cubicBezTo>
                  <a:pt x="1598" y="33"/>
                  <a:pt x="1606" y="41"/>
                  <a:pt x="1616" y="45"/>
                </a:cubicBezTo>
                <a:cubicBezTo>
                  <a:pt x="1650" y="60"/>
                  <a:pt x="1674" y="60"/>
                  <a:pt x="1706" y="81"/>
                </a:cubicBezTo>
                <a:cubicBezTo>
                  <a:pt x="1723" y="131"/>
                  <a:pt x="1758" y="172"/>
                  <a:pt x="1787" y="216"/>
                </a:cubicBezTo>
                <a:cubicBezTo>
                  <a:pt x="1810" y="251"/>
                  <a:pt x="1800" y="260"/>
                  <a:pt x="1841" y="288"/>
                </a:cubicBezTo>
                <a:cubicBezTo>
                  <a:pt x="1867" y="367"/>
                  <a:pt x="1928" y="420"/>
                  <a:pt x="1985" y="477"/>
                </a:cubicBezTo>
                <a:cubicBezTo>
                  <a:pt x="1998" y="490"/>
                  <a:pt x="2021" y="489"/>
                  <a:pt x="2039" y="495"/>
                </a:cubicBezTo>
                <a:cubicBezTo>
                  <a:pt x="2052" y="499"/>
                  <a:pt x="2062" y="509"/>
                  <a:pt x="2075" y="513"/>
                </a:cubicBezTo>
                <a:cubicBezTo>
                  <a:pt x="2107" y="524"/>
                  <a:pt x="2142" y="529"/>
                  <a:pt x="2174" y="540"/>
                </a:cubicBezTo>
                <a:cubicBezTo>
                  <a:pt x="2183" y="543"/>
                  <a:pt x="2201" y="549"/>
                  <a:pt x="2201" y="549"/>
                </a:cubicBezTo>
                <a:cubicBezTo>
                  <a:pt x="2233" y="597"/>
                  <a:pt x="2211" y="568"/>
                  <a:pt x="2273" y="630"/>
                </a:cubicBezTo>
                <a:cubicBezTo>
                  <a:pt x="2282" y="639"/>
                  <a:pt x="2300" y="657"/>
                  <a:pt x="2300" y="657"/>
                </a:cubicBezTo>
                <a:cubicBezTo>
                  <a:pt x="2322" y="724"/>
                  <a:pt x="2375" y="797"/>
                  <a:pt x="2435" y="837"/>
                </a:cubicBezTo>
                <a:cubicBezTo>
                  <a:pt x="2471" y="891"/>
                  <a:pt x="2513" y="877"/>
                  <a:pt x="2561" y="909"/>
                </a:cubicBezTo>
                <a:cubicBezTo>
                  <a:pt x="2604" y="938"/>
                  <a:pt x="2578" y="924"/>
                  <a:pt x="2642" y="945"/>
                </a:cubicBezTo>
                <a:cubicBezTo>
                  <a:pt x="2660" y="951"/>
                  <a:pt x="2678" y="957"/>
                  <a:pt x="2696" y="963"/>
                </a:cubicBezTo>
                <a:cubicBezTo>
                  <a:pt x="2705" y="966"/>
                  <a:pt x="2723" y="972"/>
                  <a:pt x="2723" y="972"/>
                </a:cubicBezTo>
                <a:cubicBezTo>
                  <a:pt x="2758" y="1007"/>
                  <a:pt x="2799" y="1026"/>
                  <a:pt x="2840" y="1053"/>
                </a:cubicBezTo>
                <a:cubicBezTo>
                  <a:pt x="2849" y="1059"/>
                  <a:pt x="2867" y="1071"/>
                  <a:pt x="2867" y="1071"/>
                </a:cubicBezTo>
                <a:cubicBezTo>
                  <a:pt x="2873" y="1089"/>
                  <a:pt x="2879" y="1107"/>
                  <a:pt x="2885" y="1125"/>
                </a:cubicBezTo>
                <a:cubicBezTo>
                  <a:pt x="2888" y="1134"/>
                  <a:pt x="2894" y="1152"/>
                  <a:pt x="2894" y="1152"/>
                </a:cubicBezTo>
                <a:cubicBezTo>
                  <a:pt x="2891" y="1161"/>
                  <a:pt x="2892" y="1172"/>
                  <a:pt x="2885" y="1179"/>
                </a:cubicBezTo>
                <a:cubicBezTo>
                  <a:pt x="2878" y="1186"/>
                  <a:pt x="2866" y="1184"/>
                  <a:pt x="2858" y="1188"/>
                </a:cubicBezTo>
                <a:cubicBezTo>
                  <a:pt x="2787" y="1224"/>
                  <a:pt x="2778" y="1224"/>
                  <a:pt x="2696" y="1233"/>
                </a:cubicBezTo>
                <a:cubicBezTo>
                  <a:pt x="2587" y="1231"/>
                  <a:pt x="2316" y="1233"/>
                  <a:pt x="2156" y="1215"/>
                </a:cubicBezTo>
                <a:cubicBezTo>
                  <a:pt x="2118" y="1211"/>
                  <a:pt x="2094" y="1200"/>
                  <a:pt x="2057" y="1188"/>
                </a:cubicBezTo>
                <a:cubicBezTo>
                  <a:pt x="2001" y="1169"/>
                  <a:pt x="1927" y="1173"/>
                  <a:pt x="1868" y="1161"/>
                </a:cubicBezTo>
                <a:cubicBezTo>
                  <a:pt x="1813" y="1150"/>
                  <a:pt x="1759" y="1134"/>
                  <a:pt x="1706" y="1116"/>
                </a:cubicBezTo>
                <a:cubicBezTo>
                  <a:pt x="1619" y="1087"/>
                  <a:pt x="1518" y="1084"/>
                  <a:pt x="1427" y="1071"/>
                </a:cubicBezTo>
                <a:cubicBezTo>
                  <a:pt x="1244" y="1082"/>
                  <a:pt x="1325" y="1080"/>
                  <a:pt x="1184" y="1080"/>
                </a:cubicBezTo>
              </a:path>
            </a:pathLst>
          </a:custGeom>
          <a:pattFill prst="lgConfetti">
            <a:fgClr>
              <a:schemeClr val="tx1"/>
            </a:fgClr>
            <a:bgClr>
              <a:srgbClr val="333333"/>
            </a:bgClr>
          </a:pattFill>
          <a:ln w="9525">
            <a:solidFill>
              <a:schemeClr val="tx1"/>
            </a:solidFill>
            <a:round/>
            <a:headEnd/>
            <a:tailEnd/>
          </a:ln>
          <a:effectLst/>
        </p:spPr>
        <p:txBody>
          <a:bodyPr/>
          <a:lstStyle/>
          <a:p>
            <a:endParaRPr lang="en-US" dirty="0"/>
          </a:p>
        </p:txBody>
      </p:sp>
      <p:pic>
        <p:nvPicPr>
          <p:cNvPr id="18436" name="Picture 4"/>
          <p:cNvPicPr>
            <a:picLocks noChangeAspect="1" noChangeArrowheads="1"/>
          </p:cNvPicPr>
          <p:nvPr/>
        </p:nvPicPr>
        <p:blipFill>
          <a:blip r:embed="rId4" cstate="print"/>
          <a:srcRect/>
          <a:stretch>
            <a:fillRect/>
          </a:stretch>
        </p:blipFill>
        <p:spPr bwMode="auto">
          <a:xfrm>
            <a:off x="3276600" y="0"/>
            <a:ext cx="3352800" cy="2557463"/>
          </a:xfrm>
          <a:prstGeom prst="rect">
            <a:avLst/>
          </a:prstGeom>
          <a:noFill/>
          <a:ln w="9525">
            <a:noFill/>
            <a:miter lim="800000"/>
            <a:headEnd/>
            <a:tailEnd/>
          </a:ln>
          <a:effectLst/>
        </p:spPr>
      </p:pic>
      <p:sp>
        <p:nvSpPr>
          <p:cNvPr id="18437" name="WordArt 5"/>
          <p:cNvSpPr>
            <a:spLocks noChangeArrowheads="1" noChangeShapeType="1" noTextEdit="1"/>
          </p:cNvSpPr>
          <p:nvPr/>
        </p:nvSpPr>
        <p:spPr bwMode="auto">
          <a:xfrm>
            <a:off x="5105400" y="990600"/>
            <a:ext cx="1219200" cy="609600"/>
          </a:xfrm>
          <a:prstGeom prst="rect">
            <a:avLst/>
          </a:prstGeom>
        </p:spPr>
        <p:txBody>
          <a:bodyPr wrap="none" fromWordArt="1">
            <a:prstTxWarp prst="textCascadeUp">
              <a:avLst>
                <a:gd name="adj" fmla="val 44444"/>
              </a:avLst>
            </a:prstTxWarp>
          </a:bodyPr>
          <a:lstStyle/>
          <a:p>
            <a:pPr algn="ctr"/>
            <a:r>
              <a:rPr lang="en-US" sz="3600" kern="10" dirty="0">
                <a:ln w="9525">
                  <a:solidFill>
                    <a:srgbClr val="000000"/>
                  </a:solidFill>
                  <a:round/>
                  <a:headEnd/>
                  <a:tailEnd/>
                </a:ln>
                <a:solidFill>
                  <a:srgbClr val="000000"/>
                </a:solidFill>
                <a:latin typeface="Arial Black"/>
              </a:rPr>
              <a:t>Gun powder</a:t>
            </a:r>
          </a:p>
        </p:txBody>
      </p:sp>
      <p:sp>
        <p:nvSpPr>
          <p:cNvPr id="18438" name="Oval 6"/>
          <p:cNvSpPr>
            <a:spLocks noChangeArrowheads="1"/>
          </p:cNvSpPr>
          <p:nvPr/>
        </p:nvSpPr>
        <p:spPr bwMode="auto">
          <a:xfrm>
            <a:off x="4114800" y="1828800"/>
            <a:ext cx="228600" cy="228600"/>
          </a:xfrm>
          <a:prstGeom prst="ellipse">
            <a:avLst/>
          </a:prstGeom>
          <a:solidFill>
            <a:schemeClr val="tx1"/>
          </a:solidFill>
          <a:ln w="9525">
            <a:solidFill>
              <a:schemeClr val="tx1"/>
            </a:solidFill>
            <a:round/>
            <a:headEnd/>
            <a:tailEnd/>
          </a:ln>
          <a:effectLst/>
        </p:spPr>
        <p:txBody>
          <a:bodyPr wrap="none" anchor="ctr"/>
          <a:lstStyle/>
          <a:p>
            <a:endParaRPr lang="en-US" dirty="0"/>
          </a:p>
        </p:txBody>
      </p:sp>
      <p:sp>
        <p:nvSpPr>
          <p:cNvPr id="18439" name="Freeform 7" descr="Large confetti"/>
          <p:cNvSpPr>
            <a:spLocks/>
          </p:cNvSpPr>
          <p:nvPr/>
        </p:nvSpPr>
        <p:spPr bwMode="auto">
          <a:xfrm>
            <a:off x="3962400" y="1957388"/>
            <a:ext cx="330200" cy="2309812"/>
          </a:xfrm>
          <a:custGeom>
            <a:avLst/>
            <a:gdLst/>
            <a:ahLst/>
            <a:cxnLst>
              <a:cxn ang="0">
                <a:pos x="136" y="0"/>
              </a:cxn>
              <a:cxn ang="0">
                <a:pos x="100" y="99"/>
              </a:cxn>
              <a:cxn ang="0">
                <a:pos x="46" y="261"/>
              </a:cxn>
              <a:cxn ang="0">
                <a:pos x="19" y="360"/>
              </a:cxn>
              <a:cxn ang="0">
                <a:pos x="10" y="387"/>
              </a:cxn>
              <a:cxn ang="0">
                <a:pos x="46" y="765"/>
              </a:cxn>
              <a:cxn ang="0">
                <a:pos x="19" y="1026"/>
              </a:cxn>
              <a:cxn ang="0">
                <a:pos x="10" y="1224"/>
              </a:cxn>
              <a:cxn ang="0">
                <a:pos x="64" y="1395"/>
              </a:cxn>
              <a:cxn ang="0">
                <a:pos x="118" y="1359"/>
              </a:cxn>
              <a:cxn ang="0">
                <a:pos x="136" y="1305"/>
              </a:cxn>
              <a:cxn ang="0">
                <a:pos x="109" y="1008"/>
              </a:cxn>
              <a:cxn ang="0">
                <a:pos x="127" y="342"/>
              </a:cxn>
              <a:cxn ang="0">
                <a:pos x="172" y="207"/>
              </a:cxn>
              <a:cxn ang="0">
                <a:pos x="190" y="153"/>
              </a:cxn>
              <a:cxn ang="0">
                <a:pos x="172" y="36"/>
              </a:cxn>
              <a:cxn ang="0">
                <a:pos x="145" y="18"/>
              </a:cxn>
              <a:cxn ang="0">
                <a:pos x="136" y="0"/>
              </a:cxn>
            </a:cxnLst>
            <a:rect l="0" t="0" r="r" b="b"/>
            <a:pathLst>
              <a:path w="194" h="1395">
                <a:moveTo>
                  <a:pt x="136" y="0"/>
                </a:moveTo>
                <a:cubicBezTo>
                  <a:pt x="127" y="44"/>
                  <a:pt x="117" y="61"/>
                  <a:pt x="100" y="99"/>
                </a:cubicBezTo>
                <a:cubicBezTo>
                  <a:pt x="77" y="150"/>
                  <a:pt x="64" y="208"/>
                  <a:pt x="46" y="261"/>
                </a:cubicBezTo>
                <a:cubicBezTo>
                  <a:pt x="35" y="293"/>
                  <a:pt x="30" y="328"/>
                  <a:pt x="19" y="360"/>
                </a:cubicBezTo>
                <a:cubicBezTo>
                  <a:pt x="16" y="369"/>
                  <a:pt x="10" y="387"/>
                  <a:pt x="10" y="387"/>
                </a:cubicBezTo>
                <a:cubicBezTo>
                  <a:pt x="16" y="517"/>
                  <a:pt x="32" y="637"/>
                  <a:pt x="46" y="765"/>
                </a:cubicBezTo>
                <a:cubicBezTo>
                  <a:pt x="40" y="853"/>
                  <a:pt x="30" y="938"/>
                  <a:pt x="19" y="1026"/>
                </a:cubicBezTo>
                <a:cubicBezTo>
                  <a:pt x="16" y="1092"/>
                  <a:pt x="15" y="1158"/>
                  <a:pt x="10" y="1224"/>
                </a:cubicBezTo>
                <a:cubicBezTo>
                  <a:pt x="5" y="1295"/>
                  <a:pt x="0" y="1352"/>
                  <a:pt x="64" y="1395"/>
                </a:cubicBezTo>
                <a:cubicBezTo>
                  <a:pt x="100" y="1386"/>
                  <a:pt x="102" y="1394"/>
                  <a:pt x="118" y="1359"/>
                </a:cubicBezTo>
                <a:cubicBezTo>
                  <a:pt x="126" y="1342"/>
                  <a:pt x="136" y="1305"/>
                  <a:pt x="136" y="1305"/>
                </a:cubicBezTo>
                <a:cubicBezTo>
                  <a:pt x="128" y="1199"/>
                  <a:pt x="115" y="1116"/>
                  <a:pt x="109" y="1008"/>
                </a:cubicBezTo>
                <a:cubicBezTo>
                  <a:pt x="115" y="786"/>
                  <a:pt x="117" y="564"/>
                  <a:pt x="127" y="342"/>
                </a:cubicBezTo>
                <a:cubicBezTo>
                  <a:pt x="129" y="290"/>
                  <a:pt x="152" y="251"/>
                  <a:pt x="172" y="207"/>
                </a:cubicBezTo>
                <a:cubicBezTo>
                  <a:pt x="180" y="190"/>
                  <a:pt x="190" y="153"/>
                  <a:pt x="190" y="153"/>
                </a:cubicBezTo>
                <a:cubicBezTo>
                  <a:pt x="186" y="114"/>
                  <a:pt x="194" y="69"/>
                  <a:pt x="172" y="36"/>
                </a:cubicBezTo>
                <a:cubicBezTo>
                  <a:pt x="166" y="27"/>
                  <a:pt x="153" y="26"/>
                  <a:pt x="145" y="18"/>
                </a:cubicBezTo>
                <a:cubicBezTo>
                  <a:pt x="140" y="13"/>
                  <a:pt x="139" y="6"/>
                  <a:pt x="136" y="0"/>
                </a:cubicBezTo>
                <a:close/>
              </a:path>
            </a:pathLst>
          </a:custGeom>
          <a:pattFill prst="lgConfetti">
            <a:fgClr>
              <a:schemeClr val="tx1"/>
            </a:fgClr>
            <a:bgClr>
              <a:srgbClr val="333333"/>
            </a:bgClr>
          </a:pattFill>
          <a:ln w="9525">
            <a:noFill/>
            <a:round/>
            <a:headEnd/>
            <a:tailEnd/>
          </a:ln>
          <a:effectLst/>
        </p:spPr>
        <p:txBody>
          <a:bodyPr/>
          <a:lstStyle/>
          <a:p>
            <a:endParaRPr lang="en-US" dirty="0"/>
          </a:p>
        </p:txBody>
      </p:sp>
      <p:sp>
        <p:nvSpPr>
          <p:cNvPr id="18440" name="Text Box 8"/>
          <p:cNvSpPr txBox="1">
            <a:spLocks noChangeArrowheads="1"/>
          </p:cNvSpPr>
          <p:nvPr/>
        </p:nvSpPr>
        <p:spPr bwMode="auto">
          <a:xfrm rot="-1566475">
            <a:off x="609600" y="2667000"/>
            <a:ext cx="2667000" cy="1066800"/>
          </a:xfrm>
          <a:prstGeom prst="rect">
            <a:avLst/>
          </a:prstGeom>
          <a:noFill/>
          <a:ln w="9525">
            <a:noFill/>
            <a:miter lim="800000"/>
            <a:headEnd/>
            <a:tailEnd/>
          </a:ln>
          <a:effectLst/>
        </p:spPr>
        <p:txBody>
          <a:bodyPr>
            <a:spAutoFit/>
          </a:bodyPr>
          <a:lstStyle/>
          <a:p>
            <a:pPr algn="ctr">
              <a:spcBef>
                <a:spcPct val="50000"/>
              </a:spcBef>
            </a:pPr>
            <a:r>
              <a:rPr lang="en-US" sz="3200" dirty="0"/>
              <a:t>Competition for colonies</a:t>
            </a:r>
          </a:p>
        </p:txBody>
      </p:sp>
      <p:sp>
        <p:nvSpPr>
          <p:cNvPr id="18441" name="Text Box 9"/>
          <p:cNvSpPr txBox="1">
            <a:spLocks noChangeArrowheads="1"/>
          </p:cNvSpPr>
          <p:nvPr/>
        </p:nvSpPr>
        <p:spPr bwMode="auto">
          <a:xfrm rot="2284385">
            <a:off x="6553200" y="990600"/>
            <a:ext cx="2667000" cy="579438"/>
          </a:xfrm>
          <a:prstGeom prst="rect">
            <a:avLst/>
          </a:prstGeom>
          <a:noFill/>
          <a:ln w="9525">
            <a:noFill/>
            <a:miter lim="800000"/>
            <a:headEnd/>
            <a:tailEnd/>
          </a:ln>
          <a:effectLst/>
        </p:spPr>
        <p:txBody>
          <a:bodyPr>
            <a:spAutoFit/>
          </a:bodyPr>
          <a:lstStyle/>
          <a:p>
            <a:pPr algn="ctr">
              <a:spcBef>
                <a:spcPct val="50000"/>
              </a:spcBef>
            </a:pPr>
            <a:r>
              <a:rPr lang="en-US" sz="3200" dirty="0"/>
              <a:t>Nationalism</a:t>
            </a:r>
          </a:p>
        </p:txBody>
      </p:sp>
      <p:sp>
        <p:nvSpPr>
          <p:cNvPr id="18442" name="Text Box 10"/>
          <p:cNvSpPr txBox="1">
            <a:spLocks noChangeArrowheads="1"/>
          </p:cNvSpPr>
          <p:nvPr/>
        </p:nvSpPr>
        <p:spPr bwMode="auto">
          <a:xfrm rot="2161817">
            <a:off x="5867400" y="2209800"/>
            <a:ext cx="2667000" cy="1066800"/>
          </a:xfrm>
          <a:prstGeom prst="rect">
            <a:avLst/>
          </a:prstGeom>
          <a:noFill/>
          <a:ln w="9525">
            <a:noFill/>
            <a:miter lim="800000"/>
            <a:headEnd/>
            <a:tailEnd/>
          </a:ln>
          <a:effectLst/>
        </p:spPr>
        <p:txBody>
          <a:bodyPr>
            <a:spAutoFit/>
          </a:bodyPr>
          <a:lstStyle/>
          <a:p>
            <a:pPr algn="ctr">
              <a:spcBef>
                <a:spcPct val="50000"/>
              </a:spcBef>
            </a:pPr>
            <a:r>
              <a:rPr lang="en-US" sz="3200" dirty="0"/>
              <a:t>Ethnic Nationalism</a:t>
            </a:r>
          </a:p>
        </p:txBody>
      </p:sp>
      <p:sp>
        <p:nvSpPr>
          <p:cNvPr id="18443" name="Text Box 11"/>
          <p:cNvSpPr txBox="1">
            <a:spLocks noChangeArrowheads="1"/>
          </p:cNvSpPr>
          <p:nvPr/>
        </p:nvSpPr>
        <p:spPr bwMode="auto">
          <a:xfrm rot="-1566475">
            <a:off x="304800" y="990600"/>
            <a:ext cx="2667000" cy="1066800"/>
          </a:xfrm>
          <a:prstGeom prst="rect">
            <a:avLst/>
          </a:prstGeom>
          <a:noFill/>
          <a:ln w="9525">
            <a:noFill/>
            <a:miter lim="800000"/>
            <a:headEnd/>
            <a:tailEnd/>
          </a:ln>
          <a:effectLst/>
        </p:spPr>
        <p:txBody>
          <a:bodyPr>
            <a:spAutoFit/>
          </a:bodyPr>
          <a:lstStyle/>
          <a:p>
            <a:pPr algn="ctr">
              <a:spcBef>
                <a:spcPct val="50000"/>
              </a:spcBef>
            </a:pPr>
            <a:r>
              <a:rPr lang="en-US" sz="3200" dirty="0"/>
              <a:t>Economic Rivalry</a:t>
            </a:r>
          </a:p>
        </p:txBody>
      </p:sp>
      <p:pic>
        <p:nvPicPr>
          <p:cNvPr id="18444" name="Picture 12" descr="sniderri"/>
          <p:cNvPicPr>
            <a:picLocks noChangeAspect="1" noChangeArrowheads="1"/>
          </p:cNvPicPr>
          <p:nvPr/>
        </p:nvPicPr>
        <p:blipFill>
          <a:blip r:embed="rId5" cstate="print"/>
          <a:srcRect r="16499" b="78000"/>
          <a:stretch>
            <a:fillRect/>
          </a:stretch>
        </p:blipFill>
        <p:spPr bwMode="auto">
          <a:xfrm>
            <a:off x="5105400" y="4572000"/>
            <a:ext cx="1524000" cy="301625"/>
          </a:xfrm>
          <a:prstGeom prst="rect">
            <a:avLst/>
          </a:prstGeom>
          <a:noFill/>
        </p:spPr>
      </p:pic>
      <p:pic>
        <p:nvPicPr>
          <p:cNvPr id="18445" name="Picture 13" descr="sniderri"/>
          <p:cNvPicPr>
            <a:picLocks noChangeAspect="1" noChangeArrowheads="1"/>
          </p:cNvPicPr>
          <p:nvPr/>
        </p:nvPicPr>
        <p:blipFill>
          <a:blip r:embed="rId5" cstate="print"/>
          <a:srcRect r="16499" b="78000"/>
          <a:stretch>
            <a:fillRect/>
          </a:stretch>
        </p:blipFill>
        <p:spPr bwMode="auto">
          <a:xfrm>
            <a:off x="6705600" y="6248400"/>
            <a:ext cx="1524000" cy="301625"/>
          </a:xfrm>
          <a:prstGeom prst="rect">
            <a:avLst/>
          </a:prstGeom>
          <a:noFill/>
        </p:spPr>
      </p:pic>
      <p:pic>
        <p:nvPicPr>
          <p:cNvPr id="18446" name="Picture 14" descr="sniderri"/>
          <p:cNvPicPr>
            <a:picLocks noChangeAspect="1" noChangeArrowheads="1"/>
          </p:cNvPicPr>
          <p:nvPr/>
        </p:nvPicPr>
        <p:blipFill>
          <a:blip r:embed="rId5" cstate="print"/>
          <a:srcRect r="16499" b="78000"/>
          <a:stretch>
            <a:fillRect/>
          </a:stretch>
        </p:blipFill>
        <p:spPr bwMode="auto">
          <a:xfrm>
            <a:off x="3581400" y="6019800"/>
            <a:ext cx="1524000" cy="301625"/>
          </a:xfrm>
          <a:prstGeom prst="rect">
            <a:avLst/>
          </a:prstGeom>
          <a:noFill/>
        </p:spPr>
      </p:pic>
      <p:pic>
        <p:nvPicPr>
          <p:cNvPr id="18447" name="Picture 15" descr="sniderri"/>
          <p:cNvPicPr>
            <a:picLocks noChangeAspect="1" noChangeArrowheads="1"/>
          </p:cNvPicPr>
          <p:nvPr/>
        </p:nvPicPr>
        <p:blipFill>
          <a:blip r:embed="rId5" cstate="print"/>
          <a:srcRect r="16499" b="78000"/>
          <a:stretch>
            <a:fillRect/>
          </a:stretch>
        </p:blipFill>
        <p:spPr bwMode="auto">
          <a:xfrm>
            <a:off x="1371600" y="5867400"/>
            <a:ext cx="1524000" cy="301625"/>
          </a:xfrm>
          <a:prstGeom prst="rect">
            <a:avLst/>
          </a:prstGeom>
          <a:noFill/>
        </p:spPr>
      </p:pic>
      <p:pic>
        <p:nvPicPr>
          <p:cNvPr id="18448" name="Picture 16" descr="sniderri"/>
          <p:cNvPicPr>
            <a:picLocks noChangeAspect="1" noChangeArrowheads="1"/>
          </p:cNvPicPr>
          <p:nvPr/>
        </p:nvPicPr>
        <p:blipFill>
          <a:blip r:embed="rId5" cstate="print"/>
          <a:srcRect r="16499" b="78000"/>
          <a:stretch>
            <a:fillRect/>
          </a:stretch>
        </p:blipFill>
        <p:spPr bwMode="auto">
          <a:xfrm>
            <a:off x="152400" y="5334000"/>
            <a:ext cx="1524000" cy="301625"/>
          </a:xfrm>
          <a:prstGeom prst="rect">
            <a:avLst/>
          </a:prstGeom>
          <a:noFill/>
        </p:spPr>
      </p:pic>
      <p:pic>
        <p:nvPicPr>
          <p:cNvPr id="18449" name="Picture 17" descr="sniderri"/>
          <p:cNvPicPr>
            <a:picLocks noChangeAspect="1" noChangeArrowheads="1"/>
          </p:cNvPicPr>
          <p:nvPr/>
        </p:nvPicPr>
        <p:blipFill>
          <a:blip r:embed="rId5" cstate="print"/>
          <a:srcRect r="16499" b="78000"/>
          <a:stretch>
            <a:fillRect/>
          </a:stretch>
        </p:blipFill>
        <p:spPr bwMode="auto">
          <a:xfrm>
            <a:off x="7086600" y="4191000"/>
            <a:ext cx="1524000" cy="301625"/>
          </a:xfrm>
          <a:prstGeom prst="rect">
            <a:avLst/>
          </a:prstGeom>
          <a:noFill/>
        </p:spPr>
      </p:pic>
      <p:pic>
        <p:nvPicPr>
          <p:cNvPr id="18450" name="Picture 18" descr="sniderri"/>
          <p:cNvPicPr>
            <a:picLocks noChangeAspect="1" noChangeArrowheads="1"/>
          </p:cNvPicPr>
          <p:nvPr/>
        </p:nvPicPr>
        <p:blipFill>
          <a:blip r:embed="rId5" cstate="print"/>
          <a:srcRect r="16499" b="78000"/>
          <a:stretch>
            <a:fillRect/>
          </a:stretch>
        </p:blipFill>
        <p:spPr bwMode="auto">
          <a:xfrm>
            <a:off x="4876800" y="3581400"/>
            <a:ext cx="1524000" cy="301625"/>
          </a:xfrm>
          <a:prstGeom prst="rect">
            <a:avLst/>
          </a:prstGeom>
          <a:noFill/>
        </p:spPr>
      </p:pic>
      <p:pic>
        <p:nvPicPr>
          <p:cNvPr id="18451" name="Picture 19" descr="sniderri"/>
          <p:cNvPicPr>
            <a:picLocks noChangeAspect="1" noChangeArrowheads="1"/>
          </p:cNvPicPr>
          <p:nvPr/>
        </p:nvPicPr>
        <p:blipFill>
          <a:blip r:embed="rId5" cstate="print"/>
          <a:srcRect r="16499" b="78000"/>
          <a:stretch>
            <a:fillRect/>
          </a:stretch>
        </p:blipFill>
        <p:spPr bwMode="auto">
          <a:xfrm>
            <a:off x="152400" y="4495800"/>
            <a:ext cx="1524000" cy="301625"/>
          </a:xfrm>
          <a:prstGeom prst="rect">
            <a:avLst/>
          </a:prstGeom>
          <a:noFill/>
        </p:spPr>
      </p:pic>
      <p:pic>
        <p:nvPicPr>
          <p:cNvPr id="18452" name="Picture 20" descr="sniderri"/>
          <p:cNvPicPr>
            <a:picLocks noChangeAspect="1" noChangeArrowheads="1"/>
          </p:cNvPicPr>
          <p:nvPr/>
        </p:nvPicPr>
        <p:blipFill>
          <a:blip r:embed="rId5" cstate="print"/>
          <a:srcRect r="16499" b="78000"/>
          <a:stretch>
            <a:fillRect/>
          </a:stretch>
        </p:blipFill>
        <p:spPr bwMode="auto">
          <a:xfrm>
            <a:off x="6172200" y="5410200"/>
            <a:ext cx="1524000" cy="301625"/>
          </a:xfrm>
          <a:prstGeom prst="rect">
            <a:avLst/>
          </a:prstGeom>
          <a:noFill/>
        </p:spPr>
      </p:pic>
      <p:pic>
        <p:nvPicPr>
          <p:cNvPr id="18453" name="Picture 21" descr="sniderri"/>
          <p:cNvPicPr>
            <a:picLocks noChangeAspect="1" noChangeArrowheads="1"/>
          </p:cNvPicPr>
          <p:nvPr/>
        </p:nvPicPr>
        <p:blipFill>
          <a:blip r:embed="rId5" cstate="print"/>
          <a:srcRect r="16499" b="78000"/>
          <a:stretch>
            <a:fillRect/>
          </a:stretch>
        </p:blipFill>
        <p:spPr bwMode="auto">
          <a:xfrm>
            <a:off x="1066800" y="4876800"/>
            <a:ext cx="1524000" cy="301625"/>
          </a:xfrm>
          <a:prstGeom prst="rect">
            <a:avLst/>
          </a:prstGeom>
          <a:noFill/>
        </p:spPr>
      </p:pic>
      <p:pic>
        <p:nvPicPr>
          <p:cNvPr id="18454" name="Picture 22" descr="sniderri"/>
          <p:cNvPicPr>
            <a:picLocks noChangeAspect="1" noChangeArrowheads="1"/>
          </p:cNvPicPr>
          <p:nvPr/>
        </p:nvPicPr>
        <p:blipFill>
          <a:blip r:embed="rId5" cstate="print"/>
          <a:srcRect r="16499" b="78000"/>
          <a:stretch>
            <a:fillRect/>
          </a:stretch>
        </p:blipFill>
        <p:spPr bwMode="auto">
          <a:xfrm>
            <a:off x="7239000" y="4724400"/>
            <a:ext cx="1524000" cy="301625"/>
          </a:xfrm>
          <a:prstGeom prst="rect">
            <a:avLst/>
          </a:prstGeom>
          <a:noFill/>
        </p:spPr>
      </p:pic>
      <p:pic>
        <p:nvPicPr>
          <p:cNvPr id="18455" name="Picture 23" descr="sniderri"/>
          <p:cNvPicPr>
            <a:picLocks noChangeAspect="1" noChangeArrowheads="1"/>
          </p:cNvPicPr>
          <p:nvPr/>
        </p:nvPicPr>
        <p:blipFill>
          <a:blip r:embed="rId5" cstate="print"/>
          <a:srcRect r="16499" b="78000"/>
          <a:stretch>
            <a:fillRect/>
          </a:stretch>
        </p:blipFill>
        <p:spPr bwMode="auto">
          <a:xfrm>
            <a:off x="5638800" y="5029200"/>
            <a:ext cx="1524000" cy="301625"/>
          </a:xfrm>
          <a:prstGeom prst="rect">
            <a:avLst/>
          </a:prstGeom>
          <a:noFill/>
        </p:spPr>
      </p:pic>
      <p:sp>
        <p:nvSpPr>
          <p:cNvPr id="18456" name="Text Box 24"/>
          <p:cNvSpPr txBox="1">
            <a:spLocks noChangeArrowheads="1"/>
          </p:cNvSpPr>
          <p:nvPr/>
        </p:nvSpPr>
        <p:spPr bwMode="auto">
          <a:xfrm rot="1434739">
            <a:off x="3352800" y="5105400"/>
            <a:ext cx="2514600" cy="396875"/>
          </a:xfrm>
          <a:prstGeom prst="rect">
            <a:avLst/>
          </a:prstGeom>
          <a:noFill/>
          <a:ln w="9525">
            <a:noFill/>
            <a:miter lim="800000"/>
            <a:headEnd/>
            <a:tailEnd/>
          </a:ln>
          <a:effectLst/>
        </p:spPr>
        <p:txBody>
          <a:bodyPr>
            <a:spAutoFit/>
          </a:bodyPr>
          <a:lstStyle/>
          <a:p>
            <a:pPr algn="ctr">
              <a:spcBef>
                <a:spcPct val="50000"/>
              </a:spcBef>
            </a:pPr>
            <a:r>
              <a:rPr lang="en-US" sz="2000" b="1" dirty="0">
                <a:solidFill>
                  <a:srgbClr val="FFFF00"/>
                </a:solidFill>
                <a:sym typeface="Wingdings" pitchFamily="2" charset="2"/>
              </a:rPr>
              <a:t></a:t>
            </a:r>
            <a:r>
              <a:rPr lang="en-US" sz="2000" b="1" dirty="0">
                <a:solidFill>
                  <a:srgbClr val="FFFF00"/>
                </a:solidFill>
              </a:rPr>
              <a:t> A l l i a n c e </a:t>
            </a:r>
            <a:r>
              <a:rPr lang="en-US" sz="2000" b="1" dirty="0">
                <a:solidFill>
                  <a:srgbClr val="FFFF00"/>
                </a:solidFill>
                <a:sym typeface="Wingdings" pitchFamily="2" charset="2"/>
              </a:rPr>
              <a:t></a:t>
            </a:r>
          </a:p>
        </p:txBody>
      </p:sp>
      <p:sp>
        <p:nvSpPr>
          <p:cNvPr id="18457" name="Text Box 25"/>
          <p:cNvSpPr txBox="1">
            <a:spLocks noChangeArrowheads="1"/>
          </p:cNvSpPr>
          <p:nvPr/>
        </p:nvSpPr>
        <p:spPr bwMode="auto">
          <a:xfrm>
            <a:off x="2743200" y="5410200"/>
            <a:ext cx="2514600" cy="396875"/>
          </a:xfrm>
          <a:prstGeom prst="rect">
            <a:avLst/>
          </a:prstGeom>
          <a:noFill/>
          <a:ln w="9525">
            <a:noFill/>
            <a:miter lim="800000"/>
            <a:headEnd/>
            <a:tailEnd/>
          </a:ln>
          <a:effectLst/>
        </p:spPr>
        <p:txBody>
          <a:bodyPr>
            <a:spAutoFit/>
          </a:bodyPr>
          <a:lstStyle/>
          <a:p>
            <a:pPr algn="ctr">
              <a:spcBef>
                <a:spcPct val="50000"/>
              </a:spcBef>
            </a:pPr>
            <a:r>
              <a:rPr lang="en-US" sz="2000" b="1" dirty="0">
                <a:solidFill>
                  <a:srgbClr val="FFFF00"/>
                </a:solidFill>
                <a:sym typeface="Wingdings" pitchFamily="2" charset="2"/>
              </a:rPr>
              <a:t></a:t>
            </a:r>
            <a:r>
              <a:rPr lang="en-US" sz="2000" b="1" dirty="0">
                <a:solidFill>
                  <a:srgbClr val="FFFF00"/>
                </a:solidFill>
              </a:rPr>
              <a:t> A l l i a n c e </a:t>
            </a:r>
            <a:r>
              <a:rPr lang="en-US" sz="2000" b="1" dirty="0">
                <a:solidFill>
                  <a:srgbClr val="FFFF00"/>
                </a:solidFill>
                <a:sym typeface="Wingdings" pitchFamily="2" charset="2"/>
              </a:rPr>
              <a:t></a:t>
            </a:r>
          </a:p>
        </p:txBody>
      </p:sp>
      <p:sp>
        <p:nvSpPr>
          <p:cNvPr id="18458" name="Text Box 26"/>
          <p:cNvSpPr txBox="1">
            <a:spLocks noChangeArrowheads="1"/>
          </p:cNvSpPr>
          <p:nvPr/>
        </p:nvSpPr>
        <p:spPr bwMode="auto">
          <a:xfrm rot="-1381096">
            <a:off x="2286000" y="4953000"/>
            <a:ext cx="2514600" cy="396875"/>
          </a:xfrm>
          <a:prstGeom prst="rect">
            <a:avLst/>
          </a:prstGeom>
          <a:noFill/>
          <a:ln w="9525">
            <a:noFill/>
            <a:miter lim="800000"/>
            <a:headEnd/>
            <a:tailEnd/>
          </a:ln>
          <a:effectLst/>
        </p:spPr>
        <p:txBody>
          <a:bodyPr>
            <a:spAutoFit/>
          </a:bodyPr>
          <a:lstStyle/>
          <a:p>
            <a:pPr algn="ctr">
              <a:spcBef>
                <a:spcPct val="50000"/>
              </a:spcBef>
            </a:pPr>
            <a:r>
              <a:rPr lang="en-US" sz="2000" b="1" dirty="0">
                <a:solidFill>
                  <a:srgbClr val="FFFF00"/>
                </a:solidFill>
                <a:sym typeface="Wingdings" pitchFamily="2" charset="2"/>
              </a:rPr>
              <a:t></a:t>
            </a:r>
            <a:r>
              <a:rPr lang="en-US" sz="2000" b="1" dirty="0">
                <a:solidFill>
                  <a:srgbClr val="FFFF00"/>
                </a:solidFill>
              </a:rPr>
              <a:t> A l l i a n c e </a:t>
            </a:r>
            <a:r>
              <a:rPr lang="en-US" sz="2000" b="1" dirty="0">
                <a:solidFill>
                  <a:srgbClr val="FFFF00"/>
                </a:solidFill>
                <a:sym typeface="Wingdings" pitchFamily="2" charset="2"/>
              </a:rPr>
              <a:t></a:t>
            </a:r>
          </a:p>
        </p:txBody>
      </p:sp>
      <p:sp>
        <p:nvSpPr>
          <p:cNvPr id="18459" name="Text Box 27"/>
          <p:cNvSpPr txBox="1">
            <a:spLocks noChangeArrowheads="1"/>
          </p:cNvSpPr>
          <p:nvPr/>
        </p:nvSpPr>
        <p:spPr bwMode="auto">
          <a:xfrm rot="-1966622">
            <a:off x="5867400" y="5105400"/>
            <a:ext cx="2514600" cy="396875"/>
          </a:xfrm>
          <a:prstGeom prst="rect">
            <a:avLst/>
          </a:prstGeom>
          <a:noFill/>
          <a:ln w="9525">
            <a:noFill/>
            <a:miter lim="800000"/>
            <a:headEnd/>
            <a:tailEnd/>
          </a:ln>
          <a:effectLst/>
        </p:spPr>
        <p:txBody>
          <a:bodyPr>
            <a:spAutoFit/>
          </a:bodyPr>
          <a:lstStyle/>
          <a:p>
            <a:pPr algn="ctr">
              <a:spcBef>
                <a:spcPct val="50000"/>
              </a:spcBef>
            </a:pPr>
            <a:r>
              <a:rPr lang="en-US" sz="2000" b="1" dirty="0">
                <a:solidFill>
                  <a:srgbClr val="FFFF00"/>
                </a:solidFill>
                <a:sym typeface="Wingdings" pitchFamily="2" charset="2"/>
              </a:rPr>
              <a:t></a:t>
            </a:r>
            <a:r>
              <a:rPr lang="en-US" sz="2000" b="1" dirty="0">
                <a:solidFill>
                  <a:srgbClr val="FFFF00"/>
                </a:solidFill>
              </a:rPr>
              <a:t> A l l i a n c e </a:t>
            </a:r>
            <a:r>
              <a:rPr lang="en-US" sz="2000" b="1" dirty="0">
                <a:solidFill>
                  <a:srgbClr val="FFFF00"/>
                </a:solidFill>
                <a:sym typeface="Wingdings" pitchFamily="2" charset="2"/>
              </a:rPr>
              <a:t></a:t>
            </a:r>
          </a:p>
        </p:txBody>
      </p:sp>
      <p:pic>
        <p:nvPicPr>
          <p:cNvPr id="18460" name="Picture 28"/>
          <p:cNvPicPr>
            <a:picLocks noChangeAspect="1" noChangeArrowheads="1"/>
          </p:cNvPicPr>
          <p:nvPr/>
        </p:nvPicPr>
        <p:blipFill>
          <a:blip r:embed="rId6" cstate="print"/>
          <a:srcRect/>
          <a:stretch>
            <a:fillRect/>
          </a:stretch>
        </p:blipFill>
        <p:spPr bwMode="auto">
          <a:xfrm rot="-1544779">
            <a:off x="1577975" y="1938338"/>
            <a:ext cx="685800" cy="685800"/>
          </a:xfrm>
          <a:prstGeom prst="rect">
            <a:avLst/>
          </a:prstGeom>
          <a:noFill/>
          <a:ln w="9525">
            <a:noFill/>
            <a:miter lim="800000"/>
            <a:headEnd/>
            <a:tailEnd/>
          </a:ln>
          <a:effectLst/>
        </p:spPr>
      </p:pic>
      <p:pic>
        <p:nvPicPr>
          <p:cNvPr id="18461" name="Picture 29"/>
          <p:cNvPicPr>
            <a:picLocks noChangeAspect="1" noChangeArrowheads="1"/>
          </p:cNvPicPr>
          <p:nvPr/>
        </p:nvPicPr>
        <p:blipFill>
          <a:blip r:embed="rId6" cstate="print"/>
          <a:srcRect/>
          <a:stretch>
            <a:fillRect/>
          </a:stretch>
        </p:blipFill>
        <p:spPr bwMode="auto">
          <a:xfrm rot="-1544779">
            <a:off x="1981200" y="3581400"/>
            <a:ext cx="685800" cy="685800"/>
          </a:xfrm>
          <a:prstGeom prst="rect">
            <a:avLst/>
          </a:prstGeom>
          <a:noFill/>
          <a:ln w="9525">
            <a:noFill/>
            <a:miter lim="800000"/>
            <a:headEnd/>
            <a:tailEnd/>
          </a:ln>
          <a:effectLst/>
        </p:spPr>
      </p:pic>
      <p:pic>
        <p:nvPicPr>
          <p:cNvPr id="18462" name="Picture 30"/>
          <p:cNvPicPr>
            <a:picLocks noChangeAspect="1" noChangeArrowheads="1"/>
          </p:cNvPicPr>
          <p:nvPr/>
        </p:nvPicPr>
        <p:blipFill>
          <a:blip r:embed="rId6" cstate="print"/>
          <a:srcRect/>
          <a:stretch>
            <a:fillRect/>
          </a:stretch>
        </p:blipFill>
        <p:spPr bwMode="auto">
          <a:xfrm rot="2339758">
            <a:off x="7162800" y="1371600"/>
            <a:ext cx="685800" cy="685800"/>
          </a:xfrm>
          <a:prstGeom prst="rect">
            <a:avLst/>
          </a:prstGeom>
          <a:noFill/>
          <a:ln w="9525">
            <a:noFill/>
            <a:miter lim="800000"/>
            <a:headEnd/>
            <a:tailEnd/>
          </a:ln>
          <a:effectLst/>
        </p:spPr>
      </p:pic>
      <p:pic>
        <p:nvPicPr>
          <p:cNvPr id="18463" name="Picture 31"/>
          <p:cNvPicPr>
            <a:picLocks noChangeAspect="1" noChangeArrowheads="1"/>
          </p:cNvPicPr>
          <p:nvPr/>
        </p:nvPicPr>
        <p:blipFill>
          <a:blip r:embed="rId6" cstate="print"/>
          <a:srcRect/>
          <a:stretch>
            <a:fillRect/>
          </a:stretch>
        </p:blipFill>
        <p:spPr bwMode="auto">
          <a:xfrm rot="2339758">
            <a:off x="6400800" y="3048000"/>
            <a:ext cx="685800" cy="685800"/>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8443">
                                            <p:txEl>
                                              <p:pRg st="0" end="0"/>
                                            </p:txEl>
                                          </p:spTgt>
                                        </p:tgtEl>
                                        <p:attrNameLst>
                                          <p:attrName>style.visibility</p:attrName>
                                        </p:attrNameLst>
                                      </p:cBhvr>
                                      <p:to>
                                        <p:strVal val="visible"/>
                                      </p:to>
                                    </p:set>
                                    <p:anim calcmode="lin" valueType="num">
                                      <p:cBhvr>
                                        <p:cTn id="7" dur="500" fill="hold"/>
                                        <p:tgtEl>
                                          <p:spTgt spid="184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44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8443">
                                            <p:txEl>
                                              <p:pRg st="0" end="0"/>
                                            </p:txEl>
                                          </p:spTgt>
                                        </p:tgtEl>
                                      </p:cBhvr>
                                    </p:animEffect>
                                  </p:childTnLst>
                                </p:cTn>
                              </p:par>
                              <p:par>
                                <p:cTn id="10" presetID="9" presetClass="entr" presetSubtype="0" fill="hold" nodeType="withEffect">
                                  <p:stCondLst>
                                    <p:cond delay="0"/>
                                  </p:stCondLst>
                                  <p:childTnLst>
                                    <p:set>
                                      <p:cBhvr>
                                        <p:cTn id="11" dur="1" fill="hold">
                                          <p:stCondLst>
                                            <p:cond delay="0"/>
                                          </p:stCondLst>
                                        </p:cTn>
                                        <p:tgtEl>
                                          <p:spTgt spid="18460"/>
                                        </p:tgtEl>
                                        <p:attrNameLst>
                                          <p:attrName>style.visibility</p:attrName>
                                        </p:attrNameLst>
                                      </p:cBhvr>
                                      <p:to>
                                        <p:strVal val="visible"/>
                                      </p:to>
                                    </p:set>
                                    <p:animEffect transition="in" filter="dissolve">
                                      <p:cBhvr>
                                        <p:cTn id="12" dur="500"/>
                                        <p:tgtEl>
                                          <p:spTgt spid="1846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8441">
                                            <p:txEl>
                                              <p:pRg st="0" end="0"/>
                                            </p:txEl>
                                          </p:spTgt>
                                        </p:tgtEl>
                                        <p:attrNameLst>
                                          <p:attrName>style.visibility</p:attrName>
                                        </p:attrNameLst>
                                      </p:cBhvr>
                                      <p:to>
                                        <p:strVal val="visible"/>
                                      </p:to>
                                    </p:set>
                                    <p:anim calcmode="lin" valueType="num">
                                      <p:cBhvr>
                                        <p:cTn id="17" dur="500" fill="hold"/>
                                        <p:tgtEl>
                                          <p:spTgt spid="18441">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8441">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8441">
                                            <p:txEl>
                                              <p:pRg st="0" end="0"/>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18462"/>
                                        </p:tgtEl>
                                        <p:attrNameLst>
                                          <p:attrName>style.visibility</p:attrName>
                                        </p:attrNameLst>
                                      </p:cBhvr>
                                      <p:to>
                                        <p:strVal val="visible"/>
                                      </p:to>
                                    </p:set>
                                    <p:animEffect transition="in" filter="dissolve">
                                      <p:cBhvr>
                                        <p:cTn id="22" dur="500"/>
                                        <p:tgtEl>
                                          <p:spTgt spid="1846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18440"/>
                                        </p:tgtEl>
                                        <p:attrNameLst>
                                          <p:attrName>style.visibility</p:attrName>
                                        </p:attrNameLst>
                                      </p:cBhvr>
                                      <p:to>
                                        <p:strVal val="visible"/>
                                      </p:to>
                                    </p:set>
                                    <p:anim calcmode="lin" valueType="num">
                                      <p:cBhvr>
                                        <p:cTn id="27" dur="500" fill="hold"/>
                                        <p:tgtEl>
                                          <p:spTgt spid="18440"/>
                                        </p:tgtEl>
                                        <p:attrNameLst>
                                          <p:attrName>ppt_w</p:attrName>
                                        </p:attrNameLst>
                                      </p:cBhvr>
                                      <p:tavLst>
                                        <p:tav tm="0">
                                          <p:val>
                                            <p:fltVal val="0"/>
                                          </p:val>
                                        </p:tav>
                                        <p:tav tm="100000">
                                          <p:val>
                                            <p:strVal val="#ppt_w"/>
                                          </p:val>
                                        </p:tav>
                                      </p:tavLst>
                                    </p:anim>
                                    <p:anim calcmode="lin" valueType="num">
                                      <p:cBhvr>
                                        <p:cTn id="28" dur="500" fill="hold"/>
                                        <p:tgtEl>
                                          <p:spTgt spid="18440"/>
                                        </p:tgtEl>
                                        <p:attrNameLst>
                                          <p:attrName>ppt_h</p:attrName>
                                        </p:attrNameLst>
                                      </p:cBhvr>
                                      <p:tavLst>
                                        <p:tav tm="0">
                                          <p:val>
                                            <p:fltVal val="0"/>
                                          </p:val>
                                        </p:tav>
                                        <p:tav tm="100000">
                                          <p:val>
                                            <p:strVal val="#ppt_h"/>
                                          </p:val>
                                        </p:tav>
                                      </p:tavLst>
                                    </p:anim>
                                    <p:animEffect transition="in" filter="fade">
                                      <p:cBhvr>
                                        <p:cTn id="29" dur="500"/>
                                        <p:tgtEl>
                                          <p:spTgt spid="18440"/>
                                        </p:tgtEl>
                                      </p:cBhvr>
                                    </p:animEffect>
                                  </p:childTnLst>
                                </p:cTn>
                              </p:par>
                              <p:par>
                                <p:cTn id="30" presetID="9" presetClass="entr" presetSubtype="0" fill="hold" nodeType="withEffect">
                                  <p:stCondLst>
                                    <p:cond delay="0"/>
                                  </p:stCondLst>
                                  <p:childTnLst>
                                    <p:set>
                                      <p:cBhvr>
                                        <p:cTn id="31" dur="1" fill="hold">
                                          <p:stCondLst>
                                            <p:cond delay="0"/>
                                          </p:stCondLst>
                                        </p:cTn>
                                        <p:tgtEl>
                                          <p:spTgt spid="18461"/>
                                        </p:tgtEl>
                                        <p:attrNameLst>
                                          <p:attrName>style.visibility</p:attrName>
                                        </p:attrNameLst>
                                      </p:cBhvr>
                                      <p:to>
                                        <p:strVal val="visible"/>
                                      </p:to>
                                    </p:set>
                                    <p:animEffect transition="in" filter="dissolve">
                                      <p:cBhvr>
                                        <p:cTn id="32" dur="500"/>
                                        <p:tgtEl>
                                          <p:spTgt spid="1846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grpId="0" nodeType="clickEffect">
                                  <p:stCondLst>
                                    <p:cond delay="0"/>
                                  </p:stCondLst>
                                  <p:childTnLst>
                                    <p:set>
                                      <p:cBhvr>
                                        <p:cTn id="36" dur="1" fill="hold">
                                          <p:stCondLst>
                                            <p:cond delay="0"/>
                                          </p:stCondLst>
                                        </p:cTn>
                                        <p:tgtEl>
                                          <p:spTgt spid="18442"/>
                                        </p:tgtEl>
                                        <p:attrNameLst>
                                          <p:attrName>style.visibility</p:attrName>
                                        </p:attrNameLst>
                                      </p:cBhvr>
                                      <p:to>
                                        <p:strVal val="visible"/>
                                      </p:to>
                                    </p:set>
                                    <p:anim calcmode="lin" valueType="num">
                                      <p:cBhvr>
                                        <p:cTn id="37" dur="500" fill="hold"/>
                                        <p:tgtEl>
                                          <p:spTgt spid="18442"/>
                                        </p:tgtEl>
                                        <p:attrNameLst>
                                          <p:attrName>ppt_w</p:attrName>
                                        </p:attrNameLst>
                                      </p:cBhvr>
                                      <p:tavLst>
                                        <p:tav tm="0">
                                          <p:val>
                                            <p:fltVal val="0"/>
                                          </p:val>
                                        </p:tav>
                                        <p:tav tm="100000">
                                          <p:val>
                                            <p:strVal val="#ppt_w"/>
                                          </p:val>
                                        </p:tav>
                                      </p:tavLst>
                                    </p:anim>
                                    <p:anim calcmode="lin" valueType="num">
                                      <p:cBhvr>
                                        <p:cTn id="38" dur="500" fill="hold"/>
                                        <p:tgtEl>
                                          <p:spTgt spid="18442"/>
                                        </p:tgtEl>
                                        <p:attrNameLst>
                                          <p:attrName>ppt_h</p:attrName>
                                        </p:attrNameLst>
                                      </p:cBhvr>
                                      <p:tavLst>
                                        <p:tav tm="0">
                                          <p:val>
                                            <p:fltVal val="0"/>
                                          </p:val>
                                        </p:tav>
                                        <p:tav tm="100000">
                                          <p:val>
                                            <p:strVal val="#ppt_h"/>
                                          </p:val>
                                        </p:tav>
                                      </p:tavLst>
                                    </p:anim>
                                    <p:animEffect transition="in" filter="fade">
                                      <p:cBhvr>
                                        <p:cTn id="39" dur="500"/>
                                        <p:tgtEl>
                                          <p:spTgt spid="18442"/>
                                        </p:tgtEl>
                                      </p:cBhvr>
                                    </p:animEffect>
                                  </p:childTnLst>
                                </p:cTn>
                              </p:par>
                              <p:par>
                                <p:cTn id="40" presetID="9" presetClass="entr" presetSubtype="0" fill="hold" nodeType="withEffect">
                                  <p:stCondLst>
                                    <p:cond delay="0"/>
                                  </p:stCondLst>
                                  <p:childTnLst>
                                    <p:set>
                                      <p:cBhvr>
                                        <p:cTn id="41" dur="1" fill="hold">
                                          <p:stCondLst>
                                            <p:cond delay="0"/>
                                          </p:stCondLst>
                                        </p:cTn>
                                        <p:tgtEl>
                                          <p:spTgt spid="18463"/>
                                        </p:tgtEl>
                                        <p:attrNameLst>
                                          <p:attrName>style.visibility</p:attrName>
                                        </p:attrNameLst>
                                      </p:cBhvr>
                                      <p:to>
                                        <p:strVal val="visible"/>
                                      </p:to>
                                    </p:set>
                                    <p:animEffect transition="in" filter="dissolve">
                                      <p:cBhvr>
                                        <p:cTn id="42" dur="500"/>
                                        <p:tgtEl>
                                          <p:spTgt spid="18463"/>
                                        </p:tgtEl>
                                      </p:cBhvr>
                                    </p:animEffect>
                                  </p:childTnLst>
                                </p:cTn>
                              </p:par>
                            </p:childTnLst>
                          </p:cTn>
                        </p:par>
                        <p:par>
                          <p:cTn id="43" fill="hold">
                            <p:stCondLst>
                              <p:cond delay="500"/>
                            </p:stCondLst>
                            <p:childTnLst>
                              <p:par>
                                <p:cTn id="44" presetID="9" presetClass="entr" presetSubtype="0" fill="hold" grpId="0" nodeType="afterEffect">
                                  <p:stCondLst>
                                    <p:cond delay="200"/>
                                  </p:stCondLst>
                                  <p:childTnLst>
                                    <p:set>
                                      <p:cBhvr>
                                        <p:cTn id="45" dur="1" fill="hold">
                                          <p:stCondLst>
                                            <p:cond delay="0"/>
                                          </p:stCondLst>
                                        </p:cTn>
                                        <p:tgtEl>
                                          <p:spTgt spid="18439"/>
                                        </p:tgtEl>
                                        <p:attrNameLst>
                                          <p:attrName>style.visibility</p:attrName>
                                        </p:attrNameLst>
                                      </p:cBhvr>
                                      <p:to>
                                        <p:strVal val="visible"/>
                                      </p:to>
                                    </p:set>
                                    <p:animEffect transition="in" filter="dissolve">
                                      <p:cBhvr>
                                        <p:cTn id="46" dur="500"/>
                                        <p:tgtEl>
                                          <p:spTgt spid="18439"/>
                                        </p:tgtEl>
                                      </p:cBhvr>
                                    </p:animEffect>
                                  </p:childTnLst>
                                </p:cTn>
                              </p:par>
                            </p:childTnLst>
                          </p:cTn>
                        </p:par>
                        <p:par>
                          <p:cTn id="47" fill="hold">
                            <p:stCondLst>
                              <p:cond delay="1200"/>
                            </p:stCondLst>
                            <p:childTnLst>
                              <p:par>
                                <p:cTn id="48" presetID="9" presetClass="entr" presetSubtype="0" fill="hold" grpId="0" nodeType="afterEffect">
                                  <p:stCondLst>
                                    <p:cond delay="0"/>
                                  </p:stCondLst>
                                  <p:childTnLst>
                                    <p:set>
                                      <p:cBhvr>
                                        <p:cTn id="49" dur="1" fill="hold">
                                          <p:stCondLst>
                                            <p:cond delay="0"/>
                                          </p:stCondLst>
                                        </p:cTn>
                                        <p:tgtEl>
                                          <p:spTgt spid="18435"/>
                                        </p:tgtEl>
                                        <p:attrNameLst>
                                          <p:attrName>style.visibility</p:attrName>
                                        </p:attrNameLst>
                                      </p:cBhvr>
                                      <p:to>
                                        <p:strVal val="visible"/>
                                      </p:to>
                                    </p:set>
                                    <p:animEffect transition="in" filter="dissolve">
                                      <p:cBhvr>
                                        <p:cTn id="50" dur="500"/>
                                        <p:tgtEl>
                                          <p:spTgt spid="18435"/>
                                        </p:tgtEl>
                                      </p:cBhvr>
                                    </p:animEffect>
                                  </p:childTnLst>
                                </p:cTn>
                              </p:par>
                            </p:childTnLst>
                          </p:cTn>
                        </p:par>
                        <p:par>
                          <p:cTn id="51" fill="hold">
                            <p:stCondLst>
                              <p:cond delay="1700"/>
                            </p:stCondLst>
                            <p:childTnLst>
                              <p:par>
                                <p:cTn id="52" presetID="1" presetClass="entr" presetSubtype="0" fill="hold" nodeType="afterEffect">
                                  <p:stCondLst>
                                    <p:cond delay="200"/>
                                  </p:stCondLst>
                                  <p:childTnLst>
                                    <p:set>
                                      <p:cBhvr>
                                        <p:cTn id="53" dur="1" fill="hold">
                                          <p:stCondLst>
                                            <p:cond delay="0"/>
                                          </p:stCondLst>
                                        </p:cTn>
                                        <p:tgtEl>
                                          <p:spTgt spid="18445"/>
                                        </p:tgtEl>
                                        <p:attrNameLst>
                                          <p:attrName>style.visibility</p:attrName>
                                        </p:attrNameLst>
                                      </p:cBhvr>
                                      <p:to>
                                        <p:strVal val="visible"/>
                                      </p:to>
                                    </p:set>
                                  </p:childTnLst>
                                </p:cTn>
                              </p:par>
                            </p:childTnLst>
                          </p:cTn>
                        </p:par>
                        <p:par>
                          <p:cTn id="54" fill="hold">
                            <p:stCondLst>
                              <p:cond delay="1900"/>
                            </p:stCondLst>
                            <p:childTnLst>
                              <p:par>
                                <p:cTn id="55" presetID="1" presetClass="entr" presetSubtype="0" fill="hold" nodeType="afterEffect">
                                  <p:stCondLst>
                                    <p:cond delay="200"/>
                                  </p:stCondLst>
                                  <p:childTnLst>
                                    <p:set>
                                      <p:cBhvr>
                                        <p:cTn id="56" dur="1" fill="hold">
                                          <p:stCondLst>
                                            <p:cond delay="0"/>
                                          </p:stCondLst>
                                        </p:cTn>
                                        <p:tgtEl>
                                          <p:spTgt spid="18452"/>
                                        </p:tgtEl>
                                        <p:attrNameLst>
                                          <p:attrName>style.visibility</p:attrName>
                                        </p:attrNameLst>
                                      </p:cBhvr>
                                      <p:to>
                                        <p:strVal val="visible"/>
                                      </p:to>
                                    </p:set>
                                  </p:childTnLst>
                                </p:cTn>
                              </p:par>
                            </p:childTnLst>
                          </p:cTn>
                        </p:par>
                        <p:par>
                          <p:cTn id="57" fill="hold">
                            <p:stCondLst>
                              <p:cond delay="2100"/>
                            </p:stCondLst>
                            <p:childTnLst>
                              <p:par>
                                <p:cTn id="58" presetID="1" presetClass="entr" presetSubtype="0" fill="hold" nodeType="afterEffect">
                                  <p:stCondLst>
                                    <p:cond delay="200"/>
                                  </p:stCondLst>
                                  <p:childTnLst>
                                    <p:set>
                                      <p:cBhvr>
                                        <p:cTn id="59" dur="1" fill="hold">
                                          <p:stCondLst>
                                            <p:cond delay="0"/>
                                          </p:stCondLst>
                                        </p:cTn>
                                        <p:tgtEl>
                                          <p:spTgt spid="18455"/>
                                        </p:tgtEl>
                                        <p:attrNameLst>
                                          <p:attrName>style.visibility</p:attrName>
                                        </p:attrNameLst>
                                      </p:cBhvr>
                                      <p:to>
                                        <p:strVal val="visible"/>
                                      </p:to>
                                    </p:set>
                                  </p:childTnLst>
                                </p:cTn>
                              </p:par>
                            </p:childTnLst>
                          </p:cTn>
                        </p:par>
                        <p:par>
                          <p:cTn id="60" fill="hold">
                            <p:stCondLst>
                              <p:cond delay="2300"/>
                            </p:stCondLst>
                            <p:childTnLst>
                              <p:par>
                                <p:cTn id="61" presetID="1" presetClass="entr" presetSubtype="0" fill="hold" nodeType="afterEffect">
                                  <p:stCondLst>
                                    <p:cond delay="200"/>
                                  </p:stCondLst>
                                  <p:childTnLst>
                                    <p:set>
                                      <p:cBhvr>
                                        <p:cTn id="62" dur="1" fill="hold">
                                          <p:stCondLst>
                                            <p:cond delay="0"/>
                                          </p:stCondLst>
                                        </p:cTn>
                                        <p:tgtEl>
                                          <p:spTgt spid="18444"/>
                                        </p:tgtEl>
                                        <p:attrNameLst>
                                          <p:attrName>style.visibility</p:attrName>
                                        </p:attrNameLst>
                                      </p:cBhvr>
                                      <p:to>
                                        <p:strVal val="visible"/>
                                      </p:to>
                                    </p:set>
                                  </p:childTnLst>
                                </p:cTn>
                              </p:par>
                            </p:childTnLst>
                          </p:cTn>
                        </p:par>
                        <p:par>
                          <p:cTn id="63" fill="hold">
                            <p:stCondLst>
                              <p:cond delay="2500"/>
                            </p:stCondLst>
                            <p:childTnLst>
                              <p:par>
                                <p:cTn id="64" presetID="1" presetClass="entr" presetSubtype="0" fill="hold" nodeType="afterEffect">
                                  <p:stCondLst>
                                    <p:cond delay="200"/>
                                  </p:stCondLst>
                                  <p:childTnLst>
                                    <p:set>
                                      <p:cBhvr>
                                        <p:cTn id="65" dur="1" fill="hold">
                                          <p:stCondLst>
                                            <p:cond delay="0"/>
                                          </p:stCondLst>
                                        </p:cTn>
                                        <p:tgtEl>
                                          <p:spTgt spid="18450"/>
                                        </p:tgtEl>
                                        <p:attrNameLst>
                                          <p:attrName>style.visibility</p:attrName>
                                        </p:attrNameLst>
                                      </p:cBhvr>
                                      <p:to>
                                        <p:strVal val="visible"/>
                                      </p:to>
                                    </p:set>
                                  </p:childTnLst>
                                </p:cTn>
                              </p:par>
                            </p:childTnLst>
                          </p:cTn>
                        </p:par>
                        <p:par>
                          <p:cTn id="66" fill="hold">
                            <p:stCondLst>
                              <p:cond delay="2700"/>
                            </p:stCondLst>
                            <p:childTnLst>
                              <p:par>
                                <p:cTn id="67" presetID="1" presetClass="entr" presetSubtype="0" fill="hold" nodeType="afterEffect">
                                  <p:stCondLst>
                                    <p:cond delay="200"/>
                                  </p:stCondLst>
                                  <p:childTnLst>
                                    <p:set>
                                      <p:cBhvr>
                                        <p:cTn id="68" dur="1" fill="hold">
                                          <p:stCondLst>
                                            <p:cond delay="0"/>
                                          </p:stCondLst>
                                        </p:cTn>
                                        <p:tgtEl>
                                          <p:spTgt spid="18449"/>
                                        </p:tgtEl>
                                        <p:attrNameLst>
                                          <p:attrName>style.visibility</p:attrName>
                                        </p:attrNameLst>
                                      </p:cBhvr>
                                      <p:to>
                                        <p:strVal val="visible"/>
                                      </p:to>
                                    </p:set>
                                  </p:childTnLst>
                                </p:cTn>
                              </p:par>
                            </p:childTnLst>
                          </p:cTn>
                        </p:par>
                        <p:par>
                          <p:cTn id="69" fill="hold">
                            <p:stCondLst>
                              <p:cond delay="2900"/>
                            </p:stCondLst>
                            <p:childTnLst>
                              <p:par>
                                <p:cTn id="70" presetID="1" presetClass="entr" presetSubtype="0" fill="hold" nodeType="afterEffect">
                                  <p:stCondLst>
                                    <p:cond delay="200"/>
                                  </p:stCondLst>
                                  <p:childTnLst>
                                    <p:set>
                                      <p:cBhvr>
                                        <p:cTn id="71" dur="1" fill="hold">
                                          <p:stCondLst>
                                            <p:cond delay="0"/>
                                          </p:stCondLst>
                                        </p:cTn>
                                        <p:tgtEl>
                                          <p:spTgt spid="18454"/>
                                        </p:tgtEl>
                                        <p:attrNameLst>
                                          <p:attrName>style.visibility</p:attrName>
                                        </p:attrNameLst>
                                      </p:cBhvr>
                                      <p:to>
                                        <p:strVal val="visible"/>
                                      </p:to>
                                    </p:set>
                                  </p:childTnLst>
                                </p:cTn>
                              </p:par>
                            </p:childTnLst>
                          </p:cTn>
                        </p:par>
                        <p:par>
                          <p:cTn id="72" fill="hold">
                            <p:stCondLst>
                              <p:cond delay="3100"/>
                            </p:stCondLst>
                            <p:childTnLst>
                              <p:par>
                                <p:cTn id="73" presetID="1" presetClass="entr" presetSubtype="0" fill="hold" nodeType="afterEffect">
                                  <p:stCondLst>
                                    <p:cond delay="200"/>
                                  </p:stCondLst>
                                  <p:childTnLst>
                                    <p:set>
                                      <p:cBhvr>
                                        <p:cTn id="74" dur="1" fill="hold">
                                          <p:stCondLst>
                                            <p:cond delay="0"/>
                                          </p:stCondLst>
                                        </p:cTn>
                                        <p:tgtEl>
                                          <p:spTgt spid="18446"/>
                                        </p:tgtEl>
                                        <p:attrNameLst>
                                          <p:attrName>style.visibility</p:attrName>
                                        </p:attrNameLst>
                                      </p:cBhvr>
                                      <p:to>
                                        <p:strVal val="visible"/>
                                      </p:to>
                                    </p:set>
                                  </p:childTnLst>
                                </p:cTn>
                              </p:par>
                            </p:childTnLst>
                          </p:cTn>
                        </p:par>
                        <p:par>
                          <p:cTn id="75" fill="hold">
                            <p:stCondLst>
                              <p:cond delay="3300"/>
                            </p:stCondLst>
                            <p:childTnLst>
                              <p:par>
                                <p:cTn id="76" presetID="1" presetClass="entr" presetSubtype="0" fill="hold" nodeType="afterEffect">
                                  <p:stCondLst>
                                    <p:cond delay="200"/>
                                  </p:stCondLst>
                                  <p:childTnLst>
                                    <p:set>
                                      <p:cBhvr>
                                        <p:cTn id="77" dur="1" fill="hold">
                                          <p:stCondLst>
                                            <p:cond delay="0"/>
                                          </p:stCondLst>
                                        </p:cTn>
                                        <p:tgtEl>
                                          <p:spTgt spid="18447"/>
                                        </p:tgtEl>
                                        <p:attrNameLst>
                                          <p:attrName>style.visibility</p:attrName>
                                        </p:attrNameLst>
                                      </p:cBhvr>
                                      <p:to>
                                        <p:strVal val="visible"/>
                                      </p:to>
                                    </p:set>
                                  </p:childTnLst>
                                </p:cTn>
                              </p:par>
                            </p:childTnLst>
                          </p:cTn>
                        </p:par>
                        <p:par>
                          <p:cTn id="78" fill="hold">
                            <p:stCondLst>
                              <p:cond delay="3500"/>
                            </p:stCondLst>
                            <p:childTnLst>
                              <p:par>
                                <p:cTn id="79" presetID="1" presetClass="entr" presetSubtype="0" fill="hold" nodeType="afterEffect">
                                  <p:stCondLst>
                                    <p:cond delay="200"/>
                                  </p:stCondLst>
                                  <p:childTnLst>
                                    <p:set>
                                      <p:cBhvr>
                                        <p:cTn id="80" dur="1" fill="hold">
                                          <p:stCondLst>
                                            <p:cond delay="0"/>
                                          </p:stCondLst>
                                        </p:cTn>
                                        <p:tgtEl>
                                          <p:spTgt spid="18448"/>
                                        </p:tgtEl>
                                        <p:attrNameLst>
                                          <p:attrName>style.visibility</p:attrName>
                                        </p:attrNameLst>
                                      </p:cBhvr>
                                      <p:to>
                                        <p:strVal val="visible"/>
                                      </p:to>
                                    </p:set>
                                  </p:childTnLst>
                                </p:cTn>
                              </p:par>
                            </p:childTnLst>
                          </p:cTn>
                        </p:par>
                        <p:par>
                          <p:cTn id="81" fill="hold">
                            <p:stCondLst>
                              <p:cond delay="3700"/>
                            </p:stCondLst>
                            <p:childTnLst>
                              <p:par>
                                <p:cTn id="82" presetID="1" presetClass="entr" presetSubtype="0" fill="hold" nodeType="afterEffect">
                                  <p:stCondLst>
                                    <p:cond delay="200"/>
                                  </p:stCondLst>
                                  <p:childTnLst>
                                    <p:set>
                                      <p:cBhvr>
                                        <p:cTn id="83" dur="1" fill="hold">
                                          <p:stCondLst>
                                            <p:cond delay="0"/>
                                          </p:stCondLst>
                                        </p:cTn>
                                        <p:tgtEl>
                                          <p:spTgt spid="18453"/>
                                        </p:tgtEl>
                                        <p:attrNameLst>
                                          <p:attrName>style.visibility</p:attrName>
                                        </p:attrNameLst>
                                      </p:cBhvr>
                                      <p:to>
                                        <p:strVal val="visible"/>
                                      </p:to>
                                    </p:set>
                                  </p:childTnLst>
                                </p:cTn>
                              </p:par>
                            </p:childTnLst>
                          </p:cTn>
                        </p:par>
                        <p:par>
                          <p:cTn id="84" fill="hold">
                            <p:stCondLst>
                              <p:cond delay="3900"/>
                            </p:stCondLst>
                            <p:childTnLst>
                              <p:par>
                                <p:cTn id="85" presetID="1" presetClass="entr" presetSubtype="0" fill="hold" nodeType="afterEffect">
                                  <p:stCondLst>
                                    <p:cond delay="200"/>
                                  </p:stCondLst>
                                  <p:childTnLst>
                                    <p:set>
                                      <p:cBhvr>
                                        <p:cTn id="86" dur="1" fill="hold">
                                          <p:stCondLst>
                                            <p:cond delay="0"/>
                                          </p:stCondLst>
                                        </p:cTn>
                                        <p:tgtEl>
                                          <p:spTgt spid="1845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8456"/>
                                        </p:tgtEl>
                                        <p:attrNameLst>
                                          <p:attrName>style.visibility</p:attrName>
                                        </p:attrNameLst>
                                      </p:cBhvr>
                                      <p:to>
                                        <p:strVal val="visible"/>
                                      </p:to>
                                    </p:set>
                                  </p:childTnLst>
                                </p:cTn>
                              </p:par>
                            </p:childTnLst>
                          </p:cTn>
                        </p:par>
                        <p:par>
                          <p:cTn id="91" fill="hold">
                            <p:stCondLst>
                              <p:cond delay="0"/>
                            </p:stCondLst>
                            <p:childTnLst>
                              <p:par>
                                <p:cTn id="92" presetID="1" presetClass="entr" presetSubtype="0" fill="hold" nodeType="afterEffect">
                                  <p:stCondLst>
                                    <p:cond delay="1000"/>
                                  </p:stCondLst>
                                  <p:childTnLst>
                                    <p:set>
                                      <p:cBhvr>
                                        <p:cTn id="93" dur="1" fill="hold">
                                          <p:stCondLst>
                                            <p:cond delay="0"/>
                                          </p:stCondLst>
                                        </p:cTn>
                                        <p:tgtEl>
                                          <p:spTgt spid="18458">
                                            <p:txEl>
                                              <p:pRg st="0" end="0"/>
                                            </p:txEl>
                                          </p:spTgt>
                                        </p:tgtEl>
                                        <p:attrNameLst>
                                          <p:attrName>style.visibility</p:attrName>
                                        </p:attrNameLst>
                                      </p:cBhvr>
                                      <p:to>
                                        <p:strVal val="visible"/>
                                      </p:to>
                                    </p:set>
                                  </p:childTnLst>
                                </p:cTn>
                              </p:par>
                            </p:childTnLst>
                          </p:cTn>
                        </p:par>
                        <p:par>
                          <p:cTn id="94" fill="hold">
                            <p:stCondLst>
                              <p:cond delay="1000"/>
                            </p:stCondLst>
                            <p:childTnLst>
                              <p:par>
                                <p:cTn id="95" presetID="1" presetClass="entr" presetSubtype="0" fill="hold" grpId="0" nodeType="afterEffect">
                                  <p:stCondLst>
                                    <p:cond delay="1000"/>
                                  </p:stCondLst>
                                  <p:childTnLst>
                                    <p:set>
                                      <p:cBhvr>
                                        <p:cTn id="96" dur="1" fill="hold">
                                          <p:stCondLst>
                                            <p:cond delay="0"/>
                                          </p:stCondLst>
                                        </p:cTn>
                                        <p:tgtEl>
                                          <p:spTgt spid="18457"/>
                                        </p:tgtEl>
                                        <p:attrNameLst>
                                          <p:attrName>style.visibility</p:attrName>
                                        </p:attrNameLst>
                                      </p:cBhvr>
                                      <p:to>
                                        <p:strVal val="visible"/>
                                      </p:to>
                                    </p:set>
                                  </p:childTnLst>
                                </p:cTn>
                              </p:par>
                            </p:childTnLst>
                          </p:cTn>
                        </p:par>
                        <p:par>
                          <p:cTn id="97" fill="hold">
                            <p:stCondLst>
                              <p:cond delay="2000"/>
                            </p:stCondLst>
                            <p:childTnLst>
                              <p:par>
                                <p:cTn id="98" presetID="1" presetClass="entr" presetSubtype="0" fill="hold" grpId="0" nodeType="afterEffect">
                                  <p:stCondLst>
                                    <p:cond delay="1000"/>
                                  </p:stCondLst>
                                  <p:childTnLst>
                                    <p:set>
                                      <p:cBhvr>
                                        <p:cTn id="99" dur="1" fill="hold">
                                          <p:stCondLst>
                                            <p:cond delay="0"/>
                                          </p:stCondLst>
                                        </p:cTn>
                                        <p:tgtEl>
                                          <p:spTgt spid="18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nimBg="1"/>
      <p:bldP spid="18439" grpId="0" animBg="1"/>
      <p:bldP spid="18440" grpId="0"/>
      <p:bldP spid="18442" grpId="0"/>
      <p:bldP spid="18456" grpId="0"/>
      <p:bldP spid="18457" grpId="0"/>
      <p:bldP spid="1845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1439772">
            <a:off x="4669688" y="857788"/>
            <a:ext cx="4447463" cy="1077218"/>
          </a:xfrm>
          <a:prstGeom prst="rect">
            <a:avLst/>
          </a:prstGeom>
          <a:noFill/>
          <a:ln>
            <a:solidFill>
              <a:srgbClr val="FFFF00"/>
            </a:solidFill>
            <a:prstDash val="lgDashDot"/>
          </a:ln>
        </p:spPr>
        <p:txBody>
          <a:bodyPr wrap="square" rtlCol="0">
            <a:spAutoFit/>
          </a:bodyPr>
          <a:lstStyle/>
          <a:p>
            <a:pPr algn="ctr"/>
            <a:r>
              <a:rPr lang="en-US" sz="3200" b="1" dirty="0" smtClean="0">
                <a:solidFill>
                  <a:srgbClr val="FFFF00"/>
                </a:solidFill>
                <a:latin typeface="Arial Black" pitchFamily="34" charset="0"/>
              </a:rPr>
              <a:t>Legacy of Imperialism</a:t>
            </a:r>
            <a:endParaRPr lang="en-US" sz="3200" b="1" dirty="0">
              <a:solidFill>
                <a:srgbClr val="FFFF00"/>
              </a:solidFill>
              <a:latin typeface="Arial Black" pitchFamily="34" charset="0"/>
            </a:endParaRPr>
          </a:p>
        </p:txBody>
      </p:sp>
      <p:sp>
        <p:nvSpPr>
          <p:cNvPr id="3" name="TextBox 2"/>
          <p:cNvSpPr txBox="1"/>
          <p:nvPr/>
        </p:nvSpPr>
        <p:spPr>
          <a:xfrm rot="1439772">
            <a:off x="3836849" y="2305587"/>
            <a:ext cx="4447463" cy="1077218"/>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Communism vs. Capitalism</a:t>
            </a:r>
            <a:endParaRPr lang="en-US" sz="3200" b="1" dirty="0">
              <a:solidFill>
                <a:srgbClr val="FFFF00"/>
              </a:solidFill>
              <a:latin typeface="Arial Black" pitchFamily="34" charset="0"/>
            </a:endParaRPr>
          </a:p>
        </p:txBody>
      </p:sp>
      <p:sp>
        <p:nvSpPr>
          <p:cNvPr id="4" name="TextBox 3"/>
          <p:cNvSpPr txBox="1"/>
          <p:nvPr/>
        </p:nvSpPr>
        <p:spPr>
          <a:xfrm rot="1439772">
            <a:off x="2974715" y="3698468"/>
            <a:ext cx="4447463" cy="584775"/>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Global Conflict</a:t>
            </a:r>
            <a:endParaRPr lang="en-US" sz="3200" b="1" dirty="0">
              <a:solidFill>
                <a:srgbClr val="FFFF00"/>
              </a:solidFill>
              <a:latin typeface="Arial Black" pitchFamily="34" charset="0"/>
            </a:endParaRPr>
          </a:p>
        </p:txBody>
      </p:sp>
      <p:sp>
        <p:nvSpPr>
          <p:cNvPr id="5" name="TextBox 4"/>
          <p:cNvSpPr txBox="1"/>
          <p:nvPr/>
        </p:nvSpPr>
        <p:spPr>
          <a:xfrm rot="1439772">
            <a:off x="1703247" y="4286787"/>
            <a:ext cx="4447463" cy="1077218"/>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Global inter-connectedness</a:t>
            </a:r>
            <a:endParaRPr lang="en-US" sz="3200" b="1" dirty="0">
              <a:solidFill>
                <a:srgbClr val="FFFF00"/>
              </a:solidFill>
              <a:latin typeface="Arial Black" pitchFamily="34" charset="0"/>
            </a:endParaRPr>
          </a:p>
        </p:txBody>
      </p:sp>
      <p:sp>
        <p:nvSpPr>
          <p:cNvPr id="6" name="TextBox 5"/>
          <p:cNvSpPr txBox="1"/>
          <p:nvPr/>
        </p:nvSpPr>
        <p:spPr>
          <a:xfrm>
            <a:off x="-104063" y="0"/>
            <a:ext cx="4447463" cy="2585323"/>
          </a:xfrm>
          <a:prstGeom prst="rect">
            <a:avLst/>
          </a:prstGeom>
          <a:noFill/>
        </p:spPr>
        <p:txBody>
          <a:bodyPr wrap="square" rtlCol="0">
            <a:spAutoFit/>
          </a:bodyPr>
          <a:lstStyle/>
          <a:p>
            <a:pPr algn="ctr"/>
            <a:r>
              <a:rPr lang="en-US" sz="5400" b="1" dirty="0" smtClean="0">
                <a:solidFill>
                  <a:schemeClr val="accent6"/>
                </a:solidFill>
                <a:latin typeface="Arial Black" pitchFamily="34" charset="0"/>
              </a:rPr>
              <a:t>This period is all about…</a:t>
            </a:r>
            <a:endParaRPr lang="en-US" sz="5400" b="1" dirty="0">
              <a:solidFill>
                <a:schemeClr val="accent6"/>
              </a:solidFill>
              <a:latin typeface="Arial Black" pitchFamily="34" charset="0"/>
            </a:endParaRPr>
          </a:p>
        </p:txBody>
      </p:sp>
      <p:sp>
        <p:nvSpPr>
          <p:cNvPr id="7" name="TextBox 6"/>
          <p:cNvSpPr txBox="1"/>
          <p:nvPr/>
        </p:nvSpPr>
        <p:spPr>
          <a:xfrm rot="1439772">
            <a:off x="407848" y="5371209"/>
            <a:ext cx="4447463" cy="584775"/>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Changing Reality</a:t>
            </a:r>
            <a:endParaRPr lang="en-US" sz="3200" b="1" dirty="0">
              <a:solidFill>
                <a:srgbClr val="FFFF00"/>
              </a:solidFill>
              <a:latin typeface="Arial Black"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70" decel="100000"/>
                                        <p:tgtEl>
                                          <p:spTgt spid="2"/>
                                        </p:tgtEl>
                                      </p:cBhvr>
                                    </p:animEffect>
                                    <p:animScale>
                                      <p:cBhvr>
                                        <p:cTn id="8" dur="770" decel="100000"/>
                                        <p:tgtEl>
                                          <p:spTgt spid="2"/>
                                        </p:tgtEl>
                                      </p:cBhvr>
                                      <p:from x="10000" y="10000"/>
                                      <p:to x="200000" y="450000"/>
                                    </p:animScale>
                                    <p:animScale>
                                      <p:cBhvr>
                                        <p:cTn id="9" dur="1230" accel="100000" fill="hold">
                                          <p:stCondLst>
                                            <p:cond delay="770"/>
                                          </p:stCondLst>
                                        </p:cTn>
                                        <p:tgtEl>
                                          <p:spTgt spid="2"/>
                                        </p:tgtEl>
                                      </p:cBhvr>
                                      <p:from x="200000" y="450000"/>
                                      <p:to x="100000" y="100000"/>
                                    </p:animScale>
                                    <p:set>
                                      <p:cBhvr>
                                        <p:cTn id="10" dur="770" fill="hold"/>
                                        <p:tgtEl>
                                          <p:spTgt spid="2"/>
                                        </p:tgtEl>
                                        <p:attrNameLst>
                                          <p:attrName>ppt_x</p:attrName>
                                        </p:attrNameLst>
                                      </p:cBhvr>
                                      <p:to>
                                        <p:strVal val="(0.5)"/>
                                      </p:to>
                                    </p:set>
                                    <p:anim from="(0.5)" to="(#ppt_x)" calcmode="lin" valueType="num">
                                      <p:cBhvr>
                                        <p:cTn id="11" dur="1230" accel="100000" fill="hold">
                                          <p:stCondLst>
                                            <p:cond delay="770"/>
                                          </p:stCondLst>
                                        </p:cTn>
                                        <p:tgtEl>
                                          <p:spTgt spid="2"/>
                                        </p:tgtEl>
                                        <p:attrNameLst>
                                          <p:attrName>ppt_x</p:attrName>
                                        </p:attrNameLst>
                                      </p:cBhvr>
                                    </p:anim>
                                    <p:set>
                                      <p:cBhvr>
                                        <p:cTn id="12" dur="770" fill="hold"/>
                                        <p:tgtEl>
                                          <p:spTgt spid="2"/>
                                        </p:tgtEl>
                                        <p:attrNameLst>
                                          <p:attrName>ppt_y</p:attrName>
                                        </p:attrNameLst>
                                      </p:cBhvr>
                                      <p:to>
                                        <p:strVal val="(#ppt_y+0.4)"/>
                                      </p:to>
                                    </p:set>
                                    <p:anim from="(#ppt_y+0.4)" to="(#ppt_y)" calcmode="lin" valueType="num">
                                      <p:cBhvr>
                                        <p:cTn id="13" dur="1230" accel="100000" fill="hold">
                                          <p:stCondLst>
                                            <p:cond delay="770"/>
                                          </p:stCondLst>
                                        </p:cTn>
                                        <p:tgtEl>
                                          <p:spTgt spid="2"/>
                                        </p:tgtEl>
                                        <p:attrNameLst>
                                          <p:attrName>ppt_y</p:attrName>
                                        </p:attrNameLst>
                                      </p:cBhvr>
                                    </p:anim>
                                  </p:childTnLst>
                                </p:cTn>
                              </p:par>
                            </p:childTnLst>
                          </p:cTn>
                        </p:par>
                        <p:par>
                          <p:cTn id="14" fill="hold">
                            <p:stCondLst>
                              <p:cond delay="2000"/>
                            </p:stCondLst>
                            <p:childTnLst>
                              <p:par>
                                <p:cTn id="15" presetID="51"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770" decel="100000"/>
                                        <p:tgtEl>
                                          <p:spTgt spid="3"/>
                                        </p:tgtEl>
                                      </p:cBhvr>
                                    </p:animEffect>
                                    <p:animScale>
                                      <p:cBhvr>
                                        <p:cTn id="18" dur="770" decel="100000"/>
                                        <p:tgtEl>
                                          <p:spTgt spid="3"/>
                                        </p:tgtEl>
                                      </p:cBhvr>
                                      <p:from x="10000" y="10000"/>
                                      <p:to x="200000" y="450000"/>
                                    </p:animScale>
                                    <p:animScale>
                                      <p:cBhvr>
                                        <p:cTn id="19" dur="1230" accel="100000" fill="hold">
                                          <p:stCondLst>
                                            <p:cond delay="770"/>
                                          </p:stCondLst>
                                        </p:cTn>
                                        <p:tgtEl>
                                          <p:spTgt spid="3"/>
                                        </p:tgtEl>
                                      </p:cBhvr>
                                      <p:from x="200000" y="450000"/>
                                      <p:to x="100000" y="100000"/>
                                    </p:animScale>
                                    <p:set>
                                      <p:cBhvr>
                                        <p:cTn id="20" dur="770" fill="hold"/>
                                        <p:tgtEl>
                                          <p:spTgt spid="3"/>
                                        </p:tgtEl>
                                        <p:attrNameLst>
                                          <p:attrName>ppt_x</p:attrName>
                                        </p:attrNameLst>
                                      </p:cBhvr>
                                      <p:to>
                                        <p:strVal val="(0.5)"/>
                                      </p:to>
                                    </p:set>
                                    <p:anim from="(0.5)" to="(#ppt_x)" calcmode="lin" valueType="num">
                                      <p:cBhvr>
                                        <p:cTn id="21" dur="1230" accel="100000" fill="hold">
                                          <p:stCondLst>
                                            <p:cond delay="770"/>
                                          </p:stCondLst>
                                        </p:cTn>
                                        <p:tgtEl>
                                          <p:spTgt spid="3"/>
                                        </p:tgtEl>
                                        <p:attrNameLst>
                                          <p:attrName>ppt_x</p:attrName>
                                        </p:attrNameLst>
                                      </p:cBhvr>
                                    </p:anim>
                                    <p:set>
                                      <p:cBhvr>
                                        <p:cTn id="22" dur="770" fill="hold"/>
                                        <p:tgtEl>
                                          <p:spTgt spid="3"/>
                                        </p:tgtEl>
                                        <p:attrNameLst>
                                          <p:attrName>ppt_y</p:attrName>
                                        </p:attrNameLst>
                                      </p:cBhvr>
                                      <p:to>
                                        <p:strVal val="(#ppt_y+0.4)"/>
                                      </p:to>
                                    </p:set>
                                    <p:anim from="(#ppt_y+0.4)" to="(#ppt_y)" calcmode="lin" valueType="num">
                                      <p:cBhvr>
                                        <p:cTn id="23" dur="1230" accel="100000" fill="hold">
                                          <p:stCondLst>
                                            <p:cond delay="770"/>
                                          </p:stCondLst>
                                        </p:cTn>
                                        <p:tgtEl>
                                          <p:spTgt spid="3"/>
                                        </p:tgtEl>
                                        <p:attrNameLst>
                                          <p:attrName>ppt_y</p:attrName>
                                        </p:attrNameLst>
                                      </p:cBhvr>
                                    </p:anim>
                                  </p:childTnLst>
                                </p:cTn>
                              </p:par>
                            </p:childTnLst>
                          </p:cTn>
                        </p:par>
                        <p:par>
                          <p:cTn id="24" fill="hold">
                            <p:stCondLst>
                              <p:cond delay="4000"/>
                            </p:stCondLst>
                            <p:childTnLst>
                              <p:par>
                                <p:cTn id="25" presetID="51"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770" decel="100000"/>
                                        <p:tgtEl>
                                          <p:spTgt spid="4"/>
                                        </p:tgtEl>
                                      </p:cBhvr>
                                    </p:animEffect>
                                    <p:animScale>
                                      <p:cBhvr>
                                        <p:cTn id="28" dur="770" decel="100000"/>
                                        <p:tgtEl>
                                          <p:spTgt spid="4"/>
                                        </p:tgtEl>
                                      </p:cBhvr>
                                      <p:from x="10000" y="10000"/>
                                      <p:to x="200000" y="450000"/>
                                    </p:animScale>
                                    <p:animScale>
                                      <p:cBhvr>
                                        <p:cTn id="29" dur="1230" accel="100000" fill="hold">
                                          <p:stCondLst>
                                            <p:cond delay="770"/>
                                          </p:stCondLst>
                                        </p:cTn>
                                        <p:tgtEl>
                                          <p:spTgt spid="4"/>
                                        </p:tgtEl>
                                      </p:cBhvr>
                                      <p:from x="200000" y="450000"/>
                                      <p:to x="100000" y="100000"/>
                                    </p:animScale>
                                    <p:set>
                                      <p:cBhvr>
                                        <p:cTn id="30" dur="770" fill="hold"/>
                                        <p:tgtEl>
                                          <p:spTgt spid="4"/>
                                        </p:tgtEl>
                                        <p:attrNameLst>
                                          <p:attrName>ppt_x</p:attrName>
                                        </p:attrNameLst>
                                      </p:cBhvr>
                                      <p:to>
                                        <p:strVal val="(0.5)"/>
                                      </p:to>
                                    </p:set>
                                    <p:anim from="(0.5)" to="(#ppt_x)" calcmode="lin" valueType="num">
                                      <p:cBhvr>
                                        <p:cTn id="31" dur="1230" accel="100000" fill="hold">
                                          <p:stCondLst>
                                            <p:cond delay="770"/>
                                          </p:stCondLst>
                                        </p:cTn>
                                        <p:tgtEl>
                                          <p:spTgt spid="4"/>
                                        </p:tgtEl>
                                        <p:attrNameLst>
                                          <p:attrName>ppt_x</p:attrName>
                                        </p:attrNameLst>
                                      </p:cBhvr>
                                    </p:anim>
                                    <p:set>
                                      <p:cBhvr>
                                        <p:cTn id="32" dur="770" fill="hold"/>
                                        <p:tgtEl>
                                          <p:spTgt spid="4"/>
                                        </p:tgtEl>
                                        <p:attrNameLst>
                                          <p:attrName>ppt_y</p:attrName>
                                        </p:attrNameLst>
                                      </p:cBhvr>
                                      <p:to>
                                        <p:strVal val="(#ppt_y+0.4)"/>
                                      </p:to>
                                    </p:set>
                                    <p:anim from="(#ppt_y+0.4)" to="(#ppt_y)" calcmode="lin" valueType="num">
                                      <p:cBhvr>
                                        <p:cTn id="33" dur="1230" accel="100000" fill="hold">
                                          <p:stCondLst>
                                            <p:cond delay="770"/>
                                          </p:stCondLst>
                                        </p:cTn>
                                        <p:tgtEl>
                                          <p:spTgt spid="4"/>
                                        </p:tgtEl>
                                        <p:attrNameLst>
                                          <p:attrName>ppt_y</p:attrName>
                                        </p:attrNameLst>
                                      </p:cBhvr>
                                    </p:anim>
                                  </p:childTnLst>
                                </p:cTn>
                              </p:par>
                            </p:childTnLst>
                          </p:cTn>
                        </p:par>
                        <p:par>
                          <p:cTn id="34" fill="hold">
                            <p:stCondLst>
                              <p:cond delay="6000"/>
                            </p:stCondLst>
                            <p:childTnLst>
                              <p:par>
                                <p:cTn id="35" presetID="51" presetClass="entr" presetSubtype="0"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770" decel="100000"/>
                                        <p:tgtEl>
                                          <p:spTgt spid="5"/>
                                        </p:tgtEl>
                                      </p:cBhvr>
                                    </p:animEffect>
                                    <p:animScale>
                                      <p:cBhvr>
                                        <p:cTn id="38" dur="770" decel="100000"/>
                                        <p:tgtEl>
                                          <p:spTgt spid="5"/>
                                        </p:tgtEl>
                                      </p:cBhvr>
                                      <p:from x="10000" y="10000"/>
                                      <p:to x="200000" y="450000"/>
                                    </p:animScale>
                                    <p:animScale>
                                      <p:cBhvr>
                                        <p:cTn id="39" dur="1230" accel="100000" fill="hold">
                                          <p:stCondLst>
                                            <p:cond delay="770"/>
                                          </p:stCondLst>
                                        </p:cTn>
                                        <p:tgtEl>
                                          <p:spTgt spid="5"/>
                                        </p:tgtEl>
                                      </p:cBhvr>
                                      <p:from x="200000" y="450000"/>
                                      <p:to x="100000" y="100000"/>
                                    </p:animScale>
                                    <p:set>
                                      <p:cBhvr>
                                        <p:cTn id="40" dur="770" fill="hold"/>
                                        <p:tgtEl>
                                          <p:spTgt spid="5"/>
                                        </p:tgtEl>
                                        <p:attrNameLst>
                                          <p:attrName>ppt_x</p:attrName>
                                        </p:attrNameLst>
                                      </p:cBhvr>
                                      <p:to>
                                        <p:strVal val="(0.5)"/>
                                      </p:to>
                                    </p:set>
                                    <p:anim from="(0.5)" to="(#ppt_x)" calcmode="lin" valueType="num">
                                      <p:cBhvr>
                                        <p:cTn id="41" dur="1230" accel="100000" fill="hold">
                                          <p:stCondLst>
                                            <p:cond delay="770"/>
                                          </p:stCondLst>
                                        </p:cTn>
                                        <p:tgtEl>
                                          <p:spTgt spid="5"/>
                                        </p:tgtEl>
                                        <p:attrNameLst>
                                          <p:attrName>ppt_x</p:attrName>
                                        </p:attrNameLst>
                                      </p:cBhvr>
                                    </p:anim>
                                    <p:set>
                                      <p:cBhvr>
                                        <p:cTn id="42" dur="770" fill="hold"/>
                                        <p:tgtEl>
                                          <p:spTgt spid="5"/>
                                        </p:tgtEl>
                                        <p:attrNameLst>
                                          <p:attrName>ppt_y</p:attrName>
                                        </p:attrNameLst>
                                      </p:cBhvr>
                                      <p:to>
                                        <p:strVal val="(#ppt_y+0.4)"/>
                                      </p:to>
                                    </p:set>
                                    <p:anim from="(#ppt_y+0.4)" to="(#ppt_y)" calcmode="lin" valueType="num">
                                      <p:cBhvr>
                                        <p:cTn id="43" dur="1230" accel="100000" fill="hold">
                                          <p:stCondLst>
                                            <p:cond delay="770"/>
                                          </p:stCondLst>
                                        </p:cTn>
                                        <p:tgtEl>
                                          <p:spTgt spid="5"/>
                                        </p:tgtEl>
                                        <p:attrNameLst>
                                          <p:attrName>ppt_y</p:attrName>
                                        </p:attrNameLst>
                                      </p:cBhvr>
                                    </p:anim>
                                  </p:childTnLst>
                                </p:cTn>
                              </p:par>
                            </p:childTnLst>
                          </p:cTn>
                        </p:par>
                        <p:par>
                          <p:cTn id="44" fill="hold">
                            <p:stCondLst>
                              <p:cond delay="8000"/>
                            </p:stCondLst>
                            <p:childTnLst>
                              <p:par>
                                <p:cTn id="45" presetID="51" presetClass="entr" presetSubtype="0"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770" decel="100000"/>
                                        <p:tgtEl>
                                          <p:spTgt spid="7"/>
                                        </p:tgtEl>
                                      </p:cBhvr>
                                    </p:animEffect>
                                    <p:animScale>
                                      <p:cBhvr>
                                        <p:cTn id="48" dur="770" decel="100000"/>
                                        <p:tgtEl>
                                          <p:spTgt spid="7"/>
                                        </p:tgtEl>
                                      </p:cBhvr>
                                      <p:from x="10000" y="10000"/>
                                      <p:to x="200000" y="450000"/>
                                    </p:animScale>
                                    <p:animScale>
                                      <p:cBhvr>
                                        <p:cTn id="49" dur="1230" accel="100000" fill="hold">
                                          <p:stCondLst>
                                            <p:cond delay="770"/>
                                          </p:stCondLst>
                                        </p:cTn>
                                        <p:tgtEl>
                                          <p:spTgt spid="7"/>
                                        </p:tgtEl>
                                      </p:cBhvr>
                                      <p:from x="200000" y="450000"/>
                                      <p:to x="100000" y="100000"/>
                                    </p:animScale>
                                    <p:set>
                                      <p:cBhvr>
                                        <p:cTn id="50" dur="770" fill="hold"/>
                                        <p:tgtEl>
                                          <p:spTgt spid="7"/>
                                        </p:tgtEl>
                                        <p:attrNameLst>
                                          <p:attrName>ppt_x</p:attrName>
                                        </p:attrNameLst>
                                      </p:cBhvr>
                                      <p:to>
                                        <p:strVal val="(0.5)"/>
                                      </p:to>
                                    </p:set>
                                    <p:anim from="(0.5)" to="(#ppt_x)" calcmode="lin" valueType="num">
                                      <p:cBhvr>
                                        <p:cTn id="51" dur="1230" accel="100000" fill="hold">
                                          <p:stCondLst>
                                            <p:cond delay="770"/>
                                          </p:stCondLst>
                                        </p:cTn>
                                        <p:tgtEl>
                                          <p:spTgt spid="7"/>
                                        </p:tgtEl>
                                        <p:attrNameLst>
                                          <p:attrName>ppt_x</p:attrName>
                                        </p:attrNameLst>
                                      </p:cBhvr>
                                    </p:anim>
                                    <p:set>
                                      <p:cBhvr>
                                        <p:cTn id="52" dur="770" fill="hold"/>
                                        <p:tgtEl>
                                          <p:spTgt spid="7"/>
                                        </p:tgtEl>
                                        <p:attrNameLst>
                                          <p:attrName>ppt_y</p:attrName>
                                        </p:attrNameLst>
                                      </p:cBhvr>
                                      <p:to>
                                        <p:strVal val="(#ppt_y+0.4)"/>
                                      </p:to>
                                    </p:set>
                                    <p:anim from="(#ppt_y+0.4)" to="(#ppt_y)" calcmode="lin" valueType="num">
                                      <p:cBhvr>
                                        <p:cTn id="53" dur="1230" accel="100000" fill="hold">
                                          <p:stCondLst>
                                            <p:cond delay="770"/>
                                          </p:stCondLst>
                                        </p:cTn>
                                        <p:tgtEl>
                                          <p:spTgt spid="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4" cstate="print"/>
          <a:srcRect/>
          <a:stretch>
            <a:fillRect/>
          </a:stretch>
        </p:blipFill>
        <p:spPr bwMode="auto">
          <a:xfrm>
            <a:off x="304800" y="11113"/>
            <a:ext cx="8534400" cy="6835775"/>
          </a:xfrm>
          <a:prstGeom prst="rect">
            <a:avLst/>
          </a:prstGeom>
          <a:noFill/>
          <a:ln w="9525">
            <a:noFill/>
            <a:miter lim="800000"/>
            <a:headEnd/>
            <a:tailEnd/>
          </a:ln>
          <a:effectLst/>
        </p:spPr>
      </p:pic>
      <p:pic>
        <p:nvPicPr>
          <p:cNvPr id="20487" name="Picture 7"/>
          <p:cNvPicPr>
            <a:picLocks noChangeAspect="1" noChangeArrowheads="1"/>
          </p:cNvPicPr>
          <p:nvPr/>
        </p:nvPicPr>
        <p:blipFill>
          <a:blip r:embed="rId5" cstate="print"/>
          <a:srcRect/>
          <a:stretch>
            <a:fillRect/>
          </a:stretch>
        </p:blipFill>
        <p:spPr bwMode="auto">
          <a:xfrm>
            <a:off x="1676400" y="0"/>
            <a:ext cx="5856288" cy="6781800"/>
          </a:xfrm>
          <a:prstGeom prst="rect">
            <a:avLst/>
          </a:prstGeom>
          <a:noFill/>
          <a:ln w="9525">
            <a:noFill/>
            <a:miter lim="800000"/>
            <a:headEnd/>
            <a:tailEnd/>
          </a:ln>
          <a:effectLst/>
        </p:spPr>
      </p:pic>
      <p:pic>
        <p:nvPicPr>
          <p:cNvPr id="20488" name="Picture 8" descr="princip"/>
          <p:cNvPicPr>
            <a:picLocks noChangeAspect="1" noChangeArrowheads="1"/>
          </p:cNvPicPr>
          <p:nvPr/>
        </p:nvPicPr>
        <p:blipFill>
          <a:blip r:embed="rId6" cstate="print"/>
          <a:srcRect/>
          <a:stretch>
            <a:fillRect/>
          </a:stretch>
        </p:blipFill>
        <p:spPr bwMode="auto">
          <a:xfrm>
            <a:off x="304800" y="-44450"/>
            <a:ext cx="8610600" cy="6886575"/>
          </a:xfrm>
          <a:prstGeom prst="rect">
            <a:avLst/>
          </a:prstGeom>
          <a:noFill/>
        </p:spPr>
      </p:pic>
      <p:pic>
        <p:nvPicPr>
          <p:cNvPr id="20489" name="Picture 9"/>
          <p:cNvPicPr>
            <a:picLocks noChangeAspect="1" noChangeArrowheads="1"/>
          </p:cNvPicPr>
          <p:nvPr/>
        </p:nvPicPr>
        <p:blipFill>
          <a:blip r:embed="rId7" cstate="print"/>
          <a:srcRect/>
          <a:stretch>
            <a:fillRect/>
          </a:stretch>
        </p:blipFill>
        <p:spPr bwMode="auto">
          <a:xfrm>
            <a:off x="3246438" y="762000"/>
            <a:ext cx="2822575" cy="5029200"/>
          </a:xfrm>
          <a:prstGeom prst="rect">
            <a:avLst/>
          </a:prstGeom>
          <a:noFill/>
          <a:ln w="9525">
            <a:noFill/>
            <a:miter lim="800000"/>
            <a:headEnd/>
            <a:tailEnd/>
          </a:ln>
          <a:effectLst/>
        </p:spPr>
      </p:pic>
      <p:pic>
        <p:nvPicPr>
          <p:cNvPr id="20490" name="handgu02.wav">
            <a:hlinkClick r:id="" action="ppaction://media"/>
          </p:cNvPr>
          <p:cNvPicPr>
            <a:picLocks noRot="1" noChangeAspect="1" noChangeArrowheads="1"/>
          </p:cNvPicPr>
          <p:nvPr>
            <a:audioFile r:link="rId2"/>
          </p:nvPr>
        </p:nvPicPr>
        <p:blipFill>
          <a:blip r:embed="rId8" cstate="print"/>
          <a:srcRect/>
          <a:stretch>
            <a:fillRect/>
          </a:stretch>
        </p:blipFill>
        <p:spPr bwMode="auto">
          <a:xfrm>
            <a:off x="8839200" y="6553200"/>
            <a:ext cx="304800" cy="304800"/>
          </a:xfrm>
          <a:prstGeom prst="rect">
            <a:avLst/>
          </a:prstGeom>
          <a:noFill/>
        </p:spPr>
      </p:pic>
      <p:pic>
        <p:nvPicPr>
          <p:cNvPr id="20492" name="Picture 12" descr="gprin"/>
          <p:cNvPicPr>
            <a:picLocks noChangeAspect="1" noChangeArrowheads="1"/>
          </p:cNvPicPr>
          <p:nvPr/>
        </p:nvPicPr>
        <p:blipFill>
          <a:blip r:embed="rId9" cstate="print"/>
          <a:srcRect/>
          <a:stretch>
            <a:fillRect/>
          </a:stretch>
        </p:blipFill>
        <p:spPr bwMode="auto">
          <a:xfrm>
            <a:off x="6248400" y="0"/>
            <a:ext cx="2835275" cy="3762375"/>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500"/>
                                        <p:tgtEl>
                                          <p:spTgt spid="20483"/>
                                        </p:tgtEl>
                                        <p:attrNameLst>
                                          <p:attrName>ppt_w</p:attrName>
                                        </p:attrNameLst>
                                      </p:cBhvr>
                                      <p:tavLst>
                                        <p:tav tm="0">
                                          <p:val>
                                            <p:strVal val="ppt_w"/>
                                          </p:val>
                                        </p:tav>
                                        <p:tav tm="100000">
                                          <p:val>
                                            <p:fltVal val="0"/>
                                          </p:val>
                                        </p:tav>
                                      </p:tavLst>
                                    </p:anim>
                                    <p:anim calcmode="lin" valueType="num">
                                      <p:cBhvr>
                                        <p:cTn id="7" dur="500"/>
                                        <p:tgtEl>
                                          <p:spTgt spid="20483"/>
                                        </p:tgtEl>
                                        <p:attrNameLst>
                                          <p:attrName>ppt_h</p:attrName>
                                        </p:attrNameLst>
                                      </p:cBhvr>
                                      <p:tavLst>
                                        <p:tav tm="0">
                                          <p:val>
                                            <p:strVal val="ppt_h"/>
                                          </p:val>
                                        </p:tav>
                                        <p:tav tm="100000">
                                          <p:val>
                                            <p:fltVal val="0"/>
                                          </p:val>
                                        </p:tav>
                                      </p:tavLst>
                                    </p:anim>
                                    <p:animEffect transition="out" filter="fade">
                                      <p:cBhvr>
                                        <p:cTn id="8" dur="500"/>
                                        <p:tgtEl>
                                          <p:spTgt spid="20483"/>
                                        </p:tgtEl>
                                      </p:cBhvr>
                                    </p:animEffect>
                                    <p:set>
                                      <p:cBhvr>
                                        <p:cTn id="9" dur="1" fill="hold">
                                          <p:stCondLst>
                                            <p:cond delay="499"/>
                                          </p:stCondLst>
                                        </p:cTn>
                                        <p:tgtEl>
                                          <p:spTgt spid="20483"/>
                                        </p:tgtEl>
                                        <p:attrNameLst>
                                          <p:attrName>style.visibility</p:attrName>
                                        </p:attrNameLst>
                                      </p:cBhvr>
                                      <p:to>
                                        <p:strVal val="hidden"/>
                                      </p:to>
                                    </p:set>
                                  </p:childTnLst>
                                </p:cTn>
                              </p:par>
                              <p:par>
                                <p:cTn id="10" presetID="53" presetClass="entr" presetSubtype="0" fill="hold" nodeType="withEffect">
                                  <p:stCondLst>
                                    <p:cond delay="0"/>
                                  </p:stCondLst>
                                  <p:childTnLst>
                                    <p:set>
                                      <p:cBhvr>
                                        <p:cTn id="11" dur="1" fill="hold">
                                          <p:stCondLst>
                                            <p:cond delay="0"/>
                                          </p:stCondLst>
                                        </p:cTn>
                                        <p:tgtEl>
                                          <p:spTgt spid="20487"/>
                                        </p:tgtEl>
                                        <p:attrNameLst>
                                          <p:attrName>style.visibility</p:attrName>
                                        </p:attrNameLst>
                                      </p:cBhvr>
                                      <p:to>
                                        <p:strVal val="visible"/>
                                      </p:to>
                                    </p:set>
                                    <p:anim calcmode="lin" valueType="num">
                                      <p:cBhvr>
                                        <p:cTn id="12" dur="500" fill="hold"/>
                                        <p:tgtEl>
                                          <p:spTgt spid="20487"/>
                                        </p:tgtEl>
                                        <p:attrNameLst>
                                          <p:attrName>ppt_w</p:attrName>
                                        </p:attrNameLst>
                                      </p:cBhvr>
                                      <p:tavLst>
                                        <p:tav tm="0">
                                          <p:val>
                                            <p:fltVal val="0"/>
                                          </p:val>
                                        </p:tav>
                                        <p:tav tm="100000">
                                          <p:val>
                                            <p:strVal val="#ppt_w"/>
                                          </p:val>
                                        </p:tav>
                                      </p:tavLst>
                                    </p:anim>
                                    <p:anim calcmode="lin" valueType="num">
                                      <p:cBhvr>
                                        <p:cTn id="13" dur="500" fill="hold"/>
                                        <p:tgtEl>
                                          <p:spTgt spid="20487"/>
                                        </p:tgtEl>
                                        <p:attrNameLst>
                                          <p:attrName>ppt_h</p:attrName>
                                        </p:attrNameLst>
                                      </p:cBhvr>
                                      <p:tavLst>
                                        <p:tav tm="0">
                                          <p:val>
                                            <p:fltVal val="0"/>
                                          </p:val>
                                        </p:tav>
                                        <p:tav tm="100000">
                                          <p:val>
                                            <p:strVal val="#ppt_h"/>
                                          </p:val>
                                        </p:tav>
                                      </p:tavLst>
                                    </p:anim>
                                    <p:animEffect transition="in" filter="fade">
                                      <p:cBhvr>
                                        <p:cTn id="14" dur="500"/>
                                        <p:tgtEl>
                                          <p:spTgt spid="20487"/>
                                        </p:tgtEl>
                                      </p:cBhvr>
                                    </p:animEffect>
                                  </p:childTnLst>
                                </p:cTn>
                              </p:par>
                              <p:par>
                                <p:cTn id="15" presetID="1" presetClass="mediacall" presetSubtype="0" fill="hold" nodeType="withEffect">
                                  <p:stCondLst>
                                    <p:cond delay="0"/>
                                  </p:stCondLst>
                                  <p:childTnLst>
                                    <p:cmd type="call" cmd="playFrom(0.0)">
                                      <p:cBhvr>
                                        <p:cTn id="16" dur="4885" fill="hold"/>
                                        <p:tgtEl>
                                          <p:spTgt spid="20490"/>
                                        </p:tgtEl>
                                      </p:cBhvr>
                                    </p:cmd>
                                  </p:childTnLst>
                                </p:cTn>
                              </p:par>
                            </p:childTnLst>
                          </p:cTn>
                        </p:par>
                      </p:childTnLst>
                    </p:cTn>
                  </p:par>
                  <p:par>
                    <p:cTn id="17" fill="hold">
                      <p:stCondLst>
                        <p:cond delay="indefinite"/>
                      </p:stCondLst>
                      <p:childTnLst>
                        <p:par>
                          <p:cTn id="18" fill="hold">
                            <p:stCondLst>
                              <p:cond delay="0"/>
                            </p:stCondLst>
                            <p:childTnLst>
                              <p:par>
                                <p:cTn id="19" presetID="53" presetClass="exit" presetSubtype="0" fill="hold" nodeType="clickEffect">
                                  <p:stCondLst>
                                    <p:cond delay="0"/>
                                  </p:stCondLst>
                                  <p:childTnLst>
                                    <p:anim calcmode="lin" valueType="num">
                                      <p:cBhvr>
                                        <p:cTn id="20" dur="500"/>
                                        <p:tgtEl>
                                          <p:spTgt spid="20487"/>
                                        </p:tgtEl>
                                        <p:attrNameLst>
                                          <p:attrName>ppt_w</p:attrName>
                                        </p:attrNameLst>
                                      </p:cBhvr>
                                      <p:tavLst>
                                        <p:tav tm="0">
                                          <p:val>
                                            <p:strVal val="ppt_w"/>
                                          </p:val>
                                        </p:tav>
                                        <p:tav tm="100000">
                                          <p:val>
                                            <p:fltVal val="0"/>
                                          </p:val>
                                        </p:tav>
                                      </p:tavLst>
                                    </p:anim>
                                    <p:anim calcmode="lin" valueType="num">
                                      <p:cBhvr>
                                        <p:cTn id="21" dur="500"/>
                                        <p:tgtEl>
                                          <p:spTgt spid="20487"/>
                                        </p:tgtEl>
                                        <p:attrNameLst>
                                          <p:attrName>ppt_h</p:attrName>
                                        </p:attrNameLst>
                                      </p:cBhvr>
                                      <p:tavLst>
                                        <p:tav tm="0">
                                          <p:val>
                                            <p:strVal val="ppt_h"/>
                                          </p:val>
                                        </p:tav>
                                        <p:tav tm="100000">
                                          <p:val>
                                            <p:fltVal val="0"/>
                                          </p:val>
                                        </p:tav>
                                      </p:tavLst>
                                    </p:anim>
                                    <p:animEffect transition="out" filter="fade">
                                      <p:cBhvr>
                                        <p:cTn id="22" dur="500"/>
                                        <p:tgtEl>
                                          <p:spTgt spid="20487"/>
                                        </p:tgtEl>
                                      </p:cBhvr>
                                    </p:animEffect>
                                    <p:set>
                                      <p:cBhvr>
                                        <p:cTn id="23" dur="1" fill="hold">
                                          <p:stCondLst>
                                            <p:cond delay="499"/>
                                          </p:stCondLst>
                                        </p:cTn>
                                        <p:tgtEl>
                                          <p:spTgt spid="20487"/>
                                        </p:tgtEl>
                                        <p:attrNameLst>
                                          <p:attrName>style.visibility</p:attrName>
                                        </p:attrNameLst>
                                      </p:cBhvr>
                                      <p:to>
                                        <p:strVal val="hidden"/>
                                      </p:to>
                                    </p:set>
                                  </p:childTnLst>
                                </p:cTn>
                              </p:par>
                              <p:par>
                                <p:cTn id="24" presetID="53" presetClass="entr" presetSubtype="0" fill="hold" nodeType="withEffect">
                                  <p:stCondLst>
                                    <p:cond delay="0"/>
                                  </p:stCondLst>
                                  <p:childTnLst>
                                    <p:set>
                                      <p:cBhvr>
                                        <p:cTn id="25" dur="1" fill="hold">
                                          <p:stCondLst>
                                            <p:cond delay="0"/>
                                          </p:stCondLst>
                                        </p:cTn>
                                        <p:tgtEl>
                                          <p:spTgt spid="20488"/>
                                        </p:tgtEl>
                                        <p:attrNameLst>
                                          <p:attrName>style.visibility</p:attrName>
                                        </p:attrNameLst>
                                      </p:cBhvr>
                                      <p:to>
                                        <p:strVal val="visible"/>
                                      </p:to>
                                    </p:set>
                                    <p:anim calcmode="lin" valueType="num">
                                      <p:cBhvr>
                                        <p:cTn id="26" dur="500" fill="hold"/>
                                        <p:tgtEl>
                                          <p:spTgt spid="20488"/>
                                        </p:tgtEl>
                                        <p:attrNameLst>
                                          <p:attrName>ppt_w</p:attrName>
                                        </p:attrNameLst>
                                      </p:cBhvr>
                                      <p:tavLst>
                                        <p:tav tm="0">
                                          <p:val>
                                            <p:fltVal val="0"/>
                                          </p:val>
                                        </p:tav>
                                        <p:tav tm="100000">
                                          <p:val>
                                            <p:strVal val="#ppt_w"/>
                                          </p:val>
                                        </p:tav>
                                      </p:tavLst>
                                    </p:anim>
                                    <p:anim calcmode="lin" valueType="num">
                                      <p:cBhvr>
                                        <p:cTn id="27" dur="500" fill="hold"/>
                                        <p:tgtEl>
                                          <p:spTgt spid="20488"/>
                                        </p:tgtEl>
                                        <p:attrNameLst>
                                          <p:attrName>ppt_h</p:attrName>
                                        </p:attrNameLst>
                                      </p:cBhvr>
                                      <p:tavLst>
                                        <p:tav tm="0">
                                          <p:val>
                                            <p:fltVal val="0"/>
                                          </p:val>
                                        </p:tav>
                                        <p:tav tm="100000">
                                          <p:val>
                                            <p:strVal val="#ppt_h"/>
                                          </p:val>
                                        </p:tav>
                                      </p:tavLst>
                                    </p:anim>
                                    <p:animEffect transition="in" filter="fade">
                                      <p:cBhvr>
                                        <p:cTn id="28" dur="500"/>
                                        <p:tgtEl>
                                          <p:spTgt spid="2048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xit" presetSubtype="0" fill="hold" nodeType="clickEffect">
                                  <p:stCondLst>
                                    <p:cond delay="0"/>
                                  </p:stCondLst>
                                  <p:childTnLst>
                                    <p:anim calcmode="lin" valueType="num">
                                      <p:cBhvr>
                                        <p:cTn id="32" dur="500"/>
                                        <p:tgtEl>
                                          <p:spTgt spid="20488"/>
                                        </p:tgtEl>
                                        <p:attrNameLst>
                                          <p:attrName>ppt_w</p:attrName>
                                        </p:attrNameLst>
                                      </p:cBhvr>
                                      <p:tavLst>
                                        <p:tav tm="0">
                                          <p:val>
                                            <p:strVal val="ppt_w"/>
                                          </p:val>
                                        </p:tav>
                                        <p:tav tm="100000">
                                          <p:val>
                                            <p:fltVal val="0"/>
                                          </p:val>
                                        </p:tav>
                                      </p:tavLst>
                                    </p:anim>
                                    <p:anim calcmode="lin" valueType="num">
                                      <p:cBhvr>
                                        <p:cTn id="33" dur="500"/>
                                        <p:tgtEl>
                                          <p:spTgt spid="20488"/>
                                        </p:tgtEl>
                                        <p:attrNameLst>
                                          <p:attrName>ppt_h</p:attrName>
                                        </p:attrNameLst>
                                      </p:cBhvr>
                                      <p:tavLst>
                                        <p:tav tm="0">
                                          <p:val>
                                            <p:strVal val="ppt_h"/>
                                          </p:val>
                                        </p:tav>
                                        <p:tav tm="100000">
                                          <p:val>
                                            <p:fltVal val="0"/>
                                          </p:val>
                                        </p:tav>
                                      </p:tavLst>
                                    </p:anim>
                                    <p:animEffect transition="out" filter="fade">
                                      <p:cBhvr>
                                        <p:cTn id="34" dur="500"/>
                                        <p:tgtEl>
                                          <p:spTgt spid="20488"/>
                                        </p:tgtEl>
                                      </p:cBhvr>
                                    </p:animEffect>
                                    <p:set>
                                      <p:cBhvr>
                                        <p:cTn id="35" dur="1" fill="hold">
                                          <p:stCondLst>
                                            <p:cond delay="499"/>
                                          </p:stCondLst>
                                        </p:cTn>
                                        <p:tgtEl>
                                          <p:spTgt spid="20488"/>
                                        </p:tgtEl>
                                        <p:attrNameLst>
                                          <p:attrName>style.visibility</p:attrName>
                                        </p:attrNameLst>
                                      </p:cBhvr>
                                      <p:to>
                                        <p:strVal val="hidden"/>
                                      </p:to>
                                    </p:set>
                                  </p:childTnLst>
                                </p:cTn>
                              </p:par>
                              <p:par>
                                <p:cTn id="36" presetID="53" presetClass="entr" presetSubtype="0" fill="hold" nodeType="withEffect">
                                  <p:stCondLst>
                                    <p:cond delay="0"/>
                                  </p:stCondLst>
                                  <p:childTnLst>
                                    <p:set>
                                      <p:cBhvr>
                                        <p:cTn id="37" dur="1" fill="hold">
                                          <p:stCondLst>
                                            <p:cond delay="0"/>
                                          </p:stCondLst>
                                        </p:cTn>
                                        <p:tgtEl>
                                          <p:spTgt spid="20489"/>
                                        </p:tgtEl>
                                        <p:attrNameLst>
                                          <p:attrName>style.visibility</p:attrName>
                                        </p:attrNameLst>
                                      </p:cBhvr>
                                      <p:to>
                                        <p:strVal val="visible"/>
                                      </p:to>
                                    </p:set>
                                    <p:anim calcmode="lin" valueType="num">
                                      <p:cBhvr>
                                        <p:cTn id="38" dur="500" fill="hold"/>
                                        <p:tgtEl>
                                          <p:spTgt spid="20489"/>
                                        </p:tgtEl>
                                        <p:attrNameLst>
                                          <p:attrName>ppt_w</p:attrName>
                                        </p:attrNameLst>
                                      </p:cBhvr>
                                      <p:tavLst>
                                        <p:tav tm="0">
                                          <p:val>
                                            <p:fltVal val="0"/>
                                          </p:val>
                                        </p:tav>
                                        <p:tav tm="100000">
                                          <p:val>
                                            <p:strVal val="#ppt_w"/>
                                          </p:val>
                                        </p:tav>
                                      </p:tavLst>
                                    </p:anim>
                                    <p:anim calcmode="lin" valueType="num">
                                      <p:cBhvr>
                                        <p:cTn id="39" dur="500" fill="hold"/>
                                        <p:tgtEl>
                                          <p:spTgt spid="20489"/>
                                        </p:tgtEl>
                                        <p:attrNameLst>
                                          <p:attrName>ppt_h</p:attrName>
                                        </p:attrNameLst>
                                      </p:cBhvr>
                                      <p:tavLst>
                                        <p:tav tm="0">
                                          <p:val>
                                            <p:fltVal val="0"/>
                                          </p:val>
                                        </p:tav>
                                        <p:tav tm="100000">
                                          <p:val>
                                            <p:strVal val="#ppt_h"/>
                                          </p:val>
                                        </p:tav>
                                      </p:tavLst>
                                    </p:anim>
                                    <p:animEffect transition="in" filter="fade">
                                      <p:cBhvr>
                                        <p:cTn id="40" dur="500"/>
                                        <p:tgtEl>
                                          <p:spTgt spid="2048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492"/>
                                        </p:tgtEl>
                                        <p:attrNameLst>
                                          <p:attrName>style.visibility</p:attrName>
                                        </p:attrNameLst>
                                      </p:cBhvr>
                                      <p:to>
                                        <p:strVal val="visible"/>
                                      </p:to>
                                    </p:set>
                                    <p:animEffect transition="in" filter="fade">
                                      <p:cBhvr>
                                        <p:cTn id="45" dur="2000"/>
                                        <p:tgtEl>
                                          <p:spTgt spid="2049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46" fill="hold" display="0">
                  <p:stCondLst>
                    <p:cond delay="indefinite"/>
                  </p:stCondLst>
                  <p:endCondLst>
                    <p:cond evt="onNext" delay="0">
                      <p:tgtEl>
                        <p:sldTgt/>
                      </p:tgtEl>
                    </p:cond>
                    <p:cond evt="onPrev" delay="0">
                      <p:tgtEl>
                        <p:sldTgt/>
                      </p:tgtEl>
                    </p:cond>
                    <p:cond evt="onStopAudio" delay="0">
                      <p:tgtEl>
                        <p:sldTgt/>
                      </p:tgtEl>
                    </p:cond>
                  </p:endCondLst>
                </p:cTn>
                <p:tgtEl>
                  <p:spTgt spid="2049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5" cstate="print"/>
          <a:srcRect/>
          <a:stretch>
            <a:fillRect/>
          </a:stretch>
        </p:blipFill>
        <p:spPr bwMode="auto">
          <a:xfrm>
            <a:off x="0" y="3429000"/>
            <a:ext cx="9144000" cy="3429000"/>
          </a:xfrm>
          <a:prstGeom prst="rect">
            <a:avLst/>
          </a:prstGeom>
          <a:noFill/>
          <a:ln w="9525">
            <a:noFill/>
            <a:miter lim="800000"/>
            <a:headEnd/>
            <a:tailEnd/>
          </a:ln>
          <a:effectLst/>
        </p:spPr>
      </p:pic>
      <p:sp>
        <p:nvSpPr>
          <p:cNvPr id="14341" name="Freeform 5" descr="Large confetti"/>
          <p:cNvSpPr>
            <a:spLocks/>
          </p:cNvSpPr>
          <p:nvPr/>
        </p:nvSpPr>
        <p:spPr bwMode="auto">
          <a:xfrm>
            <a:off x="1706563" y="4114800"/>
            <a:ext cx="4594225" cy="1957388"/>
          </a:xfrm>
          <a:custGeom>
            <a:avLst/>
            <a:gdLst/>
            <a:ahLst/>
            <a:cxnLst>
              <a:cxn ang="0">
                <a:pos x="1310" y="1098"/>
              </a:cxn>
              <a:cxn ang="0">
                <a:pos x="950" y="1071"/>
              </a:cxn>
              <a:cxn ang="0">
                <a:pos x="590" y="1071"/>
              </a:cxn>
              <a:cxn ang="0">
                <a:pos x="23" y="1062"/>
              </a:cxn>
              <a:cxn ang="0">
                <a:pos x="122" y="891"/>
              </a:cxn>
              <a:cxn ang="0">
                <a:pos x="203" y="855"/>
              </a:cxn>
              <a:cxn ang="0">
                <a:pos x="257" y="837"/>
              </a:cxn>
              <a:cxn ang="0">
                <a:pos x="347" y="792"/>
              </a:cxn>
              <a:cxn ang="0">
                <a:pos x="527" y="738"/>
              </a:cxn>
              <a:cxn ang="0">
                <a:pos x="608" y="693"/>
              </a:cxn>
              <a:cxn ang="0">
                <a:pos x="653" y="639"/>
              </a:cxn>
              <a:cxn ang="0">
                <a:pos x="788" y="585"/>
              </a:cxn>
              <a:cxn ang="0">
                <a:pos x="842" y="549"/>
              </a:cxn>
              <a:cxn ang="0">
                <a:pos x="869" y="531"/>
              </a:cxn>
              <a:cxn ang="0">
                <a:pos x="959" y="441"/>
              </a:cxn>
              <a:cxn ang="0">
                <a:pos x="1031" y="369"/>
              </a:cxn>
              <a:cxn ang="0">
                <a:pos x="1139" y="261"/>
              </a:cxn>
              <a:cxn ang="0">
                <a:pos x="1238" y="153"/>
              </a:cxn>
              <a:cxn ang="0">
                <a:pos x="1328" y="54"/>
              </a:cxn>
              <a:cxn ang="0">
                <a:pos x="1436" y="9"/>
              </a:cxn>
              <a:cxn ang="0">
                <a:pos x="1463" y="0"/>
              </a:cxn>
              <a:cxn ang="0">
                <a:pos x="1589" y="27"/>
              </a:cxn>
              <a:cxn ang="0">
                <a:pos x="1616" y="45"/>
              </a:cxn>
              <a:cxn ang="0">
                <a:pos x="1706" y="81"/>
              </a:cxn>
              <a:cxn ang="0">
                <a:pos x="1787" y="216"/>
              </a:cxn>
              <a:cxn ang="0">
                <a:pos x="1841" y="288"/>
              </a:cxn>
              <a:cxn ang="0">
                <a:pos x="1985" y="477"/>
              </a:cxn>
              <a:cxn ang="0">
                <a:pos x="2039" y="495"/>
              </a:cxn>
              <a:cxn ang="0">
                <a:pos x="2075" y="513"/>
              </a:cxn>
              <a:cxn ang="0">
                <a:pos x="2174" y="540"/>
              </a:cxn>
              <a:cxn ang="0">
                <a:pos x="2201" y="549"/>
              </a:cxn>
              <a:cxn ang="0">
                <a:pos x="2273" y="630"/>
              </a:cxn>
              <a:cxn ang="0">
                <a:pos x="2300" y="657"/>
              </a:cxn>
              <a:cxn ang="0">
                <a:pos x="2435" y="837"/>
              </a:cxn>
              <a:cxn ang="0">
                <a:pos x="2561" y="909"/>
              </a:cxn>
              <a:cxn ang="0">
                <a:pos x="2642" y="945"/>
              </a:cxn>
              <a:cxn ang="0">
                <a:pos x="2696" y="963"/>
              </a:cxn>
              <a:cxn ang="0">
                <a:pos x="2723" y="972"/>
              </a:cxn>
              <a:cxn ang="0">
                <a:pos x="2840" y="1053"/>
              </a:cxn>
              <a:cxn ang="0">
                <a:pos x="2867" y="1071"/>
              </a:cxn>
              <a:cxn ang="0">
                <a:pos x="2885" y="1125"/>
              </a:cxn>
              <a:cxn ang="0">
                <a:pos x="2894" y="1152"/>
              </a:cxn>
              <a:cxn ang="0">
                <a:pos x="2885" y="1179"/>
              </a:cxn>
              <a:cxn ang="0">
                <a:pos x="2858" y="1188"/>
              </a:cxn>
              <a:cxn ang="0">
                <a:pos x="2696" y="1233"/>
              </a:cxn>
              <a:cxn ang="0">
                <a:pos x="2156" y="1215"/>
              </a:cxn>
              <a:cxn ang="0">
                <a:pos x="2057" y="1188"/>
              </a:cxn>
              <a:cxn ang="0">
                <a:pos x="1868" y="1161"/>
              </a:cxn>
              <a:cxn ang="0">
                <a:pos x="1706" y="1116"/>
              </a:cxn>
              <a:cxn ang="0">
                <a:pos x="1427" y="1071"/>
              </a:cxn>
              <a:cxn ang="0">
                <a:pos x="1184" y="1080"/>
              </a:cxn>
            </a:cxnLst>
            <a:rect l="0" t="0" r="r" b="b"/>
            <a:pathLst>
              <a:path w="2894" h="1233">
                <a:moveTo>
                  <a:pt x="1310" y="1098"/>
                </a:moveTo>
                <a:cubicBezTo>
                  <a:pt x="1212" y="1065"/>
                  <a:pt x="1046" y="1075"/>
                  <a:pt x="950" y="1071"/>
                </a:cubicBezTo>
                <a:cubicBezTo>
                  <a:pt x="805" y="1035"/>
                  <a:pt x="964" y="1071"/>
                  <a:pt x="590" y="1071"/>
                </a:cubicBezTo>
                <a:cubicBezTo>
                  <a:pt x="401" y="1071"/>
                  <a:pt x="212" y="1065"/>
                  <a:pt x="23" y="1062"/>
                </a:cubicBezTo>
                <a:cubicBezTo>
                  <a:pt x="0" y="993"/>
                  <a:pt x="58" y="919"/>
                  <a:pt x="122" y="891"/>
                </a:cubicBezTo>
                <a:cubicBezTo>
                  <a:pt x="149" y="879"/>
                  <a:pt x="176" y="867"/>
                  <a:pt x="203" y="855"/>
                </a:cubicBezTo>
                <a:cubicBezTo>
                  <a:pt x="220" y="847"/>
                  <a:pt x="241" y="848"/>
                  <a:pt x="257" y="837"/>
                </a:cubicBezTo>
                <a:cubicBezTo>
                  <a:pt x="283" y="819"/>
                  <a:pt x="317" y="802"/>
                  <a:pt x="347" y="792"/>
                </a:cubicBezTo>
                <a:cubicBezTo>
                  <a:pt x="396" y="776"/>
                  <a:pt x="484" y="767"/>
                  <a:pt x="527" y="738"/>
                </a:cubicBezTo>
                <a:cubicBezTo>
                  <a:pt x="589" y="697"/>
                  <a:pt x="560" y="709"/>
                  <a:pt x="608" y="693"/>
                </a:cubicBezTo>
                <a:cubicBezTo>
                  <a:pt x="619" y="676"/>
                  <a:pt x="635" y="649"/>
                  <a:pt x="653" y="639"/>
                </a:cubicBezTo>
                <a:cubicBezTo>
                  <a:pt x="668" y="630"/>
                  <a:pt x="775" y="589"/>
                  <a:pt x="788" y="585"/>
                </a:cubicBezTo>
                <a:cubicBezTo>
                  <a:pt x="809" y="578"/>
                  <a:pt x="824" y="561"/>
                  <a:pt x="842" y="549"/>
                </a:cubicBezTo>
                <a:cubicBezTo>
                  <a:pt x="851" y="543"/>
                  <a:pt x="869" y="531"/>
                  <a:pt x="869" y="531"/>
                </a:cubicBezTo>
                <a:cubicBezTo>
                  <a:pt x="893" y="495"/>
                  <a:pt x="926" y="468"/>
                  <a:pt x="959" y="441"/>
                </a:cubicBezTo>
                <a:cubicBezTo>
                  <a:pt x="988" y="417"/>
                  <a:pt x="1000" y="390"/>
                  <a:pt x="1031" y="369"/>
                </a:cubicBezTo>
                <a:cubicBezTo>
                  <a:pt x="1067" y="315"/>
                  <a:pt x="1078" y="281"/>
                  <a:pt x="1139" y="261"/>
                </a:cubicBezTo>
                <a:cubicBezTo>
                  <a:pt x="1166" y="220"/>
                  <a:pt x="1211" y="193"/>
                  <a:pt x="1238" y="153"/>
                </a:cubicBezTo>
                <a:cubicBezTo>
                  <a:pt x="1264" y="114"/>
                  <a:pt x="1284" y="76"/>
                  <a:pt x="1328" y="54"/>
                </a:cubicBezTo>
                <a:cubicBezTo>
                  <a:pt x="1363" y="36"/>
                  <a:pt x="1398" y="22"/>
                  <a:pt x="1436" y="9"/>
                </a:cubicBezTo>
                <a:cubicBezTo>
                  <a:pt x="1445" y="6"/>
                  <a:pt x="1463" y="0"/>
                  <a:pt x="1463" y="0"/>
                </a:cubicBezTo>
                <a:cubicBezTo>
                  <a:pt x="1493" y="4"/>
                  <a:pt x="1559" y="7"/>
                  <a:pt x="1589" y="27"/>
                </a:cubicBezTo>
                <a:cubicBezTo>
                  <a:pt x="1598" y="33"/>
                  <a:pt x="1606" y="41"/>
                  <a:pt x="1616" y="45"/>
                </a:cubicBezTo>
                <a:cubicBezTo>
                  <a:pt x="1650" y="60"/>
                  <a:pt x="1674" y="60"/>
                  <a:pt x="1706" y="81"/>
                </a:cubicBezTo>
                <a:cubicBezTo>
                  <a:pt x="1723" y="131"/>
                  <a:pt x="1758" y="172"/>
                  <a:pt x="1787" y="216"/>
                </a:cubicBezTo>
                <a:cubicBezTo>
                  <a:pt x="1810" y="251"/>
                  <a:pt x="1800" y="260"/>
                  <a:pt x="1841" y="288"/>
                </a:cubicBezTo>
                <a:cubicBezTo>
                  <a:pt x="1867" y="367"/>
                  <a:pt x="1928" y="420"/>
                  <a:pt x="1985" y="477"/>
                </a:cubicBezTo>
                <a:cubicBezTo>
                  <a:pt x="1998" y="490"/>
                  <a:pt x="2021" y="489"/>
                  <a:pt x="2039" y="495"/>
                </a:cubicBezTo>
                <a:cubicBezTo>
                  <a:pt x="2052" y="499"/>
                  <a:pt x="2062" y="509"/>
                  <a:pt x="2075" y="513"/>
                </a:cubicBezTo>
                <a:cubicBezTo>
                  <a:pt x="2107" y="524"/>
                  <a:pt x="2142" y="529"/>
                  <a:pt x="2174" y="540"/>
                </a:cubicBezTo>
                <a:cubicBezTo>
                  <a:pt x="2183" y="543"/>
                  <a:pt x="2201" y="549"/>
                  <a:pt x="2201" y="549"/>
                </a:cubicBezTo>
                <a:cubicBezTo>
                  <a:pt x="2233" y="597"/>
                  <a:pt x="2211" y="568"/>
                  <a:pt x="2273" y="630"/>
                </a:cubicBezTo>
                <a:cubicBezTo>
                  <a:pt x="2282" y="639"/>
                  <a:pt x="2300" y="657"/>
                  <a:pt x="2300" y="657"/>
                </a:cubicBezTo>
                <a:cubicBezTo>
                  <a:pt x="2322" y="724"/>
                  <a:pt x="2375" y="797"/>
                  <a:pt x="2435" y="837"/>
                </a:cubicBezTo>
                <a:cubicBezTo>
                  <a:pt x="2471" y="891"/>
                  <a:pt x="2513" y="877"/>
                  <a:pt x="2561" y="909"/>
                </a:cubicBezTo>
                <a:cubicBezTo>
                  <a:pt x="2604" y="938"/>
                  <a:pt x="2578" y="924"/>
                  <a:pt x="2642" y="945"/>
                </a:cubicBezTo>
                <a:cubicBezTo>
                  <a:pt x="2660" y="951"/>
                  <a:pt x="2678" y="957"/>
                  <a:pt x="2696" y="963"/>
                </a:cubicBezTo>
                <a:cubicBezTo>
                  <a:pt x="2705" y="966"/>
                  <a:pt x="2723" y="972"/>
                  <a:pt x="2723" y="972"/>
                </a:cubicBezTo>
                <a:cubicBezTo>
                  <a:pt x="2758" y="1007"/>
                  <a:pt x="2799" y="1026"/>
                  <a:pt x="2840" y="1053"/>
                </a:cubicBezTo>
                <a:cubicBezTo>
                  <a:pt x="2849" y="1059"/>
                  <a:pt x="2867" y="1071"/>
                  <a:pt x="2867" y="1071"/>
                </a:cubicBezTo>
                <a:cubicBezTo>
                  <a:pt x="2873" y="1089"/>
                  <a:pt x="2879" y="1107"/>
                  <a:pt x="2885" y="1125"/>
                </a:cubicBezTo>
                <a:cubicBezTo>
                  <a:pt x="2888" y="1134"/>
                  <a:pt x="2894" y="1152"/>
                  <a:pt x="2894" y="1152"/>
                </a:cubicBezTo>
                <a:cubicBezTo>
                  <a:pt x="2891" y="1161"/>
                  <a:pt x="2892" y="1172"/>
                  <a:pt x="2885" y="1179"/>
                </a:cubicBezTo>
                <a:cubicBezTo>
                  <a:pt x="2878" y="1186"/>
                  <a:pt x="2866" y="1184"/>
                  <a:pt x="2858" y="1188"/>
                </a:cubicBezTo>
                <a:cubicBezTo>
                  <a:pt x="2787" y="1224"/>
                  <a:pt x="2778" y="1224"/>
                  <a:pt x="2696" y="1233"/>
                </a:cubicBezTo>
                <a:cubicBezTo>
                  <a:pt x="2587" y="1231"/>
                  <a:pt x="2316" y="1233"/>
                  <a:pt x="2156" y="1215"/>
                </a:cubicBezTo>
                <a:cubicBezTo>
                  <a:pt x="2118" y="1211"/>
                  <a:pt x="2094" y="1200"/>
                  <a:pt x="2057" y="1188"/>
                </a:cubicBezTo>
                <a:cubicBezTo>
                  <a:pt x="2001" y="1169"/>
                  <a:pt x="1927" y="1173"/>
                  <a:pt x="1868" y="1161"/>
                </a:cubicBezTo>
                <a:cubicBezTo>
                  <a:pt x="1813" y="1150"/>
                  <a:pt x="1759" y="1134"/>
                  <a:pt x="1706" y="1116"/>
                </a:cubicBezTo>
                <a:cubicBezTo>
                  <a:pt x="1619" y="1087"/>
                  <a:pt x="1518" y="1084"/>
                  <a:pt x="1427" y="1071"/>
                </a:cubicBezTo>
                <a:cubicBezTo>
                  <a:pt x="1244" y="1082"/>
                  <a:pt x="1325" y="1080"/>
                  <a:pt x="1184" y="1080"/>
                </a:cubicBezTo>
              </a:path>
            </a:pathLst>
          </a:custGeom>
          <a:pattFill prst="lgConfetti">
            <a:fgClr>
              <a:schemeClr val="tx1"/>
            </a:fgClr>
            <a:bgClr>
              <a:srgbClr val="333333"/>
            </a:bgClr>
          </a:pattFill>
          <a:ln w="9525">
            <a:solidFill>
              <a:schemeClr val="tx1"/>
            </a:solidFill>
            <a:round/>
            <a:headEnd/>
            <a:tailEnd/>
          </a:ln>
          <a:effectLst/>
        </p:spPr>
        <p:txBody>
          <a:bodyPr/>
          <a:lstStyle/>
          <a:p>
            <a:endParaRPr lang="en-US" dirty="0"/>
          </a:p>
        </p:txBody>
      </p:sp>
      <p:pic>
        <p:nvPicPr>
          <p:cNvPr id="14342" name="Picture 6"/>
          <p:cNvPicPr>
            <a:picLocks noChangeAspect="1" noChangeArrowheads="1"/>
          </p:cNvPicPr>
          <p:nvPr/>
        </p:nvPicPr>
        <p:blipFill>
          <a:blip r:embed="rId6" cstate="print"/>
          <a:srcRect/>
          <a:stretch>
            <a:fillRect/>
          </a:stretch>
        </p:blipFill>
        <p:spPr bwMode="auto">
          <a:xfrm>
            <a:off x="3276600" y="0"/>
            <a:ext cx="3352800" cy="2557463"/>
          </a:xfrm>
          <a:prstGeom prst="rect">
            <a:avLst/>
          </a:prstGeom>
          <a:noFill/>
          <a:ln w="9525">
            <a:noFill/>
            <a:miter lim="800000"/>
            <a:headEnd/>
            <a:tailEnd/>
          </a:ln>
          <a:effectLst/>
        </p:spPr>
      </p:pic>
      <p:sp>
        <p:nvSpPr>
          <p:cNvPr id="14344" name="WordArt 8"/>
          <p:cNvSpPr>
            <a:spLocks noChangeArrowheads="1" noChangeShapeType="1" noTextEdit="1"/>
          </p:cNvSpPr>
          <p:nvPr/>
        </p:nvSpPr>
        <p:spPr bwMode="auto">
          <a:xfrm>
            <a:off x="5105400" y="990600"/>
            <a:ext cx="1219200" cy="609600"/>
          </a:xfrm>
          <a:prstGeom prst="rect">
            <a:avLst/>
          </a:prstGeom>
        </p:spPr>
        <p:txBody>
          <a:bodyPr wrap="none" fromWordArt="1">
            <a:prstTxWarp prst="textCascadeUp">
              <a:avLst>
                <a:gd name="adj" fmla="val 44444"/>
              </a:avLst>
            </a:prstTxWarp>
          </a:bodyPr>
          <a:lstStyle/>
          <a:p>
            <a:pPr algn="ctr"/>
            <a:r>
              <a:rPr lang="en-US" sz="3600" kern="10" dirty="0">
                <a:ln w="9525">
                  <a:solidFill>
                    <a:srgbClr val="000000"/>
                  </a:solidFill>
                  <a:round/>
                  <a:headEnd/>
                  <a:tailEnd/>
                </a:ln>
                <a:solidFill>
                  <a:srgbClr val="000000"/>
                </a:solidFill>
                <a:latin typeface="Arial Black"/>
              </a:rPr>
              <a:t>Gun powder</a:t>
            </a:r>
          </a:p>
        </p:txBody>
      </p:sp>
      <p:sp>
        <p:nvSpPr>
          <p:cNvPr id="14345" name="Oval 9"/>
          <p:cNvSpPr>
            <a:spLocks noChangeArrowheads="1"/>
          </p:cNvSpPr>
          <p:nvPr/>
        </p:nvSpPr>
        <p:spPr bwMode="auto">
          <a:xfrm>
            <a:off x="4114800" y="1828800"/>
            <a:ext cx="228600" cy="228600"/>
          </a:xfrm>
          <a:prstGeom prst="ellipse">
            <a:avLst/>
          </a:prstGeom>
          <a:solidFill>
            <a:schemeClr val="tx1"/>
          </a:solidFill>
          <a:ln w="9525">
            <a:solidFill>
              <a:schemeClr val="tx1"/>
            </a:solidFill>
            <a:round/>
            <a:headEnd/>
            <a:tailEnd/>
          </a:ln>
          <a:effectLst/>
        </p:spPr>
        <p:txBody>
          <a:bodyPr wrap="none" anchor="ctr"/>
          <a:lstStyle/>
          <a:p>
            <a:endParaRPr lang="en-US" dirty="0"/>
          </a:p>
        </p:txBody>
      </p:sp>
      <p:sp>
        <p:nvSpPr>
          <p:cNvPr id="14346" name="Freeform 10" descr="Large confetti"/>
          <p:cNvSpPr>
            <a:spLocks/>
          </p:cNvSpPr>
          <p:nvPr/>
        </p:nvSpPr>
        <p:spPr bwMode="auto">
          <a:xfrm>
            <a:off x="3962400" y="1957388"/>
            <a:ext cx="330200" cy="2309812"/>
          </a:xfrm>
          <a:custGeom>
            <a:avLst/>
            <a:gdLst/>
            <a:ahLst/>
            <a:cxnLst>
              <a:cxn ang="0">
                <a:pos x="136" y="0"/>
              </a:cxn>
              <a:cxn ang="0">
                <a:pos x="100" y="99"/>
              </a:cxn>
              <a:cxn ang="0">
                <a:pos x="46" y="261"/>
              </a:cxn>
              <a:cxn ang="0">
                <a:pos x="19" y="360"/>
              </a:cxn>
              <a:cxn ang="0">
                <a:pos x="10" y="387"/>
              </a:cxn>
              <a:cxn ang="0">
                <a:pos x="46" y="765"/>
              </a:cxn>
              <a:cxn ang="0">
                <a:pos x="19" y="1026"/>
              </a:cxn>
              <a:cxn ang="0">
                <a:pos x="10" y="1224"/>
              </a:cxn>
              <a:cxn ang="0">
                <a:pos x="64" y="1395"/>
              </a:cxn>
              <a:cxn ang="0">
                <a:pos x="118" y="1359"/>
              </a:cxn>
              <a:cxn ang="0">
                <a:pos x="136" y="1305"/>
              </a:cxn>
              <a:cxn ang="0">
                <a:pos x="109" y="1008"/>
              </a:cxn>
              <a:cxn ang="0">
                <a:pos x="127" y="342"/>
              </a:cxn>
              <a:cxn ang="0">
                <a:pos x="172" y="207"/>
              </a:cxn>
              <a:cxn ang="0">
                <a:pos x="190" y="153"/>
              </a:cxn>
              <a:cxn ang="0">
                <a:pos x="172" y="36"/>
              </a:cxn>
              <a:cxn ang="0">
                <a:pos x="145" y="18"/>
              </a:cxn>
              <a:cxn ang="0">
                <a:pos x="136" y="0"/>
              </a:cxn>
            </a:cxnLst>
            <a:rect l="0" t="0" r="r" b="b"/>
            <a:pathLst>
              <a:path w="194" h="1395">
                <a:moveTo>
                  <a:pt x="136" y="0"/>
                </a:moveTo>
                <a:cubicBezTo>
                  <a:pt x="127" y="44"/>
                  <a:pt x="117" y="61"/>
                  <a:pt x="100" y="99"/>
                </a:cubicBezTo>
                <a:cubicBezTo>
                  <a:pt x="77" y="150"/>
                  <a:pt x="64" y="208"/>
                  <a:pt x="46" y="261"/>
                </a:cubicBezTo>
                <a:cubicBezTo>
                  <a:pt x="35" y="293"/>
                  <a:pt x="30" y="328"/>
                  <a:pt x="19" y="360"/>
                </a:cubicBezTo>
                <a:cubicBezTo>
                  <a:pt x="16" y="369"/>
                  <a:pt x="10" y="387"/>
                  <a:pt x="10" y="387"/>
                </a:cubicBezTo>
                <a:cubicBezTo>
                  <a:pt x="16" y="517"/>
                  <a:pt x="32" y="637"/>
                  <a:pt x="46" y="765"/>
                </a:cubicBezTo>
                <a:cubicBezTo>
                  <a:pt x="40" y="853"/>
                  <a:pt x="30" y="938"/>
                  <a:pt x="19" y="1026"/>
                </a:cubicBezTo>
                <a:cubicBezTo>
                  <a:pt x="16" y="1092"/>
                  <a:pt x="15" y="1158"/>
                  <a:pt x="10" y="1224"/>
                </a:cubicBezTo>
                <a:cubicBezTo>
                  <a:pt x="5" y="1295"/>
                  <a:pt x="0" y="1352"/>
                  <a:pt x="64" y="1395"/>
                </a:cubicBezTo>
                <a:cubicBezTo>
                  <a:pt x="100" y="1386"/>
                  <a:pt x="102" y="1394"/>
                  <a:pt x="118" y="1359"/>
                </a:cubicBezTo>
                <a:cubicBezTo>
                  <a:pt x="126" y="1342"/>
                  <a:pt x="136" y="1305"/>
                  <a:pt x="136" y="1305"/>
                </a:cubicBezTo>
                <a:cubicBezTo>
                  <a:pt x="128" y="1199"/>
                  <a:pt x="115" y="1116"/>
                  <a:pt x="109" y="1008"/>
                </a:cubicBezTo>
                <a:cubicBezTo>
                  <a:pt x="115" y="786"/>
                  <a:pt x="117" y="564"/>
                  <a:pt x="127" y="342"/>
                </a:cubicBezTo>
                <a:cubicBezTo>
                  <a:pt x="129" y="290"/>
                  <a:pt x="152" y="251"/>
                  <a:pt x="172" y="207"/>
                </a:cubicBezTo>
                <a:cubicBezTo>
                  <a:pt x="180" y="190"/>
                  <a:pt x="190" y="153"/>
                  <a:pt x="190" y="153"/>
                </a:cubicBezTo>
                <a:cubicBezTo>
                  <a:pt x="186" y="114"/>
                  <a:pt x="194" y="69"/>
                  <a:pt x="172" y="36"/>
                </a:cubicBezTo>
                <a:cubicBezTo>
                  <a:pt x="166" y="27"/>
                  <a:pt x="153" y="26"/>
                  <a:pt x="145" y="18"/>
                </a:cubicBezTo>
                <a:cubicBezTo>
                  <a:pt x="140" y="13"/>
                  <a:pt x="139" y="6"/>
                  <a:pt x="136" y="0"/>
                </a:cubicBezTo>
                <a:close/>
              </a:path>
            </a:pathLst>
          </a:custGeom>
          <a:pattFill prst="lgConfetti">
            <a:fgClr>
              <a:schemeClr val="tx1"/>
            </a:fgClr>
            <a:bgClr>
              <a:srgbClr val="333333"/>
            </a:bgClr>
          </a:pattFill>
          <a:ln w="9525">
            <a:noFill/>
            <a:round/>
            <a:headEnd/>
            <a:tailEnd/>
          </a:ln>
          <a:effectLst/>
        </p:spPr>
        <p:txBody>
          <a:bodyPr/>
          <a:lstStyle/>
          <a:p>
            <a:endParaRPr lang="en-US" dirty="0"/>
          </a:p>
        </p:txBody>
      </p:sp>
      <p:sp>
        <p:nvSpPr>
          <p:cNvPr id="14347" name="Text Box 11"/>
          <p:cNvSpPr txBox="1">
            <a:spLocks noChangeArrowheads="1"/>
          </p:cNvSpPr>
          <p:nvPr/>
        </p:nvSpPr>
        <p:spPr bwMode="auto">
          <a:xfrm rot="-1566475">
            <a:off x="609600" y="2667000"/>
            <a:ext cx="2667000" cy="1066800"/>
          </a:xfrm>
          <a:prstGeom prst="rect">
            <a:avLst/>
          </a:prstGeom>
          <a:noFill/>
          <a:ln w="9525">
            <a:noFill/>
            <a:miter lim="800000"/>
            <a:headEnd/>
            <a:tailEnd/>
          </a:ln>
          <a:effectLst/>
        </p:spPr>
        <p:txBody>
          <a:bodyPr>
            <a:spAutoFit/>
          </a:bodyPr>
          <a:lstStyle/>
          <a:p>
            <a:pPr algn="ctr">
              <a:spcBef>
                <a:spcPct val="50000"/>
              </a:spcBef>
            </a:pPr>
            <a:r>
              <a:rPr lang="en-US" sz="3200" dirty="0"/>
              <a:t>Competition for colonies</a:t>
            </a:r>
          </a:p>
        </p:txBody>
      </p:sp>
      <p:sp>
        <p:nvSpPr>
          <p:cNvPr id="14348" name="Text Box 12"/>
          <p:cNvSpPr txBox="1">
            <a:spLocks noChangeArrowheads="1"/>
          </p:cNvSpPr>
          <p:nvPr/>
        </p:nvSpPr>
        <p:spPr bwMode="auto">
          <a:xfrm rot="2284385">
            <a:off x="6553200" y="990600"/>
            <a:ext cx="2667000" cy="579438"/>
          </a:xfrm>
          <a:prstGeom prst="rect">
            <a:avLst/>
          </a:prstGeom>
          <a:noFill/>
          <a:ln w="9525">
            <a:noFill/>
            <a:miter lim="800000"/>
            <a:headEnd/>
            <a:tailEnd/>
          </a:ln>
          <a:effectLst/>
        </p:spPr>
        <p:txBody>
          <a:bodyPr>
            <a:spAutoFit/>
          </a:bodyPr>
          <a:lstStyle/>
          <a:p>
            <a:pPr algn="ctr">
              <a:spcBef>
                <a:spcPct val="50000"/>
              </a:spcBef>
            </a:pPr>
            <a:r>
              <a:rPr lang="en-US" sz="3200" dirty="0"/>
              <a:t>Nationalism</a:t>
            </a:r>
          </a:p>
        </p:txBody>
      </p:sp>
      <p:sp>
        <p:nvSpPr>
          <p:cNvPr id="14349" name="Text Box 13"/>
          <p:cNvSpPr txBox="1">
            <a:spLocks noChangeArrowheads="1"/>
          </p:cNvSpPr>
          <p:nvPr/>
        </p:nvSpPr>
        <p:spPr bwMode="auto">
          <a:xfrm rot="2161817">
            <a:off x="5867400" y="2209800"/>
            <a:ext cx="2667000" cy="1066800"/>
          </a:xfrm>
          <a:prstGeom prst="rect">
            <a:avLst/>
          </a:prstGeom>
          <a:noFill/>
          <a:ln w="9525">
            <a:noFill/>
            <a:miter lim="800000"/>
            <a:headEnd/>
            <a:tailEnd/>
          </a:ln>
          <a:effectLst/>
        </p:spPr>
        <p:txBody>
          <a:bodyPr>
            <a:spAutoFit/>
          </a:bodyPr>
          <a:lstStyle/>
          <a:p>
            <a:pPr algn="ctr">
              <a:spcBef>
                <a:spcPct val="50000"/>
              </a:spcBef>
            </a:pPr>
            <a:r>
              <a:rPr lang="en-US" sz="3200" dirty="0"/>
              <a:t>Ethnic Nationalism</a:t>
            </a:r>
          </a:p>
        </p:txBody>
      </p:sp>
      <p:sp>
        <p:nvSpPr>
          <p:cNvPr id="14350" name="Text Box 14"/>
          <p:cNvSpPr txBox="1">
            <a:spLocks noChangeArrowheads="1"/>
          </p:cNvSpPr>
          <p:nvPr/>
        </p:nvSpPr>
        <p:spPr bwMode="auto">
          <a:xfrm rot="-1566475">
            <a:off x="304800" y="990600"/>
            <a:ext cx="2667000" cy="1066800"/>
          </a:xfrm>
          <a:prstGeom prst="rect">
            <a:avLst/>
          </a:prstGeom>
          <a:noFill/>
          <a:ln w="9525">
            <a:noFill/>
            <a:miter lim="800000"/>
            <a:headEnd/>
            <a:tailEnd/>
          </a:ln>
          <a:effectLst/>
        </p:spPr>
        <p:txBody>
          <a:bodyPr>
            <a:spAutoFit/>
          </a:bodyPr>
          <a:lstStyle/>
          <a:p>
            <a:pPr algn="ctr">
              <a:spcBef>
                <a:spcPct val="50000"/>
              </a:spcBef>
            </a:pPr>
            <a:r>
              <a:rPr lang="en-US" sz="3200" dirty="0"/>
              <a:t>Economic Rivalry</a:t>
            </a:r>
          </a:p>
        </p:txBody>
      </p:sp>
      <p:pic>
        <p:nvPicPr>
          <p:cNvPr id="14352" name="Picture 16" descr="sniderri"/>
          <p:cNvPicPr>
            <a:picLocks noChangeAspect="1" noChangeArrowheads="1"/>
          </p:cNvPicPr>
          <p:nvPr/>
        </p:nvPicPr>
        <p:blipFill>
          <a:blip r:embed="rId7" cstate="print"/>
          <a:srcRect r="16499" b="78000"/>
          <a:stretch>
            <a:fillRect/>
          </a:stretch>
        </p:blipFill>
        <p:spPr bwMode="auto">
          <a:xfrm>
            <a:off x="5105400" y="4572000"/>
            <a:ext cx="1524000" cy="301625"/>
          </a:xfrm>
          <a:prstGeom prst="rect">
            <a:avLst/>
          </a:prstGeom>
          <a:noFill/>
        </p:spPr>
      </p:pic>
      <p:pic>
        <p:nvPicPr>
          <p:cNvPr id="14353" name="Picture 17" descr="sniderri"/>
          <p:cNvPicPr>
            <a:picLocks noChangeAspect="1" noChangeArrowheads="1"/>
          </p:cNvPicPr>
          <p:nvPr/>
        </p:nvPicPr>
        <p:blipFill>
          <a:blip r:embed="rId7" cstate="print"/>
          <a:srcRect r="16499" b="78000"/>
          <a:stretch>
            <a:fillRect/>
          </a:stretch>
        </p:blipFill>
        <p:spPr bwMode="auto">
          <a:xfrm>
            <a:off x="6705600" y="6248400"/>
            <a:ext cx="1524000" cy="301625"/>
          </a:xfrm>
          <a:prstGeom prst="rect">
            <a:avLst/>
          </a:prstGeom>
          <a:noFill/>
        </p:spPr>
      </p:pic>
      <p:pic>
        <p:nvPicPr>
          <p:cNvPr id="14354" name="Picture 18" descr="sniderri"/>
          <p:cNvPicPr>
            <a:picLocks noChangeAspect="1" noChangeArrowheads="1"/>
          </p:cNvPicPr>
          <p:nvPr/>
        </p:nvPicPr>
        <p:blipFill>
          <a:blip r:embed="rId7" cstate="print"/>
          <a:srcRect r="16499" b="78000"/>
          <a:stretch>
            <a:fillRect/>
          </a:stretch>
        </p:blipFill>
        <p:spPr bwMode="auto">
          <a:xfrm>
            <a:off x="3581400" y="6019800"/>
            <a:ext cx="1524000" cy="301625"/>
          </a:xfrm>
          <a:prstGeom prst="rect">
            <a:avLst/>
          </a:prstGeom>
          <a:noFill/>
        </p:spPr>
      </p:pic>
      <p:pic>
        <p:nvPicPr>
          <p:cNvPr id="14355" name="Picture 19" descr="sniderri"/>
          <p:cNvPicPr>
            <a:picLocks noChangeAspect="1" noChangeArrowheads="1"/>
          </p:cNvPicPr>
          <p:nvPr/>
        </p:nvPicPr>
        <p:blipFill>
          <a:blip r:embed="rId7" cstate="print"/>
          <a:srcRect r="16499" b="78000"/>
          <a:stretch>
            <a:fillRect/>
          </a:stretch>
        </p:blipFill>
        <p:spPr bwMode="auto">
          <a:xfrm>
            <a:off x="1371600" y="5867400"/>
            <a:ext cx="1524000" cy="301625"/>
          </a:xfrm>
          <a:prstGeom prst="rect">
            <a:avLst/>
          </a:prstGeom>
          <a:noFill/>
        </p:spPr>
      </p:pic>
      <p:pic>
        <p:nvPicPr>
          <p:cNvPr id="14356" name="Picture 20" descr="sniderri"/>
          <p:cNvPicPr>
            <a:picLocks noChangeAspect="1" noChangeArrowheads="1"/>
          </p:cNvPicPr>
          <p:nvPr/>
        </p:nvPicPr>
        <p:blipFill>
          <a:blip r:embed="rId7" cstate="print"/>
          <a:srcRect r="16499" b="78000"/>
          <a:stretch>
            <a:fillRect/>
          </a:stretch>
        </p:blipFill>
        <p:spPr bwMode="auto">
          <a:xfrm>
            <a:off x="152400" y="5334000"/>
            <a:ext cx="1524000" cy="301625"/>
          </a:xfrm>
          <a:prstGeom prst="rect">
            <a:avLst/>
          </a:prstGeom>
          <a:noFill/>
        </p:spPr>
      </p:pic>
      <p:pic>
        <p:nvPicPr>
          <p:cNvPr id="14357" name="Picture 21" descr="sniderri"/>
          <p:cNvPicPr>
            <a:picLocks noChangeAspect="1" noChangeArrowheads="1"/>
          </p:cNvPicPr>
          <p:nvPr/>
        </p:nvPicPr>
        <p:blipFill>
          <a:blip r:embed="rId7" cstate="print"/>
          <a:srcRect r="16499" b="78000"/>
          <a:stretch>
            <a:fillRect/>
          </a:stretch>
        </p:blipFill>
        <p:spPr bwMode="auto">
          <a:xfrm>
            <a:off x="7086600" y="4191000"/>
            <a:ext cx="1524000" cy="301625"/>
          </a:xfrm>
          <a:prstGeom prst="rect">
            <a:avLst/>
          </a:prstGeom>
          <a:noFill/>
        </p:spPr>
      </p:pic>
      <p:pic>
        <p:nvPicPr>
          <p:cNvPr id="14358" name="Picture 22" descr="sniderri"/>
          <p:cNvPicPr>
            <a:picLocks noChangeAspect="1" noChangeArrowheads="1"/>
          </p:cNvPicPr>
          <p:nvPr/>
        </p:nvPicPr>
        <p:blipFill>
          <a:blip r:embed="rId7" cstate="print"/>
          <a:srcRect r="16499" b="78000"/>
          <a:stretch>
            <a:fillRect/>
          </a:stretch>
        </p:blipFill>
        <p:spPr bwMode="auto">
          <a:xfrm>
            <a:off x="4876800" y="3581400"/>
            <a:ext cx="1524000" cy="301625"/>
          </a:xfrm>
          <a:prstGeom prst="rect">
            <a:avLst/>
          </a:prstGeom>
          <a:noFill/>
        </p:spPr>
      </p:pic>
      <p:pic>
        <p:nvPicPr>
          <p:cNvPr id="14359" name="Picture 23" descr="sniderri"/>
          <p:cNvPicPr>
            <a:picLocks noChangeAspect="1" noChangeArrowheads="1"/>
          </p:cNvPicPr>
          <p:nvPr/>
        </p:nvPicPr>
        <p:blipFill>
          <a:blip r:embed="rId7" cstate="print"/>
          <a:srcRect r="16499" b="78000"/>
          <a:stretch>
            <a:fillRect/>
          </a:stretch>
        </p:blipFill>
        <p:spPr bwMode="auto">
          <a:xfrm>
            <a:off x="152400" y="4495800"/>
            <a:ext cx="1524000" cy="301625"/>
          </a:xfrm>
          <a:prstGeom prst="rect">
            <a:avLst/>
          </a:prstGeom>
          <a:noFill/>
        </p:spPr>
      </p:pic>
      <p:pic>
        <p:nvPicPr>
          <p:cNvPr id="14360" name="Picture 24" descr="sniderri"/>
          <p:cNvPicPr>
            <a:picLocks noChangeAspect="1" noChangeArrowheads="1"/>
          </p:cNvPicPr>
          <p:nvPr/>
        </p:nvPicPr>
        <p:blipFill>
          <a:blip r:embed="rId7" cstate="print"/>
          <a:srcRect r="16499" b="78000"/>
          <a:stretch>
            <a:fillRect/>
          </a:stretch>
        </p:blipFill>
        <p:spPr bwMode="auto">
          <a:xfrm>
            <a:off x="6172200" y="5410200"/>
            <a:ext cx="1524000" cy="301625"/>
          </a:xfrm>
          <a:prstGeom prst="rect">
            <a:avLst/>
          </a:prstGeom>
          <a:noFill/>
        </p:spPr>
      </p:pic>
      <p:pic>
        <p:nvPicPr>
          <p:cNvPr id="14361" name="Picture 25" descr="sniderri"/>
          <p:cNvPicPr>
            <a:picLocks noChangeAspect="1" noChangeArrowheads="1"/>
          </p:cNvPicPr>
          <p:nvPr/>
        </p:nvPicPr>
        <p:blipFill>
          <a:blip r:embed="rId7" cstate="print"/>
          <a:srcRect r="16499" b="78000"/>
          <a:stretch>
            <a:fillRect/>
          </a:stretch>
        </p:blipFill>
        <p:spPr bwMode="auto">
          <a:xfrm>
            <a:off x="1066800" y="4876800"/>
            <a:ext cx="1524000" cy="301625"/>
          </a:xfrm>
          <a:prstGeom prst="rect">
            <a:avLst/>
          </a:prstGeom>
          <a:noFill/>
        </p:spPr>
      </p:pic>
      <p:pic>
        <p:nvPicPr>
          <p:cNvPr id="14362" name="Picture 26" descr="sniderri"/>
          <p:cNvPicPr>
            <a:picLocks noChangeAspect="1" noChangeArrowheads="1"/>
          </p:cNvPicPr>
          <p:nvPr/>
        </p:nvPicPr>
        <p:blipFill>
          <a:blip r:embed="rId7" cstate="print"/>
          <a:srcRect r="16499" b="78000"/>
          <a:stretch>
            <a:fillRect/>
          </a:stretch>
        </p:blipFill>
        <p:spPr bwMode="auto">
          <a:xfrm>
            <a:off x="7239000" y="4724400"/>
            <a:ext cx="1524000" cy="301625"/>
          </a:xfrm>
          <a:prstGeom prst="rect">
            <a:avLst/>
          </a:prstGeom>
          <a:noFill/>
        </p:spPr>
      </p:pic>
      <p:pic>
        <p:nvPicPr>
          <p:cNvPr id="14363" name="Picture 27" descr="sniderri"/>
          <p:cNvPicPr>
            <a:picLocks noChangeAspect="1" noChangeArrowheads="1"/>
          </p:cNvPicPr>
          <p:nvPr/>
        </p:nvPicPr>
        <p:blipFill>
          <a:blip r:embed="rId7" cstate="print"/>
          <a:srcRect r="16499" b="78000"/>
          <a:stretch>
            <a:fillRect/>
          </a:stretch>
        </p:blipFill>
        <p:spPr bwMode="auto">
          <a:xfrm>
            <a:off x="5638800" y="5029200"/>
            <a:ext cx="1524000" cy="301625"/>
          </a:xfrm>
          <a:prstGeom prst="rect">
            <a:avLst/>
          </a:prstGeom>
          <a:noFill/>
        </p:spPr>
      </p:pic>
      <p:sp>
        <p:nvSpPr>
          <p:cNvPr id="14364" name="Text Box 28"/>
          <p:cNvSpPr txBox="1">
            <a:spLocks noChangeArrowheads="1"/>
          </p:cNvSpPr>
          <p:nvPr/>
        </p:nvSpPr>
        <p:spPr bwMode="auto">
          <a:xfrm rot="1434739">
            <a:off x="3352800" y="5105400"/>
            <a:ext cx="2514600" cy="396875"/>
          </a:xfrm>
          <a:prstGeom prst="rect">
            <a:avLst/>
          </a:prstGeom>
          <a:noFill/>
          <a:ln w="9525">
            <a:noFill/>
            <a:miter lim="800000"/>
            <a:headEnd/>
            <a:tailEnd/>
          </a:ln>
          <a:effectLst/>
        </p:spPr>
        <p:txBody>
          <a:bodyPr>
            <a:spAutoFit/>
          </a:bodyPr>
          <a:lstStyle/>
          <a:p>
            <a:pPr algn="ctr">
              <a:spcBef>
                <a:spcPct val="50000"/>
              </a:spcBef>
            </a:pPr>
            <a:r>
              <a:rPr lang="en-US" sz="2000" b="1" dirty="0">
                <a:solidFill>
                  <a:srgbClr val="FFFF00"/>
                </a:solidFill>
                <a:sym typeface="Wingdings" pitchFamily="2" charset="2"/>
              </a:rPr>
              <a:t></a:t>
            </a:r>
            <a:r>
              <a:rPr lang="en-US" sz="2000" b="1" dirty="0">
                <a:solidFill>
                  <a:srgbClr val="FFFF00"/>
                </a:solidFill>
              </a:rPr>
              <a:t> A l l i a n c e </a:t>
            </a:r>
            <a:r>
              <a:rPr lang="en-US" sz="2000" b="1" dirty="0">
                <a:solidFill>
                  <a:srgbClr val="FFFF00"/>
                </a:solidFill>
                <a:sym typeface="Wingdings" pitchFamily="2" charset="2"/>
              </a:rPr>
              <a:t></a:t>
            </a:r>
          </a:p>
        </p:txBody>
      </p:sp>
      <p:sp>
        <p:nvSpPr>
          <p:cNvPr id="14365" name="Text Box 29"/>
          <p:cNvSpPr txBox="1">
            <a:spLocks noChangeArrowheads="1"/>
          </p:cNvSpPr>
          <p:nvPr/>
        </p:nvSpPr>
        <p:spPr bwMode="auto">
          <a:xfrm>
            <a:off x="2743200" y="5410200"/>
            <a:ext cx="2514600" cy="396875"/>
          </a:xfrm>
          <a:prstGeom prst="rect">
            <a:avLst/>
          </a:prstGeom>
          <a:noFill/>
          <a:ln w="9525">
            <a:noFill/>
            <a:miter lim="800000"/>
            <a:headEnd/>
            <a:tailEnd/>
          </a:ln>
          <a:effectLst/>
        </p:spPr>
        <p:txBody>
          <a:bodyPr>
            <a:spAutoFit/>
          </a:bodyPr>
          <a:lstStyle/>
          <a:p>
            <a:pPr algn="ctr">
              <a:spcBef>
                <a:spcPct val="50000"/>
              </a:spcBef>
            </a:pPr>
            <a:r>
              <a:rPr lang="en-US" sz="2000" b="1" dirty="0">
                <a:solidFill>
                  <a:srgbClr val="FFFF00"/>
                </a:solidFill>
                <a:sym typeface="Wingdings" pitchFamily="2" charset="2"/>
              </a:rPr>
              <a:t></a:t>
            </a:r>
            <a:r>
              <a:rPr lang="en-US" sz="2000" b="1" dirty="0">
                <a:solidFill>
                  <a:srgbClr val="FFFF00"/>
                </a:solidFill>
              </a:rPr>
              <a:t> A l l i a n c e </a:t>
            </a:r>
            <a:r>
              <a:rPr lang="en-US" sz="2000" b="1" dirty="0">
                <a:solidFill>
                  <a:srgbClr val="FFFF00"/>
                </a:solidFill>
                <a:sym typeface="Wingdings" pitchFamily="2" charset="2"/>
              </a:rPr>
              <a:t></a:t>
            </a:r>
          </a:p>
        </p:txBody>
      </p:sp>
      <p:sp>
        <p:nvSpPr>
          <p:cNvPr id="14366" name="Text Box 30"/>
          <p:cNvSpPr txBox="1">
            <a:spLocks noChangeArrowheads="1"/>
          </p:cNvSpPr>
          <p:nvPr/>
        </p:nvSpPr>
        <p:spPr bwMode="auto">
          <a:xfrm rot="-1381096">
            <a:off x="2286000" y="4953000"/>
            <a:ext cx="2514600" cy="396875"/>
          </a:xfrm>
          <a:prstGeom prst="rect">
            <a:avLst/>
          </a:prstGeom>
          <a:noFill/>
          <a:ln w="9525">
            <a:noFill/>
            <a:miter lim="800000"/>
            <a:headEnd/>
            <a:tailEnd/>
          </a:ln>
          <a:effectLst/>
        </p:spPr>
        <p:txBody>
          <a:bodyPr>
            <a:spAutoFit/>
          </a:bodyPr>
          <a:lstStyle/>
          <a:p>
            <a:pPr algn="ctr">
              <a:spcBef>
                <a:spcPct val="50000"/>
              </a:spcBef>
            </a:pPr>
            <a:r>
              <a:rPr lang="en-US" sz="2000" b="1" dirty="0">
                <a:solidFill>
                  <a:srgbClr val="FFFF00"/>
                </a:solidFill>
                <a:sym typeface="Wingdings" pitchFamily="2" charset="2"/>
              </a:rPr>
              <a:t></a:t>
            </a:r>
            <a:r>
              <a:rPr lang="en-US" sz="2000" b="1" dirty="0">
                <a:solidFill>
                  <a:srgbClr val="FFFF00"/>
                </a:solidFill>
              </a:rPr>
              <a:t> A l l i a n c e </a:t>
            </a:r>
            <a:r>
              <a:rPr lang="en-US" sz="2000" b="1" dirty="0">
                <a:solidFill>
                  <a:srgbClr val="FFFF00"/>
                </a:solidFill>
                <a:sym typeface="Wingdings" pitchFamily="2" charset="2"/>
              </a:rPr>
              <a:t></a:t>
            </a:r>
          </a:p>
        </p:txBody>
      </p:sp>
      <p:sp>
        <p:nvSpPr>
          <p:cNvPr id="14367" name="Text Box 31"/>
          <p:cNvSpPr txBox="1">
            <a:spLocks noChangeArrowheads="1"/>
          </p:cNvSpPr>
          <p:nvPr/>
        </p:nvSpPr>
        <p:spPr bwMode="auto">
          <a:xfrm rot="-1966622">
            <a:off x="5867400" y="5105400"/>
            <a:ext cx="2514600" cy="396875"/>
          </a:xfrm>
          <a:prstGeom prst="rect">
            <a:avLst/>
          </a:prstGeom>
          <a:noFill/>
          <a:ln w="9525">
            <a:noFill/>
            <a:miter lim="800000"/>
            <a:headEnd/>
            <a:tailEnd/>
          </a:ln>
          <a:effectLst/>
        </p:spPr>
        <p:txBody>
          <a:bodyPr>
            <a:spAutoFit/>
          </a:bodyPr>
          <a:lstStyle/>
          <a:p>
            <a:pPr algn="ctr">
              <a:spcBef>
                <a:spcPct val="50000"/>
              </a:spcBef>
            </a:pPr>
            <a:r>
              <a:rPr lang="en-US" sz="2000" b="1" dirty="0">
                <a:solidFill>
                  <a:srgbClr val="FFFF00"/>
                </a:solidFill>
                <a:sym typeface="Wingdings" pitchFamily="2" charset="2"/>
              </a:rPr>
              <a:t></a:t>
            </a:r>
            <a:r>
              <a:rPr lang="en-US" sz="2000" b="1" dirty="0">
                <a:solidFill>
                  <a:srgbClr val="FFFF00"/>
                </a:solidFill>
              </a:rPr>
              <a:t> A l l i a n c e </a:t>
            </a:r>
            <a:r>
              <a:rPr lang="en-US" sz="2000" b="1" dirty="0">
                <a:solidFill>
                  <a:srgbClr val="FFFF00"/>
                </a:solidFill>
                <a:sym typeface="Wingdings" pitchFamily="2" charset="2"/>
              </a:rPr>
              <a:t></a:t>
            </a:r>
          </a:p>
        </p:txBody>
      </p:sp>
      <p:pic>
        <p:nvPicPr>
          <p:cNvPr id="14368" name="Picture 32"/>
          <p:cNvPicPr>
            <a:picLocks noChangeAspect="1" noChangeArrowheads="1"/>
          </p:cNvPicPr>
          <p:nvPr/>
        </p:nvPicPr>
        <p:blipFill>
          <a:blip r:embed="rId8" cstate="print"/>
          <a:srcRect/>
          <a:stretch>
            <a:fillRect/>
          </a:stretch>
        </p:blipFill>
        <p:spPr bwMode="auto">
          <a:xfrm rot="-1544779">
            <a:off x="1577975" y="1938338"/>
            <a:ext cx="685800" cy="685800"/>
          </a:xfrm>
          <a:prstGeom prst="rect">
            <a:avLst/>
          </a:prstGeom>
          <a:noFill/>
          <a:ln w="9525">
            <a:noFill/>
            <a:miter lim="800000"/>
            <a:headEnd/>
            <a:tailEnd/>
          </a:ln>
          <a:effectLst/>
        </p:spPr>
      </p:pic>
      <p:pic>
        <p:nvPicPr>
          <p:cNvPr id="14371" name="Picture 35"/>
          <p:cNvPicPr>
            <a:picLocks noChangeAspect="1" noChangeArrowheads="1"/>
          </p:cNvPicPr>
          <p:nvPr/>
        </p:nvPicPr>
        <p:blipFill>
          <a:blip r:embed="rId8" cstate="print"/>
          <a:srcRect/>
          <a:stretch>
            <a:fillRect/>
          </a:stretch>
        </p:blipFill>
        <p:spPr bwMode="auto">
          <a:xfrm rot="-1544779">
            <a:off x="1981200" y="3581400"/>
            <a:ext cx="685800" cy="685800"/>
          </a:xfrm>
          <a:prstGeom prst="rect">
            <a:avLst/>
          </a:prstGeom>
          <a:noFill/>
          <a:ln w="9525">
            <a:noFill/>
            <a:miter lim="800000"/>
            <a:headEnd/>
            <a:tailEnd/>
          </a:ln>
          <a:effectLst/>
        </p:spPr>
      </p:pic>
      <p:pic>
        <p:nvPicPr>
          <p:cNvPr id="14372" name="Picture 36"/>
          <p:cNvPicPr>
            <a:picLocks noChangeAspect="1" noChangeArrowheads="1"/>
          </p:cNvPicPr>
          <p:nvPr/>
        </p:nvPicPr>
        <p:blipFill>
          <a:blip r:embed="rId8" cstate="print"/>
          <a:srcRect/>
          <a:stretch>
            <a:fillRect/>
          </a:stretch>
        </p:blipFill>
        <p:spPr bwMode="auto">
          <a:xfrm rot="2339758">
            <a:off x="7162800" y="1371600"/>
            <a:ext cx="685800" cy="685800"/>
          </a:xfrm>
          <a:prstGeom prst="rect">
            <a:avLst/>
          </a:prstGeom>
          <a:noFill/>
          <a:ln w="9525">
            <a:noFill/>
            <a:miter lim="800000"/>
            <a:headEnd/>
            <a:tailEnd/>
          </a:ln>
          <a:effectLst/>
        </p:spPr>
      </p:pic>
      <p:pic>
        <p:nvPicPr>
          <p:cNvPr id="14373" name="Picture 37"/>
          <p:cNvPicPr>
            <a:picLocks noChangeAspect="1" noChangeArrowheads="1"/>
          </p:cNvPicPr>
          <p:nvPr/>
        </p:nvPicPr>
        <p:blipFill>
          <a:blip r:embed="rId8" cstate="print"/>
          <a:srcRect/>
          <a:stretch>
            <a:fillRect/>
          </a:stretch>
        </p:blipFill>
        <p:spPr bwMode="auto">
          <a:xfrm rot="2339758">
            <a:off x="6400800" y="3048000"/>
            <a:ext cx="685800" cy="685800"/>
          </a:xfrm>
          <a:prstGeom prst="rect">
            <a:avLst/>
          </a:prstGeom>
          <a:noFill/>
          <a:ln w="9525">
            <a:noFill/>
            <a:miter lim="800000"/>
            <a:headEnd/>
            <a:tailEnd/>
          </a:ln>
          <a:effectLst/>
        </p:spPr>
      </p:pic>
      <p:sp>
        <p:nvSpPr>
          <p:cNvPr id="14374" name="Freeform 38"/>
          <p:cNvSpPr>
            <a:spLocks/>
          </p:cNvSpPr>
          <p:nvPr/>
        </p:nvSpPr>
        <p:spPr bwMode="auto">
          <a:xfrm>
            <a:off x="4486275" y="4800600"/>
            <a:ext cx="3021013" cy="1343025"/>
          </a:xfrm>
          <a:custGeom>
            <a:avLst/>
            <a:gdLst/>
            <a:ahLst/>
            <a:cxnLst>
              <a:cxn ang="0">
                <a:pos x="630" y="639"/>
              </a:cxn>
              <a:cxn ang="0">
                <a:pos x="486" y="612"/>
              </a:cxn>
              <a:cxn ang="0">
                <a:pos x="162" y="522"/>
              </a:cxn>
              <a:cxn ang="0">
                <a:pos x="54" y="495"/>
              </a:cxn>
              <a:cxn ang="0">
                <a:pos x="0" y="477"/>
              </a:cxn>
              <a:cxn ang="0">
                <a:pos x="387" y="522"/>
              </a:cxn>
              <a:cxn ang="0">
                <a:pos x="306" y="450"/>
              </a:cxn>
              <a:cxn ang="0">
                <a:pos x="270" y="351"/>
              </a:cxn>
              <a:cxn ang="0">
                <a:pos x="279" y="288"/>
              </a:cxn>
              <a:cxn ang="0">
                <a:pos x="288" y="261"/>
              </a:cxn>
              <a:cxn ang="0">
                <a:pos x="306" y="306"/>
              </a:cxn>
              <a:cxn ang="0">
                <a:pos x="432" y="450"/>
              </a:cxn>
              <a:cxn ang="0">
                <a:pos x="477" y="0"/>
              </a:cxn>
              <a:cxn ang="0">
                <a:pos x="603" y="207"/>
              </a:cxn>
              <a:cxn ang="0">
                <a:pos x="639" y="117"/>
              </a:cxn>
              <a:cxn ang="0">
                <a:pos x="648" y="63"/>
              </a:cxn>
              <a:cxn ang="0">
                <a:pos x="684" y="36"/>
              </a:cxn>
              <a:cxn ang="0">
                <a:pos x="702" y="9"/>
              </a:cxn>
              <a:cxn ang="0">
                <a:pos x="756" y="99"/>
              </a:cxn>
              <a:cxn ang="0">
                <a:pos x="783" y="360"/>
              </a:cxn>
              <a:cxn ang="0">
                <a:pos x="855" y="243"/>
              </a:cxn>
              <a:cxn ang="0">
                <a:pos x="963" y="153"/>
              </a:cxn>
              <a:cxn ang="0">
                <a:pos x="963" y="288"/>
              </a:cxn>
              <a:cxn ang="0">
                <a:pos x="954" y="315"/>
              </a:cxn>
              <a:cxn ang="0">
                <a:pos x="981" y="306"/>
              </a:cxn>
              <a:cxn ang="0">
                <a:pos x="1053" y="279"/>
              </a:cxn>
              <a:cxn ang="0">
                <a:pos x="1323" y="225"/>
              </a:cxn>
              <a:cxn ang="0">
                <a:pos x="1629" y="189"/>
              </a:cxn>
              <a:cxn ang="0">
                <a:pos x="1872" y="198"/>
              </a:cxn>
              <a:cxn ang="0">
                <a:pos x="1782" y="234"/>
              </a:cxn>
              <a:cxn ang="0">
                <a:pos x="1557" y="324"/>
              </a:cxn>
              <a:cxn ang="0">
                <a:pos x="1620" y="432"/>
              </a:cxn>
              <a:cxn ang="0">
                <a:pos x="1665" y="540"/>
              </a:cxn>
              <a:cxn ang="0">
                <a:pos x="1638" y="594"/>
              </a:cxn>
              <a:cxn ang="0">
                <a:pos x="1593" y="612"/>
              </a:cxn>
              <a:cxn ang="0">
                <a:pos x="1224" y="675"/>
              </a:cxn>
              <a:cxn ang="0">
                <a:pos x="981" y="666"/>
              </a:cxn>
              <a:cxn ang="0">
                <a:pos x="954" y="657"/>
              </a:cxn>
              <a:cxn ang="0">
                <a:pos x="963" y="819"/>
              </a:cxn>
              <a:cxn ang="0">
                <a:pos x="927" y="792"/>
              </a:cxn>
              <a:cxn ang="0">
                <a:pos x="909" y="765"/>
              </a:cxn>
              <a:cxn ang="0">
                <a:pos x="801" y="720"/>
              </a:cxn>
              <a:cxn ang="0">
                <a:pos x="756" y="729"/>
              </a:cxn>
              <a:cxn ang="0">
                <a:pos x="738" y="774"/>
              </a:cxn>
              <a:cxn ang="0">
                <a:pos x="711" y="810"/>
              </a:cxn>
              <a:cxn ang="0">
                <a:pos x="702" y="846"/>
              </a:cxn>
              <a:cxn ang="0">
                <a:pos x="675" y="810"/>
              </a:cxn>
              <a:cxn ang="0">
                <a:pos x="639" y="684"/>
              </a:cxn>
              <a:cxn ang="0">
                <a:pos x="630" y="639"/>
              </a:cxn>
            </a:cxnLst>
            <a:rect l="0" t="0" r="r" b="b"/>
            <a:pathLst>
              <a:path w="1903" h="846">
                <a:moveTo>
                  <a:pt x="630" y="639"/>
                </a:moveTo>
                <a:cubicBezTo>
                  <a:pt x="582" y="623"/>
                  <a:pt x="536" y="618"/>
                  <a:pt x="486" y="612"/>
                </a:cubicBezTo>
                <a:cubicBezTo>
                  <a:pt x="379" y="576"/>
                  <a:pt x="270" y="552"/>
                  <a:pt x="162" y="522"/>
                </a:cubicBezTo>
                <a:cubicBezTo>
                  <a:pt x="126" y="512"/>
                  <a:pt x="89" y="507"/>
                  <a:pt x="54" y="495"/>
                </a:cubicBezTo>
                <a:cubicBezTo>
                  <a:pt x="36" y="489"/>
                  <a:pt x="0" y="477"/>
                  <a:pt x="0" y="477"/>
                </a:cubicBezTo>
                <a:cubicBezTo>
                  <a:pt x="98" y="412"/>
                  <a:pt x="278" y="495"/>
                  <a:pt x="387" y="522"/>
                </a:cubicBezTo>
                <a:cubicBezTo>
                  <a:pt x="325" y="460"/>
                  <a:pt x="354" y="482"/>
                  <a:pt x="306" y="450"/>
                </a:cubicBezTo>
                <a:cubicBezTo>
                  <a:pt x="295" y="416"/>
                  <a:pt x="279" y="386"/>
                  <a:pt x="270" y="351"/>
                </a:cubicBezTo>
                <a:cubicBezTo>
                  <a:pt x="273" y="330"/>
                  <a:pt x="275" y="309"/>
                  <a:pt x="279" y="288"/>
                </a:cubicBezTo>
                <a:cubicBezTo>
                  <a:pt x="281" y="279"/>
                  <a:pt x="280" y="256"/>
                  <a:pt x="288" y="261"/>
                </a:cubicBezTo>
                <a:cubicBezTo>
                  <a:pt x="301" y="270"/>
                  <a:pt x="299" y="292"/>
                  <a:pt x="306" y="306"/>
                </a:cubicBezTo>
                <a:cubicBezTo>
                  <a:pt x="333" y="360"/>
                  <a:pt x="373" y="430"/>
                  <a:pt x="432" y="450"/>
                </a:cubicBezTo>
                <a:cubicBezTo>
                  <a:pt x="469" y="303"/>
                  <a:pt x="429" y="143"/>
                  <a:pt x="477" y="0"/>
                </a:cubicBezTo>
                <a:cubicBezTo>
                  <a:pt x="506" y="67"/>
                  <a:pt x="526" y="181"/>
                  <a:pt x="603" y="207"/>
                </a:cubicBezTo>
                <a:cubicBezTo>
                  <a:pt x="625" y="140"/>
                  <a:pt x="613" y="170"/>
                  <a:pt x="639" y="117"/>
                </a:cubicBezTo>
                <a:cubicBezTo>
                  <a:pt x="642" y="99"/>
                  <a:pt x="639" y="79"/>
                  <a:pt x="648" y="63"/>
                </a:cubicBezTo>
                <a:cubicBezTo>
                  <a:pt x="655" y="50"/>
                  <a:pt x="673" y="47"/>
                  <a:pt x="684" y="36"/>
                </a:cubicBezTo>
                <a:cubicBezTo>
                  <a:pt x="692" y="28"/>
                  <a:pt x="696" y="18"/>
                  <a:pt x="702" y="9"/>
                </a:cubicBezTo>
                <a:cubicBezTo>
                  <a:pt x="738" y="33"/>
                  <a:pt x="743" y="60"/>
                  <a:pt x="756" y="99"/>
                </a:cubicBezTo>
                <a:cubicBezTo>
                  <a:pt x="766" y="186"/>
                  <a:pt x="776" y="273"/>
                  <a:pt x="783" y="360"/>
                </a:cubicBezTo>
                <a:cubicBezTo>
                  <a:pt x="835" y="343"/>
                  <a:pt x="831" y="287"/>
                  <a:pt x="855" y="243"/>
                </a:cubicBezTo>
                <a:cubicBezTo>
                  <a:pt x="884" y="191"/>
                  <a:pt x="905" y="167"/>
                  <a:pt x="963" y="153"/>
                </a:cubicBezTo>
                <a:cubicBezTo>
                  <a:pt x="982" y="211"/>
                  <a:pt x="981" y="222"/>
                  <a:pt x="963" y="288"/>
                </a:cubicBezTo>
                <a:cubicBezTo>
                  <a:pt x="961" y="297"/>
                  <a:pt x="947" y="308"/>
                  <a:pt x="954" y="315"/>
                </a:cubicBezTo>
                <a:cubicBezTo>
                  <a:pt x="961" y="322"/>
                  <a:pt x="972" y="309"/>
                  <a:pt x="981" y="306"/>
                </a:cubicBezTo>
                <a:cubicBezTo>
                  <a:pt x="1005" y="297"/>
                  <a:pt x="1029" y="287"/>
                  <a:pt x="1053" y="279"/>
                </a:cubicBezTo>
                <a:cubicBezTo>
                  <a:pt x="1144" y="251"/>
                  <a:pt x="1228" y="233"/>
                  <a:pt x="1323" y="225"/>
                </a:cubicBezTo>
                <a:cubicBezTo>
                  <a:pt x="1425" y="205"/>
                  <a:pt x="1526" y="199"/>
                  <a:pt x="1629" y="189"/>
                </a:cubicBezTo>
                <a:cubicBezTo>
                  <a:pt x="1710" y="192"/>
                  <a:pt x="1794" y="175"/>
                  <a:pt x="1872" y="198"/>
                </a:cubicBezTo>
                <a:cubicBezTo>
                  <a:pt x="1903" y="207"/>
                  <a:pt x="1808" y="215"/>
                  <a:pt x="1782" y="234"/>
                </a:cubicBezTo>
                <a:cubicBezTo>
                  <a:pt x="1723" y="278"/>
                  <a:pt x="1631" y="309"/>
                  <a:pt x="1557" y="324"/>
                </a:cubicBezTo>
                <a:cubicBezTo>
                  <a:pt x="1570" y="400"/>
                  <a:pt x="1577" y="375"/>
                  <a:pt x="1620" y="432"/>
                </a:cubicBezTo>
                <a:cubicBezTo>
                  <a:pt x="1636" y="480"/>
                  <a:pt x="1654" y="485"/>
                  <a:pt x="1665" y="540"/>
                </a:cubicBezTo>
                <a:cubicBezTo>
                  <a:pt x="1656" y="558"/>
                  <a:pt x="1652" y="580"/>
                  <a:pt x="1638" y="594"/>
                </a:cubicBezTo>
                <a:cubicBezTo>
                  <a:pt x="1627" y="605"/>
                  <a:pt x="1608" y="607"/>
                  <a:pt x="1593" y="612"/>
                </a:cubicBezTo>
                <a:cubicBezTo>
                  <a:pt x="1470" y="651"/>
                  <a:pt x="1351" y="659"/>
                  <a:pt x="1224" y="675"/>
                </a:cubicBezTo>
                <a:cubicBezTo>
                  <a:pt x="1143" y="672"/>
                  <a:pt x="1062" y="671"/>
                  <a:pt x="981" y="666"/>
                </a:cubicBezTo>
                <a:cubicBezTo>
                  <a:pt x="972" y="665"/>
                  <a:pt x="955" y="648"/>
                  <a:pt x="954" y="657"/>
                </a:cubicBezTo>
                <a:cubicBezTo>
                  <a:pt x="948" y="711"/>
                  <a:pt x="974" y="766"/>
                  <a:pt x="963" y="819"/>
                </a:cubicBezTo>
                <a:cubicBezTo>
                  <a:pt x="960" y="834"/>
                  <a:pt x="938" y="803"/>
                  <a:pt x="927" y="792"/>
                </a:cubicBezTo>
                <a:cubicBezTo>
                  <a:pt x="919" y="784"/>
                  <a:pt x="917" y="773"/>
                  <a:pt x="909" y="765"/>
                </a:cubicBezTo>
                <a:cubicBezTo>
                  <a:pt x="880" y="736"/>
                  <a:pt x="839" y="728"/>
                  <a:pt x="801" y="720"/>
                </a:cubicBezTo>
                <a:cubicBezTo>
                  <a:pt x="786" y="723"/>
                  <a:pt x="768" y="719"/>
                  <a:pt x="756" y="729"/>
                </a:cubicBezTo>
                <a:cubicBezTo>
                  <a:pt x="744" y="740"/>
                  <a:pt x="746" y="760"/>
                  <a:pt x="738" y="774"/>
                </a:cubicBezTo>
                <a:cubicBezTo>
                  <a:pt x="731" y="787"/>
                  <a:pt x="720" y="798"/>
                  <a:pt x="711" y="810"/>
                </a:cubicBezTo>
                <a:cubicBezTo>
                  <a:pt x="708" y="822"/>
                  <a:pt x="714" y="846"/>
                  <a:pt x="702" y="846"/>
                </a:cubicBezTo>
                <a:cubicBezTo>
                  <a:pt x="687" y="846"/>
                  <a:pt x="681" y="824"/>
                  <a:pt x="675" y="810"/>
                </a:cubicBezTo>
                <a:cubicBezTo>
                  <a:pt x="663" y="783"/>
                  <a:pt x="647" y="716"/>
                  <a:pt x="639" y="684"/>
                </a:cubicBezTo>
                <a:cubicBezTo>
                  <a:pt x="650" y="641"/>
                  <a:pt x="659" y="654"/>
                  <a:pt x="630" y="639"/>
                </a:cubicBezTo>
                <a:close/>
              </a:path>
            </a:pathLst>
          </a:custGeom>
          <a:gradFill rotWithShape="1">
            <a:gsLst>
              <a:gs pos="0">
                <a:srgbClr val="FFFF00"/>
              </a:gs>
              <a:gs pos="100000">
                <a:srgbClr val="FF0000"/>
              </a:gs>
            </a:gsLst>
            <a:lin ang="5400000" scaled="1"/>
          </a:gradFill>
          <a:ln w="9525">
            <a:noFill/>
            <a:round/>
            <a:headEnd/>
            <a:tailEnd/>
          </a:ln>
          <a:effectLst/>
        </p:spPr>
        <p:txBody>
          <a:bodyPr/>
          <a:lstStyle/>
          <a:p>
            <a:endParaRPr lang="en-US" dirty="0"/>
          </a:p>
        </p:txBody>
      </p:sp>
      <p:sp>
        <p:nvSpPr>
          <p:cNvPr id="14376" name="Freeform 40"/>
          <p:cNvSpPr>
            <a:spLocks/>
          </p:cNvSpPr>
          <p:nvPr/>
        </p:nvSpPr>
        <p:spPr bwMode="auto">
          <a:xfrm>
            <a:off x="1055688" y="2357438"/>
            <a:ext cx="6961187" cy="4157662"/>
          </a:xfrm>
          <a:custGeom>
            <a:avLst/>
            <a:gdLst/>
            <a:ahLst/>
            <a:cxnLst>
              <a:cxn ang="0">
                <a:pos x="1324" y="2151"/>
              </a:cxn>
              <a:cxn ang="0">
                <a:pos x="883" y="1989"/>
              </a:cxn>
              <a:cxn ang="0">
                <a:pos x="316" y="1530"/>
              </a:cxn>
              <a:cxn ang="0">
                <a:pos x="37" y="1080"/>
              </a:cxn>
              <a:cxn ang="0">
                <a:pos x="10" y="999"/>
              </a:cxn>
              <a:cxn ang="0">
                <a:pos x="262" y="1188"/>
              </a:cxn>
              <a:cxn ang="0">
                <a:pos x="694" y="1593"/>
              </a:cxn>
              <a:cxn ang="0">
                <a:pos x="901" y="1863"/>
              </a:cxn>
              <a:cxn ang="0">
                <a:pos x="838" y="1548"/>
              </a:cxn>
              <a:cxn ang="0">
                <a:pos x="658" y="936"/>
              </a:cxn>
              <a:cxn ang="0">
                <a:pos x="748" y="801"/>
              </a:cxn>
              <a:cxn ang="0">
                <a:pos x="1207" y="1701"/>
              </a:cxn>
              <a:cxn ang="0">
                <a:pos x="1324" y="819"/>
              </a:cxn>
              <a:cxn ang="0">
                <a:pos x="1513" y="225"/>
              </a:cxn>
              <a:cxn ang="0">
                <a:pos x="1549" y="171"/>
              </a:cxn>
              <a:cxn ang="0">
                <a:pos x="1621" y="864"/>
              </a:cxn>
              <a:cxn ang="0">
                <a:pos x="1684" y="1062"/>
              </a:cxn>
              <a:cxn ang="0">
                <a:pos x="1873" y="783"/>
              </a:cxn>
              <a:cxn ang="0">
                <a:pos x="2332" y="243"/>
              </a:cxn>
              <a:cxn ang="0">
                <a:pos x="2629" y="432"/>
              </a:cxn>
              <a:cxn ang="0">
                <a:pos x="2215" y="1269"/>
              </a:cxn>
              <a:cxn ang="0">
                <a:pos x="2107" y="1476"/>
              </a:cxn>
              <a:cxn ang="0">
                <a:pos x="2242" y="1278"/>
              </a:cxn>
              <a:cxn ang="0">
                <a:pos x="3529" y="243"/>
              </a:cxn>
              <a:cxn ang="0">
                <a:pos x="3889" y="99"/>
              </a:cxn>
              <a:cxn ang="0">
                <a:pos x="4042" y="162"/>
              </a:cxn>
              <a:cxn ang="0">
                <a:pos x="3817" y="909"/>
              </a:cxn>
              <a:cxn ang="0">
                <a:pos x="3421" y="1260"/>
              </a:cxn>
              <a:cxn ang="0">
                <a:pos x="3547" y="1341"/>
              </a:cxn>
              <a:cxn ang="0">
                <a:pos x="4303" y="1413"/>
              </a:cxn>
              <a:cxn ang="0">
                <a:pos x="4375" y="1530"/>
              </a:cxn>
              <a:cxn ang="0">
                <a:pos x="3763" y="1656"/>
              </a:cxn>
              <a:cxn ang="0">
                <a:pos x="3547" y="1782"/>
              </a:cxn>
              <a:cxn ang="0">
                <a:pos x="3871" y="1944"/>
              </a:cxn>
              <a:cxn ang="0">
                <a:pos x="4240" y="2187"/>
              </a:cxn>
              <a:cxn ang="0">
                <a:pos x="4168" y="2313"/>
              </a:cxn>
              <a:cxn ang="0">
                <a:pos x="3898" y="2214"/>
              </a:cxn>
              <a:cxn ang="0">
                <a:pos x="3835" y="2214"/>
              </a:cxn>
              <a:cxn ang="0">
                <a:pos x="4114" y="2466"/>
              </a:cxn>
              <a:cxn ang="0">
                <a:pos x="3376" y="2376"/>
              </a:cxn>
              <a:cxn ang="0">
                <a:pos x="3106" y="2205"/>
              </a:cxn>
              <a:cxn ang="0">
                <a:pos x="2926" y="2277"/>
              </a:cxn>
              <a:cxn ang="0">
                <a:pos x="2161" y="2268"/>
              </a:cxn>
              <a:cxn ang="0">
                <a:pos x="1738" y="2205"/>
              </a:cxn>
              <a:cxn ang="0">
                <a:pos x="1549" y="2178"/>
              </a:cxn>
            </a:cxnLst>
            <a:rect l="0" t="0" r="r" b="b"/>
            <a:pathLst>
              <a:path w="4385" h="2619">
                <a:moveTo>
                  <a:pt x="1549" y="2178"/>
                </a:moveTo>
                <a:cubicBezTo>
                  <a:pt x="1474" y="2167"/>
                  <a:pt x="1399" y="2159"/>
                  <a:pt x="1324" y="2151"/>
                </a:cubicBezTo>
                <a:cubicBezTo>
                  <a:pt x="1268" y="2123"/>
                  <a:pt x="1205" y="2111"/>
                  <a:pt x="1144" y="2097"/>
                </a:cubicBezTo>
                <a:cubicBezTo>
                  <a:pt x="1053" y="2077"/>
                  <a:pt x="970" y="2018"/>
                  <a:pt x="883" y="1989"/>
                </a:cubicBezTo>
                <a:cubicBezTo>
                  <a:pt x="839" y="1974"/>
                  <a:pt x="830" y="1974"/>
                  <a:pt x="793" y="1953"/>
                </a:cubicBezTo>
                <a:cubicBezTo>
                  <a:pt x="585" y="1834"/>
                  <a:pt x="473" y="1711"/>
                  <a:pt x="316" y="1530"/>
                </a:cubicBezTo>
                <a:cubicBezTo>
                  <a:pt x="223" y="1423"/>
                  <a:pt x="137" y="1298"/>
                  <a:pt x="73" y="1170"/>
                </a:cubicBezTo>
                <a:cubicBezTo>
                  <a:pt x="59" y="1141"/>
                  <a:pt x="50" y="1110"/>
                  <a:pt x="37" y="1080"/>
                </a:cubicBezTo>
                <a:cubicBezTo>
                  <a:pt x="30" y="1065"/>
                  <a:pt x="24" y="1050"/>
                  <a:pt x="19" y="1035"/>
                </a:cubicBezTo>
                <a:cubicBezTo>
                  <a:pt x="15" y="1023"/>
                  <a:pt x="0" y="992"/>
                  <a:pt x="10" y="999"/>
                </a:cubicBezTo>
                <a:cubicBezTo>
                  <a:pt x="48" y="1026"/>
                  <a:pt x="68" y="1075"/>
                  <a:pt x="109" y="1098"/>
                </a:cubicBezTo>
                <a:cubicBezTo>
                  <a:pt x="175" y="1134"/>
                  <a:pt x="201" y="1147"/>
                  <a:pt x="262" y="1188"/>
                </a:cubicBezTo>
                <a:cubicBezTo>
                  <a:pt x="319" y="1226"/>
                  <a:pt x="433" y="1305"/>
                  <a:pt x="433" y="1305"/>
                </a:cubicBezTo>
                <a:cubicBezTo>
                  <a:pt x="506" y="1415"/>
                  <a:pt x="608" y="1493"/>
                  <a:pt x="694" y="1593"/>
                </a:cubicBezTo>
                <a:cubicBezTo>
                  <a:pt x="739" y="1645"/>
                  <a:pt x="784" y="1697"/>
                  <a:pt x="820" y="1755"/>
                </a:cubicBezTo>
                <a:cubicBezTo>
                  <a:pt x="844" y="1793"/>
                  <a:pt x="863" y="1836"/>
                  <a:pt x="901" y="1863"/>
                </a:cubicBezTo>
                <a:cubicBezTo>
                  <a:pt x="926" y="1881"/>
                  <a:pt x="964" y="1890"/>
                  <a:pt x="991" y="1908"/>
                </a:cubicBezTo>
                <a:cubicBezTo>
                  <a:pt x="1019" y="1767"/>
                  <a:pt x="898" y="1662"/>
                  <a:pt x="838" y="1548"/>
                </a:cubicBezTo>
                <a:cubicBezTo>
                  <a:pt x="694" y="1273"/>
                  <a:pt x="911" y="1612"/>
                  <a:pt x="748" y="1368"/>
                </a:cubicBezTo>
                <a:cubicBezTo>
                  <a:pt x="705" y="1225"/>
                  <a:pt x="694" y="1079"/>
                  <a:pt x="658" y="936"/>
                </a:cubicBezTo>
                <a:cubicBezTo>
                  <a:pt x="661" y="838"/>
                  <a:pt x="643" y="638"/>
                  <a:pt x="685" y="513"/>
                </a:cubicBezTo>
                <a:cubicBezTo>
                  <a:pt x="716" y="607"/>
                  <a:pt x="708" y="707"/>
                  <a:pt x="748" y="801"/>
                </a:cubicBezTo>
                <a:cubicBezTo>
                  <a:pt x="778" y="871"/>
                  <a:pt x="821" y="936"/>
                  <a:pt x="847" y="1008"/>
                </a:cubicBezTo>
                <a:cubicBezTo>
                  <a:pt x="933" y="1250"/>
                  <a:pt x="1052" y="1495"/>
                  <a:pt x="1207" y="1701"/>
                </a:cubicBezTo>
                <a:cubicBezTo>
                  <a:pt x="1235" y="1534"/>
                  <a:pt x="1251" y="1366"/>
                  <a:pt x="1270" y="1197"/>
                </a:cubicBezTo>
                <a:cubicBezTo>
                  <a:pt x="1277" y="1060"/>
                  <a:pt x="1291" y="951"/>
                  <a:pt x="1324" y="819"/>
                </a:cubicBezTo>
                <a:cubicBezTo>
                  <a:pt x="1335" y="704"/>
                  <a:pt x="1365" y="593"/>
                  <a:pt x="1405" y="486"/>
                </a:cubicBezTo>
                <a:cubicBezTo>
                  <a:pt x="1439" y="396"/>
                  <a:pt x="1459" y="306"/>
                  <a:pt x="1513" y="225"/>
                </a:cubicBezTo>
                <a:cubicBezTo>
                  <a:pt x="1516" y="213"/>
                  <a:pt x="1515" y="199"/>
                  <a:pt x="1522" y="189"/>
                </a:cubicBezTo>
                <a:cubicBezTo>
                  <a:pt x="1528" y="180"/>
                  <a:pt x="1547" y="160"/>
                  <a:pt x="1549" y="171"/>
                </a:cubicBezTo>
                <a:cubicBezTo>
                  <a:pt x="1565" y="257"/>
                  <a:pt x="1560" y="345"/>
                  <a:pt x="1567" y="432"/>
                </a:cubicBezTo>
                <a:cubicBezTo>
                  <a:pt x="1578" y="577"/>
                  <a:pt x="1604" y="720"/>
                  <a:pt x="1621" y="864"/>
                </a:cubicBezTo>
                <a:cubicBezTo>
                  <a:pt x="1628" y="922"/>
                  <a:pt x="1645" y="956"/>
                  <a:pt x="1666" y="1008"/>
                </a:cubicBezTo>
                <a:cubicBezTo>
                  <a:pt x="1673" y="1026"/>
                  <a:pt x="1684" y="1062"/>
                  <a:pt x="1684" y="1062"/>
                </a:cubicBezTo>
                <a:cubicBezTo>
                  <a:pt x="1766" y="980"/>
                  <a:pt x="1681" y="1075"/>
                  <a:pt x="1738" y="981"/>
                </a:cubicBezTo>
                <a:cubicBezTo>
                  <a:pt x="1780" y="913"/>
                  <a:pt x="1828" y="849"/>
                  <a:pt x="1873" y="783"/>
                </a:cubicBezTo>
                <a:cubicBezTo>
                  <a:pt x="1986" y="618"/>
                  <a:pt x="2101" y="456"/>
                  <a:pt x="2242" y="315"/>
                </a:cubicBezTo>
                <a:cubicBezTo>
                  <a:pt x="2269" y="288"/>
                  <a:pt x="2304" y="269"/>
                  <a:pt x="2332" y="243"/>
                </a:cubicBezTo>
                <a:cubicBezTo>
                  <a:pt x="2428" y="154"/>
                  <a:pt x="2513" y="33"/>
                  <a:pt x="2647" y="0"/>
                </a:cubicBezTo>
                <a:cubicBezTo>
                  <a:pt x="2641" y="144"/>
                  <a:pt x="2641" y="288"/>
                  <a:pt x="2629" y="432"/>
                </a:cubicBezTo>
                <a:cubicBezTo>
                  <a:pt x="2614" y="610"/>
                  <a:pt x="2472" y="820"/>
                  <a:pt x="2395" y="981"/>
                </a:cubicBezTo>
                <a:cubicBezTo>
                  <a:pt x="2344" y="1087"/>
                  <a:pt x="2283" y="1168"/>
                  <a:pt x="2215" y="1269"/>
                </a:cubicBezTo>
                <a:cubicBezTo>
                  <a:pt x="2181" y="1321"/>
                  <a:pt x="2163" y="1368"/>
                  <a:pt x="2134" y="1422"/>
                </a:cubicBezTo>
                <a:cubicBezTo>
                  <a:pt x="2119" y="1450"/>
                  <a:pt x="2090" y="1476"/>
                  <a:pt x="2107" y="1476"/>
                </a:cubicBezTo>
                <a:cubicBezTo>
                  <a:pt x="2118" y="1476"/>
                  <a:pt x="2119" y="1458"/>
                  <a:pt x="2125" y="1449"/>
                </a:cubicBezTo>
                <a:cubicBezTo>
                  <a:pt x="2166" y="1394"/>
                  <a:pt x="2197" y="1331"/>
                  <a:pt x="2242" y="1278"/>
                </a:cubicBezTo>
                <a:cubicBezTo>
                  <a:pt x="2427" y="1060"/>
                  <a:pt x="2633" y="863"/>
                  <a:pt x="2863" y="693"/>
                </a:cubicBezTo>
                <a:cubicBezTo>
                  <a:pt x="3079" y="533"/>
                  <a:pt x="3297" y="378"/>
                  <a:pt x="3529" y="243"/>
                </a:cubicBezTo>
                <a:cubicBezTo>
                  <a:pt x="3569" y="220"/>
                  <a:pt x="3695" y="152"/>
                  <a:pt x="3745" y="135"/>
                </a:cubicBezTo>
                <a:cubicBezTo>
                  <a:pt x="3792" y="119"/>
                  <a:pt x="3889" y="99"/>
                  <a:pt x="3889" y="99"/>
                </a:cubicBezTo>
                <a:cubicBezTo>
                  <a:pt x="3937" y="102"/>
                  <a:pt x="3989" y="90"/>
                  <a:pt x="4033" y="108"/>
                </a:cubicBezTo>
                <a:cubicBezTo>
                  <a:pt x="4050" y="115"/>
                  <a:pt x="4043" y="144"/>
                  <a:pt x="4042" y="162"/>
                </a:cubicBezTo>
                <a:cubicBezTo>
                  <a:pt x="4038" y="289"/>
                  <a:pt x="4037" y="354"/>
                  <a:pt x="4006" y="459"/>
                </a:cubicBezTo>
                <a:cubicBezTo>
                  <a:pt x="3962" y="609"/>
                  <a:pt x="3911" y="782"/>
                  <a:pt x="3817" y="909"/>
                </a:cubicBezTo>
                <a:cubicBezTo>
                  <a:pt x="3624" y="1170"/>
                  <a:pt x="3783" y="952"/>
                  <a:pt x="3592" y="1143"/>
                </a:cubicBezTo>
                <a:cubicBezTo>
                  <a:pt x="3528" y="1207"/>
                  <a:pt x="3502" y="1228"/>
                  <a:pt x="3421" y="1260"/>
                </a:cubicBezTo>
                <a:cubicBezTo>
                  <a:pt x="3401" y="1280"/>
                  <a:pt x="3361" y="1315"/>
                  <a:pt x="3385" y="1323"/>
                </a:cubicBezTo>
                <a:cubicBezTo>
                  <a:pt x="3436" y="1341"/>
                  <a:pt x="3493" y="1335"/>
                  <a:pt x="3547" y="1341"/>
                </a:cubicBezTo>
                <a:cubicBezTo>
                  <a:pt x="3962" y="1387"/>
                  <a:pt x="3470" y="1361"/>
                  <a:pt x="4078" y="1377"/>
                </a:cubicBezTo>
                <a:cubicBezTo>
                  <a:pt x="4155" y="1387"/>
                  <a:pt x="4225" y="1405"/>
                  <a:pt x="4303" y="1413"/>
                </a:cubicBezTo>
                <a:cubicBezTo>
                  <a:pt x="4341" y="1426"/>
                  <a:pt x="4362" y="1443"/>
                  <a:pt x="4384" y="1476"/>
                </a:cubicBezTo>
                <a:cubicBezTo>
                  <a:pt x="4381" y="1494"/>
                  <a:pt x="4385" y="1515"/>
                  <a:pt x="4375" y="1530"/>
                </a:cubicBezTo>
                <a:cubicBezTo>
                  <a:pt x="4336" y="1585"/>
                  <a:pt x="4169" y="1597"/>
                  <a:pt x="4114" y="1602"/>
                </a:cubicBezTo>
                <a:cubicBezTo>
                  <a:pt x="3999" y="1628"/>
                  <a:pt x="3880" y="1643"/>
                  <a:pt x="3763" y="1656"/>
                </a:cubicBezTo>
                <a:cubicBezTo>
                  <a:pt x="3676" y="1678"/>
                  <a:pt x="3586" y="1662"/>
                  <a:pt x="3520" y="1728"/>
                </a:cubicBezTo>
                <a:cubicBezTo>
                  <a:pt x="3529" y="1746"/>
                  <a:pt x="3534" y="1767"/>
                  <a:pt x="3547" y="1782"/>
                </a:cubicBezTo>
                <a:cubicBezTo>
                  <a:pt x="3600" y="1842"/>
                  <a:pt x="3743" y="1873"/>
                  <a:pt x="3817" y="1908"/>
                </a:cubicBezTo>
                <a:cubicBezTo>
                  <a:pt x="3837" y="1917"/>
                  <a:pt x="3852" y="1934"/>
                  <a:pt x="3871" y="1944"/>
                </a:cubicBezTo>
                <a:cubicBezTo>
                  <a:pt x="3958" y="1990"/>
                  <a:pt x="4056" y="2022"/>
                  <a:pt x="4132" y="2088"/>
                </a:cubicBezTo>
                <a:cubicBezTo>
                  <a:pt x="4309" y="2241"/>
                  <a:pt x="4135" y="2108"/>
                  <a:pt x="4240" y="2187"/>
                </a:cubicBezTo>
                <a:cubicBezTo>
                  <a:pt x="4252" y="2222"/>
                  <a:pt x="4273" y="2251"/>
                  <a:pt x="4285" y="2286"/>
                </a:cubicBezTo>
                <a:cubicBezTo>
                  <a:pt x="4268" y="2352"/>
                  <a:pt x="4285" y="2338"/>
                  <a:pt x="4168" y="2313"/>
                </a:cubicBezTo>
                <a:cubicBezTo>
                  <a:pt x="4146" y="2308"/>
                  <a:pt x="4126" y="2294"/>
                  <a:pt x="4105" y="2286"/>
                </a:cubicBezTo>
                <a:cubicBezTo>
                  <a:pt x="4036" y="2260"/>
                  <a:pt x="3965" y="2246"/>
                  <a:pt x="3898" y="2214"/>
                </a:cubicBezTo>
                <a:cubicBezTo>
                  <a:pt x="3855" y="2194"/>
                  <a:pt x="3801" y="2158"/>
                  <a:pt x="3754" y="2142"/>
                </a:cubicBezTo>
                <a:cubicBezTo>
                  <a:pt x="3804" y="2225"/>
                  <a:pt x="3751" y="2155"/>
                  <a:pt x="3835" y="2214"/>
                </a:cubicBezTo>
                <a:cubicBezTo>
                  <a:pt x="3865" y="2235"/>
                  <a:pt x="3886" y="2265"/>
                  <a:pt x="3916" y="2286"/>
                </a:cubicBezTo>
                <a:cubicBezTo>
                  <a:pt x="3994" y="2340"/>
                  <a:pt x="4064" y="2383"/>
                  <a:pt x="4114" y="2466"/>
                </a:cubicBezTo>
                <a:cubicBezTo>
                  <a:pt x="4063" y="2619"/>
                  <a:pt x="4106" y="2518"/>
                  <a:pt x="3700" y="2484"/>
                </a:cubicBezTo>
                <a:cubicBezTo>
                  <a:pt x="3604" y="2476"/>
                  <a:pt x="3465" y="2417"/>
                  <a:pt x="3376" y="2376"/>
                </a:cubicBezTo>
                <a:cubicBezTo>
                  <a:pt x="3330" y="2355"/>
                  <a:pt x="3296" y="2318"/>
                  <a:pt x="3250" y="2295"/>
                </a:cubicBezTo>
                <a:cubicBezTo>
                  <a:pt x="3206" y="2240"/>
                  <a:pt x="3175" y="2219"/>
                  <a:pt x="3106" y="2205"/>
                </a:cubicBezTo>
                <a:cubicBezTo>
                  <a:pt x="3070" y="2213"/>
                  <a:pt x="3030" y="2214"/>
                  <a:pt x="2998" y="2232"/>
                </a:cubicBezTo>
                <a:cubicBezTo>
                  <a:pt x="2961" y="2253"/>
                  <a:pt x="2967" y="2265"/>
                  <a:pt x="2926" y="2277"/>
                </a:cubicBezTo>
                <a:cubicBezTo>
                  <a:pt x="2897" y="2286"/>
                  <a:pt x="2866" y="2288"/>
                  <a:pt x="2836" y="2295"/>
                </a:cubicBezTo>
                <a:cubicBezTo>
                  <a:pt x="2610" y="2287"/>
                  <a:pt x="2387" y="2274"/>
                  <a:pt x="2161" y="2268"/>
                </a:cubicBezTo>
                <a:cubicBezTo>
                  <a:pt x="2065" y="2252"/>
                  <a:pt x="1968" y="2251"/>
                  <a:pt x="1873" y="2232"/>
                </a:cubicBezTo>
                <a:cubicBezTo>
                  <a:pt x="1828" y="2223"/>
                  <a:pt x="1784" y="2211"/>
                  <a:pt x="1738" y="2205"/>
                </a:cubicBezTo>
                <a:cubicBezTo>
                  <a:pt x="1711" y="2201"/>
                  <a:pt x="1684" y="2198"/>
                  <a:pt x="1657" y="2196"/>
                </a:cubicBezTo>
                <a:cubicBezTo>
                  <a:pt x="1528" y="2185"/>
                  <a:pt x="1493" y="2206"/>
                  <a:pt x="1549" y="2178"/>
                </a:cubicBezTo>
                <a:close/>
              </a:path>
            </a:pathLst>
          </a:custGeom>
          <a:gradFill rotWithShape="1">
            <a:gsLst>
              <a:gs pos="0">
                <a:srgbClr val="FFFF00"/>
              </a:gs>
              <a:gs pos="100000">
                <a:srgbClr val="FF0000"/>
              </a:gs>
            </a:gsLst>
            <a:lin ang="5400000" scaled="1"/>
          </a:gradFill>
          <a:ln w="9525">
            <a:noFill/>
            <a:round/>
            <a:headEnd/>
            <a:tailEnd/>
          </a:ln>
          <a:effectLst/>
        </p:spPr>
        <p:txBody>
          <a:bodyPr/>
          <a:lstStyle/>
          <a:p>
            <a:endParaRPr lang="en-US" dirty="0"/>
          </a:p>
        </p:txBody>
      </p:sp>
      <p:sp>
        <p:nvSpPr>
          <p:cNvPr id="14377" name="Text Box 41"/>
          <p:cNvSpPr txBox="1">
            <a:spLocks noChangeArrowheads="1"/>
          </p:cNvSpPr>
          <p:nvPr/>
        </p:nvSpPr>
        <p:spPr bwMode="auto">
          <a:xfrm>
            <a:off x="3352800" y="4953000"/>
            <a:ext cx="2590800" cy="579438"/>
          </a:xfrm>
          <a:prstGeom prst="rect">
            <a:avLst/>
          </a:prstGeom>
          <a:noFill/>
          <a:ln w="9525">
            <a:noFill/>
            <a:miter lim="800000"/>
            <a:headEnd/>
            <a:tailEnd/>
          </a:ln>
          <a:effectLst/>
        </p:spPr>
        <p:txBody>
          <a:bodyPr>
            <a:spAutoFit/>
          </a:bodyPr>
          <a:lstStyle/>
          <a:p>
            <a:pPr>
              <a:spcBef>
                <a:spcPct val="50000"/>
              </a:spcBef>
            </a:pPr>
            <a:r>
              <a:rPr lang="en-US" sz="3200" dirty="0"/>
              <a:t>World War I</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E-6 7.77778E-6 C -0.00573 0.00186 -0.01094 0.00325 -0.01563 0.00834 C -0.01737 0.01019 -0.01841 0.01297 -0.02032 0.01459 C -0.02171 0.01575 -0.02362 0.01552 -0.025 0.01667 C -0.025 0.01667 -0.03664 0.02709 -0.03907 0.02917 C -0.03907 0.02917 -0.0507 0.04468 -0.05313 0.04792 C -0.05608 0.05186 -0.0573 0.05811 -0.05938 0.06251 C -0.06389 0.07223 -0.06893 0.08357 -0.075 0.09167 C -0.07691 0.09931 -0.07952 0.10579 -0.08282 0.11251 C -0.08455 0.12663 -0.08837 0.14028 -0.09063 0.15417 C -0.09341 0.17061 -0.09341 0.18751 -0.09532 0.20417 C -0.09757 0.22315 -0.1033 0.24422 -0.10782 0.26251 C -0.10869 0.27825 -0.10869 0.29329 -0.1125 0.30834 C -0.11303 0.31459 -0.11337 0.32084 -0.11407 0.32709 C -0.11441 0.33056 -0.11528 0.33403 -0.11563 0.33751 C -0.11632 0.34376 -0.11719 0.35626 -0.11719 0.35626 " pathEditMode="relative" ptsTypes="fffffffffffffffA">
                                      <p:cBhvr>
                                        <p:cTn id="6" dur="500" fill="hold"/>
                                        <p:tgtEl>
                                          <p:spTgt spid="14373"/>
                                        </p:tgtEl>
                                        <p:attrNameLst>
                                          <p:attrName>ppt_x</p:attrName>
                                          <p:attrName>ppt_y</p:attrName>
                                        </p:attrNameLst>
                                      </p:cBhvr>
                                    </p:animMotion>
                                  </p:childTnLst>
                                </p:cTn>
                              </p:par>
                            </p:childTnLst>
                          </p:cTn>
                        </p:par>
                        <p:par>
                          <p:cTn id="7" fill="hold">
                            <p:stCondLst>
                              <p:cond delay="500"/>
                            </p:stCondLst>
                            <p:childTnLst>
                              <p:par>
                                <p:cTn id="8" presetID="55" presetClass="entr" presetSubtype="0" fill="hold" grpId="0" nodeType="afterEffect">
                                  <p:stCondLst>
                                    <p:cond delay="0"/>
                                  </p:stCondLst>
                                  <p:childTnLst>
                                    <p:set>
                                      <p:cBhvr>
                                        <p:cTn id="9" dur="1" fill="hold">
                                          <p:stCondLst>
                                            <p:cond delay="0"/>
                                          </p:stCondLst>
                                        </p:cTn>
                                        <p:tgtEl>
                                          <p:spTgt spid="14374"/>
                                        </p:tgtEl>
                                        <p:attrNameLst>
                                          <p:attrName>style.visibility</p:attrName>
                                        </p:attrNameLst>
                                      </p:cBhvr>
                                      <p:to>
                                        <p:strVal val="visible"/>
                                      </p:to>
                                    </p:set>
                                    <p:anim calcmode="lin" valueType="num">
                                      <p:cBhvr>
                                        <p:cTn id="10" dur="200" fill="hold"/>
                                        <p:tgtEl>
                                          <p:spTgt spid="14374"/>
                                        </p:tgtEl>
                                        <p:attrNameLst>
                                          <p:attrName>ppt_w</p:attrName>
                                        </p:attrNameLst>
                                      </p:cBhvr>
                                      <p:tavLst>
                                        <p:tav tm="0">
                                          <p:val>
                                            <p:strVal val="#ppt_w*0.70"/>
                                          </p:val>
                                        </p:tav>
                                        <p:tav tm="100000">
                                          <p:val>
                                            <p:strVal val="#ppt_w"/>
                                          </p:val>
                                        </p:tav>
                                      </p:tavLst>
                                    </p:anim>
                                    <p:anim calcmode="lin" valueType="num">
                                      <p:cBhvr>
                                        <p:cTn id="11" dur="200" fill="hold"/>
                                        <p:tgtEl>
                                          <p:spTgt spid="14374"/>
                                        </p:tgtEl>
                                        <p:attrNameLst>
                                          <p:attrName>ppt_h</p:attrName>
                                        </p:attrNameLst>
                                      </p:cBhvr>
                                      <p:tavLst>
                                        <p:tav tm="0">
                                          <p:val>
                                            <p:strVal val="#ppt_h"/>
                                          </p:val>
                                        </p:tav>
                                        <p:tav tm="100000">
                                          <p:val>
                                            <p:strVal val="#ppt_h"/>
                                          </p:val>
                                        </p:tav>
                                      </p:tavLst>
                                    </p:anim>
                                    <p:animEffect transition="in" filter="fade">
                                      <p:cBhvr>
                                        <p:cTn id="12" dur="200"/>
                                        <p:tgtEl>
                                          <p:spTgt spid="14374"/>
                                        </p:tgtEl>
                                      </p:cBhvr>
                                    </p:animEffec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par>
                          <p:cTn id="13" fill="hold">
                            <p:stCondLst>
                              <p:cond delay="700"/>
                            </p:stCondLst>
                            <p:childTnLst>
                              <p:par>
                                <p:cTn id="14" presetID="55" presetClass="entr" presetSubtype="0" fill="hold" grpId="0" nodeType="afterEffect">
                                  <p:stCondLst>
                                    <p:cond delay="300"/>
                                  </p:stCondLst>
                                  <p:childTnLst>
                                    <p:set>
                                      <p:cBhvr>
                                        <p:cTn id="15" dur="1" fill="hold">
                                          <p:stCondLst>
                                            <p:cond delay="0"/>
                                          </p:stCondLst>
                                        </p:cTn>
                                        <p:tgtEl>
                                          <p:spTgt spid="14376"/>
                                        </p:tgtEl>
                                        <p:attrNameLst>
                                          <p:attrName>style.visibility</p:attrName>
                                        </p:attrNameLst>
                                      </p:cBhvr>
                                      <p:to>
                                        <p:strVal val="visible"/>
                                      </p:to>
                                    </p:set>
                                    <p:anim calcmode="lin" valueType="num">
                                      <p:cBhvr>
                                        <p:cTn id="16" dur="200" fill="hold"/>
                                        <p:tgtEl>
                                          <p:spTgt spid="14376"/>
                                        </p:tgtEl>
                                        <p:attrNameLst>
                                          <p:attrName>ppt_w</p:attrName>
                                        </p:attrNameLst>
                                      </p:cBhvr>
                                      <p:tavLst>
                                        <p:tav tm="0">
                                          <p:val>
                                            <p:strVal val="#ppt_w*0.70"/>
                                          </p:val>
                                        </p:tav>
                                        <p:tav tm="100000">
                                          <p:val>
                                            <p:strVal val="#ppt_w"/>
                                          </p:val>
                                        </p:tav>
                                      </p:tavLst>
                                    </p:anim>
                                    <p:anim calcmode="lin" valueType="num">
                                      <p:cBhvr>
                                        <p:cTn id="17" dur="200" fill="hold"/>
                                        <p:tgtEl>
                                          <p:spTgt spid="14376"/>
                                        </p:tgtEl>
                                        <p:attrNameLst>
                                          <p:attrName>ppt_h</p:attrName>
                                        </p:attrNameLst>
                                      </p:cBhvr>
                                      <p:tavLst>
                                        <p:tav tm="0">
                                          <p:val>
                                            <p:strVal val="#ppt_h"/>
                                          </p:val>
                                        </p:tav>
                                        <p:tav tm="100000">
                                          <p:val>
                                            <p:strVal val="#ppt_h"/>
                                          </p:val>
                                        </p:tav>
                                      </p:tavLst>
                                    </p:anim>
                                    <p:animEffect transition="in" filter="fade">
                                      <p:cBhvr>
                                        <p:cTn id="18" dur="200"/>
                                        <p:tgtEl>
                                          <p:spTgt spid="14376"/>
                                        </p:tgtEl>
                                      </p:cBhvr>
                                    </p:animEffect>
                                  </p:childTnLst>
                                  <p:subTnLst>
                                    <p:audio>
                                      <p:cMediaNode>
                                        <p:cTn display="0" masterRel="sameClick">
                                          <p:stCondLst>
                                            <p:cond evt="begin" delay="0">
                                              <p:tn val="14"/>
                                            </p:cond>
                                          </p:stCondLst>
                                          <p:endCondLst>
                                            <p:cond evt="onStopAudio" delay="0">
                                              <p:tgtEl>
                                                <p:sldTgt/>
                                              </p:tgtEl>
                                            </p:cond>
                                          </p:endCondLst>
                                        </p:cTn>
                                        <p:tgtEl>
                                          <p:sndTgt r:embed="rId4" name="explode.wav"/>
                                        </p:tgtEl>
                                      </p:cMediaNode>
                                    </p:audio>
                                  </p:subTnLst>
                                </p:cTn>
                              </p:par>
                            </p:childTnLst>
                          </p:cTn>
                        </p:par>
                        <p:par>
                          <p:cTn id="19" fill="hold">
                            <p:stCondLst>
                              <p:cond delay="1200"/>
                            </p:stCondLst>
                            <p:childTnLst>
                              <p:par>
                                <p:cTn id="20" presetID="9" presetClass="entr" presetSubtype="0" fill="hold" grpId="0" nodeType="afterEffect">
                                  <p:stCondLst>
                                    <p:cond delay="0"/>
                                  </p:stCondLst>
                                  <p:childTnLst>
                                    <p:set>
                                      <p:cBhvr>
                                        <p:cTn id="21" dur="1" fill="hold">
                                          <p:stCondLst>
                                            <p:cond delay="0"/>
                                          </p:stCondLst>
                                        </p:cTn>
                                        <p:tgtEl>
                                          <p:spTgt spid="14377"/>
                                        </p:tgtEl>
                                        <p:attrNameLst>
                                          <p:attrName>style.visibility</p:attrName>
                                        </p:attrNameLst>
                                      </p:cBhvr>
                                      <p:to>
                                        <p:strVal val="visible"/>
                                      </p:to>
                                    </p:set>
                                    <p:animEffect transition="in" filter="dissolve">
                                      <p:cBhvr>
                                        <p:cTn id="22" dur="500"/>
                                        <p:tgtEl>
                                          <p:spTgt spid="14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74" grpId="0" animBg="1"/>
      <p:bldP spid="14376" grpId="0" animBg="1"/>
      <p:bldP spid="1437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5" name="Picture 7" descr="WWI"/>
          <p:cNvPicPr>
            <a:picLocks noChangeAspect="1" noChangeArrowheads="1"/>
          </p:cNvPicPr>
          <p:nvPr/>
        </p:nvPicPr>
        <p:blipFill>
          <a:blip r:embed="rId3" cstate="print"/>
          <a:srcRect/>
          <a:stretch>
            <a:fillRect/>
          </a:stretch>
        </p:blipFill>
        <p:spPr bwMode="auto">
          <a:xfrm>
            <a:off x="0" y="454025"/>
            <a:ext cx="9144000" cy="6403975"/>
          </a:xfrm>
          <a:prstGeom prst="rect">
            <a:avLst/>
          </a:prstGeom>
          <a:noFill/>
        </p:spPr>
      </p:pic>
      <p:sp>
        <p:nvSpPr>
          <p:cNvPr id="43016" name="Text Box 8"/>
          <p:cNvSpPr txBox="1">
            <a:spLocks noChangeArrowheads="1"/>
          </p:cNvSpPr>
          <p:nvPr/>
        </p:nvSpPr>
        <p:spPr bwMode="auto">
          <a:xfrm>
            <a:off x="6096000" y="3124200"/>
            <a:ext cx="457200" cy="533400"/>
          </a:xfrm>
          <a:prstGeom prst="rect">
            <a:avLst/>
          </a:prstGeom>
          <a:noFill/>
          <a:ln w="76200">
            <a:solidFill>
              <a:srgbClr val="00FF00"/>
            </a:solidFill>
            <a:miter lim="800000"/>
            <a:headEnd/>
            <a:tailEnd/>
          </a:ln>
          <a:effectLst/>
        </p:spPr>
        <p:txBody>
          <a:bodyPr>
            <a:spAutoFit/>
          </a:bodyPr>
          <a:lstStyle/>
          <a:p>
            <a:pPr>
              <a:spcBef>
                <a:spcPct val="50000"/>
              </a:spcBef>
            </a:pPr>
            <a:r>
              <a:rPr lang="en-US" sz="2400" b="1" dirty="0">
                <a:solidFill>
                  <a:srgbClr val="00FF00"/>
                </a:solidFill>
                <a:latin typeface="Arial Black" pitchFamily="34" charset="0"/>
              </a:rPr>
              <a:t>A</a:t>
            </a:r>
          </a:p>
        </p:txBody>
      </p:sp>
      <p:sp>
        <p:nvSpPr>
          <p:cNvPr id="43017" name="Text Box 9"/>
          <p:cNvSpPr txBox="1">
            <a:spLocks noChangeArrowheads="1"/>
          </p:cNvSpPr>
          <p:nvPr/>
        </p:nvSpPr>
        <p:spPr bwMode="auto">
          <a:xfrm>
            <a:off x="4953000" y="5410200"/>
            <a:ext cx="457200" cy="533400"/>
          </a:xfrm>
          <a:prstGeom prst="rect">
            <a:avLst/>
          </a:prstGeom>
          <a:noFill/>
          <a:ln w="76200">
            <a:solidFill>
              <a:srgbClr val="00FF00"/>
            </a:solidFill>
            <a:miter lim="800000"/>
            <a:headEnd/>
            <a:tailEnd/>
          </a:ln>
          <a:effectLst/>
        </p:spPr>
        <p:txBody>
          <a:bodyPr>
            <a:spAutoFit/>
          </a:bodyPr>
          <a:lstStyle/>
          <a:p>
            <a:pPr>
              <a:spcBef>
                <a:spcPct val="50000"/>
              </a:spcBef>
            </a:pPr>
            <a:r>
              <a:rPr lang="en-US" sz="2400" b="1" dirty="0">
                <a:solidFill>
                  <a:srgbClr val="00FF00"/>
                </a:solidFill>
                <a:latin typeface="Arial Black" pitchFamily="34" charset="0"/>
              </a:rPr>
              <a:t>A</a:t>
            </a:r>
          </a:p>
        </p:txBody>
      </p:sp>
      <p:sp>
        <p:nvSpPr>
          <p:cNvPr id="43018" name="Text Box 10"/>
          <p:cNvSpPr txBox="1">
            <a:spLocks noChangeArrowheads="1"/>
          </p:cNvSpPr>
          <p:nvPr/>
        </p:nvSpPr>
        <p:spPr bwMode="auto">
          <a:xfrm>
            <a:off x="2133600" y="2819400"/>
            <a:ext cx="457200" cy="533400"/>
          </a:xfrm>
          <a:prstGeom prst="rect">
            <a:avLst/>
          </a:prstGeom>
          <a:noFill/>
          <a:ln w="76200">
            <a:solidFill>
              <a:srgbClr val="00FF00"/>
            </a:solidFill>
            <a:miter lim="800000"/>
            <a:headEnd/>
            <a:tailEnd/>
          </a:ln>
          <a:effectLst/>
        </p:spPr>
        <p:txBody>
          <a:bodyPr>
            <a:spAutoFit/>
          </a:bodyPr>
          <a:lstStyle/>
          <a:p>
            <a:pPr>
              <a:spcBef>
                <a:spcPct val="50000"/>
              </a:spcBef>
            </a:pPr>
            <a:r>
              <a:rPr lang="en-US" sz="2400" b="1" dirty="0">
                <a:solidFill>
                  <a:srgbClr val="00FF00"/>
                </a:solidFill>
                <a:latin typeface="Arial Black" pitchFamily="34" charset="0"/>
              </a:rPr>
              <a:t>A</a:t>
            </a:r>
          </a:p>
        </p:txBody>
      </p:sp>
      <p:sp>
        <p:nvSpPr>
          <p:cNvPr id="43019" name="Text Box 11"/>
          <p:cNvSpPr txBox="1">
            <a:spLocks noChangeArrowheads="1"/>
          </p:cNvSpPr>
          <p:nvPr/>
        </p:nvSpPr>
        <p:spPr bwMode="auto">
          <a:xfrm>
            <a:off x="2286000" y="4191000"/>
            <a:ext cx="457200" cy="533400"/>
          </a:xfrm>
          <a:prstGeom prst="rect">
            <a:avLst/>
          </a:prstGeom>
          <a:noFill/>
          <a:ln w="76200">
            <a:solidFill>
              <a:srgbClr val="00FF00"/>
            </a:solidFill>
            <a:miter lim="800000"/>
            <a:headEnd/>
            <a:tailEnd/>
          </a:ln>
          <a:effectLst/>
        </p:spPr>
        <p:txBody>
          <a:bodyPr>
            <a:spAutoFit/>
          </a:bodyPr>
          <a:lstStyle/>
          <a:p>
            <a:pPr>
              <a:spcBef>
                <a:spcPct val="50000"/>
              </a:spcBef>
            </a:pPr>
            <a:r>
              <a:rPr lang="en-US" sz="2400" b="1" dirty="0">
                <a:solidFill>
                  <a:srgbClr val="00FF00"/>
                </a:solidFill>
                <a:latin typeface="Arial Black" pitchFamily="34" charset="0"/>
              </a:rPr>
              <a:t>A</a:t>
            </a:r>
          </a:p>
        </p:txBody>
      </p:sp>
      <p:sp>
        <p:nvSpPr>
          <p:cNvPr id="43021" name="Text Box 13"/>
          <p:cNvSpPr txBox="1">
            <a:spLocks noChangeArrowheads="1"/>
          </p:cNvSpPr>
          <p:nvPr/>
        </p:nvSpPr>
        <p:spPr bwMode="auto">
          <a:xfrm>
            <a:off x="4648200" y="4876800"/>
            <a:ext cx="457200" cy="533400"/>
          </a:xfrm>
          <a:prstGeom prst="rect">
            <a:avLst/>
          </a:prstGeom>
          <a:noFill/>
          <a:ln w="76200">
            <a:solidFill>
              <a:srgbClr val="00FF00"/>
            </a:solidFill>
            <a:miter lim="800000"/>
            <a:headEnd/>
            <a:tailEnd/>
          </a:ln>
          <a:effectLst/>
        </p:spPr>
        <p:txBody>
          <a:bodyPr>
            <a:spAutoFit/>
          </a:bodyPr>
          <a:lstStyle/>
          <a:p>
            <a:pPr>
              <a:spcBef>
                <a:spcPct val="50000"/>
              </a:spcBef>
            </a:pPr>
            <a:r>
              <a:rPr lang="en-US" sz="2400" b="1" dirty="0">
                <a:solidFill>
                  <a:srgbClr val="00FF00"/>
                </a:solidFill>
                <a:latin typeface="Arial Black" pitchFamily="34" charset="0"/>
              </a:rPr>
              <a:t>A</a:t>
            </a:r>
          </a:p>
        </p:txBody>
      </p:sp>
      <p:sp>
        <p:nvSpPr>
          <p:cNvPr id="43022" name="Text Box 14"/>
          <p:cNvSpPr txBox="1">
            <a:spLocks noChangeArrowheads="1"/>
          </p:cNvSpPr>
          <p:nvPr/>
        </p:nvSpPr>
        <p:spPr bwMode="auto">
          <a:xfrm>
            <a:off x="2743200" y="3276600"/>
            <a:ext cx="457200" cy="533400"/>
          </a:xfrm>
          <a:prstGeom prst="rect">
            <a:avLst/>
          </a:prstGeom>
          <a:noFill/>
          <a:ln w="76200">
            <a:solidFill>
              <a:srgbClr val="00FF00"/>
            </a:solidFill>
            <a:miter lim="800000"/>
            <a:headEnd/>
            <a:tailEnd/>
          </a:ln>
          <a:effectLst/>
        </p:spPr>
        <p:txBody>
          <a:bodyPr>
            <a:spAutoFit/>
          </a:bodyPr>
          <a:lstStyle/>
          <a:p>
            <a:pPr>
              <a:spcBef>
                <a:spcPct val="50000"/>
              </a:spcBef>
            </a:pPr>
            <a:r>
              <a:rPr lang="en-US" sz="2400" b="1" dirty="0">
                <a:solidFill>
                  <a:srgbClr val="00FF00"/>
                </a:solidFill>
                <a:latin typeface="Arial Black" pitchFamily="34" charset="0"/>
              </a:rPr>
              <a:t>A</a:t>
            </a:r>
          </a:p>
        </p:txBody>
      </p:sp>
      <p:sp>
        <p:nvSpPr>
          <p:cNvPr id="43023" name="Text Box 15"/>
          <p:cNvSpPr txBox="1">
            <a:spLocks noChangeArrowheads="1"/>
          </p:cNvSpPr>
          <p:nvPr/>
        </p:nvSpPr>
        <p:spPr bwMode="auto">
          <a:xfrm>
            <a:off x="5562600" y="5181600"/>
            <a:ext cx="457200" cy="595313"/>
          </a:xfrm>
          <a:prstGeom prst="rect">
            <a:avLst/>
          </a:prstGeom>
          <a:noFill/>
          <a:ln w="76200">
            <a:solidFill>
              <a:srgbClr val="FFFF00"/>
            </a:solidFill>
            <a:miter lim="800000"/>
            <a:headEnd/>
            <a:tailEnd/>
          </a:ln>
          <a:effectLst/>
        </p:spPr>
        <p:txBody>
          <a:bodyPr>
            <a:spAutoFit/>
          </a:bodyPr>
          <a:lstStyle/>
          <a:p>
            <a:pPr>
              <a:spcBef>
                <a:spcPct val="50000"/>
              </a:spcBef>
            </a:pPr>
            <a:r>
              <a:rPr lang="en-US" sz="2800" dirty="0">
                <a:solidFill>
                  <a:srgbClr val="FFFF00"/>
                </a:solidFill>
                <a:latin typeface="Arial Black" pitchFamily="34" charset="0"/>
              </a:rPr>
              <a:t>C</a:t>
            </a:r>
          </a:p>
        </p:txBody>
      </p:sp>
      <p:sp>
        <p:nvSpPr>
          <p:cNvPr id="43024" name="Text Box 16"/>
          <p:cNvSpPr txBox="1">
            <a:spLocks noChangeArrowheads="1"/>
          </p:cNvSpPr>
          <p:nvPr/>
        </p:nvSpPr>
        <p:spPr bwMode="auto">
          <a:xfrm>
            <a:off x="8001000" y="6019800"/>
            <a:ext cx="457200" cy="595313"/>
          </a:xfrm>
          <a:prstGeom prst="rect">
            <a:avLst/>
          </a:prstGeom>
          <a:noFill/>
          <a:ln w="76200">
            <a:solidFill>
              <a:srgbClr val="FFFF00"/>
            </a:solidFill>
            <a:miter lim="800000"/>
            <a:headEnd/>
            <a:tailEnd/>
          </a:ln>
          <a:effectLst/>
        </p:spPr>
        <p:txBody>
          <a:bodyPr>
            <a:spAutoFit/>
          </a:bodyPr>
          <a:lstStyle/>
          <a:p>
            <a:pPr>
              <a:spcBef>
                <a:spcPct val="50000"/>
              </a:spcBef>
            </a:pPr>
            <a:r>
              <a:rPr lang="en-US" sz="2800" dirty="0">
                <a:solidFill>
                  <a:srgbClr val="FFFF00"/>
                </a:solidFill>
                <a:latin typeface="Arial Black" pitchFamily="34" charset="0"/>
              </a:rPr>
              <a:t>C</a:t>
            </a:r>
          </a:p>
        </p:txBody>
      </p:sp>
      <p:sp>
        <p:nvSpPr>
          <p:cNvPr id="43025" name="Text Box 17"/>
          <p:cNvSpPr txBox="1">
            <a:spLocks noChangeArrowheads="1"/>
          </p:cNvSpPr>
          <p:nvPr/>
        </p:nvSpPr>
        <p:spPr bwMode="auto">
          <a:xfrm>
            <a:off x="4191000" y="4419600"/>
            <a:ext cx="457200" cy="595313"/>
          </a:xfrm>
          <a:prstGeom prst="rect">
            <a:avLst/>
          </a:prstGeom>
          <a:noFill/>
          <a:ln w="76200">
            <a:solidFill>
              <a:srgbClr val="FFFF00"/>
            </a:solidFill>
            <a:miter lim="800000"/>
            <a:headEnd/>
            <a:tailEnd/>
          </a:ln>
          <a:effectLst/>
        </p:spPr>
        <p:txBody>
          <a:bodyPr>
            <a:spAutoFit/>
          </a:bodyPr>
          <a:lstStyle/>
          <a:p>
            <a:pPr>
              <a:spcBef>
                <a:spcPct val="50000"/>
              </a:spcBef>
            </a:pPr>
            <a:r>
              <a:rPr lang="en-US" sz="2800" dirty="0">
                <a:solidFill>
                  <a:srgbClr val="FFFF00"/>
                </a:solidFill>
                <a:latin typeface="Arial Black" pitchFamily="34" charset="0"/>
              </a:rPr>
              <a:t>C</a:t>
            </a:r>
          </a:p>
        </p:txBody>
      </p:sp>
      <p:sp>
        <p:nvSpPr>
          <p:cNvPr id="43026" name="Text Box 18"/>
          <p:cNvSpPr txBox="1">
            <a:spLocks noChangeArrowheads="1"/>
          </p:cNvSpPr>
          <p:nvPr/>
        </p:nvSpPr>
        <p:spPr bwMode="auto">
          <a:xfrm>
            <a:off x="3429000" y="3505200"/>
            <a:ext cx="457200" cy="595313"/>
          </a:xfrm>
          <a:prstGeom prst="rect">
            <a:avLst/>
          </a:prstGeom>
          <a:noFill/>
          <a:ln w="76200">
            <a:solidFill>
              <a:srgbClr val="FFFF00"/>
            </a:solidFill>
            <a:miter lim="800000"/>
            <a:headEnd/>
            <a:tailEnd/>
          </a:ln>
          <a:effectLst/>
        </p:spPr>
        <p:txBody>
          <a:bodyPr>
            <a:spAutoFit/>
          </a:bodyPr>
          <a:lstStyle/>
          <a:p>
            <a:pPr>
              <a:spcBef>
                <a:spcPct val="50000"/>
              </a:spcBef>
            </a:pPr>
            <a:r>
              <a:rPr lang="en-US" sz="2800" dirty="0">
                <a:solidFill>
                  <a:srgbClr val="FFFF00"/>
                </a:solidFill>
                <a:latin typeface="Arial Black" pitchFamily="34" charset="0"/>
              </a:rPr>
              <a:t>C</a:t>
            </a:r>
          </a:p>
        </p:txBody>
      </p:sp>
      <p:sp>
        <p:nvSpPr>
          <p:cNvPr id="43028" name="AutoShape 20"/>
          <p:cNvSpPr>
            <a:spLocks noChangeArrowheads="1"/>
          </p:cNvSpPr>
          <p:nvPr/>
        </p:nvSpPr>
        <p:spPr bwMode="auto">
          <a:xfrm rot="-1593903">
            <a:off x="2921000" y="3216275"/>
            <a:ext cx="1095375" cy="685800"/>
          </a:xfrm>
          <a:prstGeom prst="leftArrow">
            <a:avLst>
              <a:gd name="adj1" fmla="val 50000"/>
              <a:gd name="adj2" fmla="val 39931"/>
            </a:avLst>
          </a:prstGeom>
          <a:solidFill>
            <a:schemeClr val="bg1"/>
          </a:solidFill>
          <a:ln w="9525">
            <a:solidFill>
              <a:schemeClr val="tx1"/>
            </a:solidFill>
            <a:miter lim="800000"/>
            <a:headEnd/>
            <a:tailEnd/>
          </a:ln>
          <a:effectLst/>
        </p:spPr>
        <p:txBody>
          <a:bodyPr wrap="none" anchor="ctr"/>
          <a:lstStyle/>
          <a:p>
            <a:endParaRPr lang="en-US" dirty="0"/>
          </a:p>
        </p:txBody>
      </p:sp>
      <p:sp>
        <p:nvSpPr>
          <p:cNvPr id="43032" name="Freeform 24"/>
          <p:cNvSpPr>
            <a:spLocks/>
          </p:cNvSpPr>
          <p:nvPr/>
        </p:nvSpPr>
        <p:spPr bwMode="auto">
          <a:xfrm>
            <a:off x="2757488" y="3584575"/>
            <a:ext cx="1247775" cy="1306513"/>
          </a:xfrm>
          <a:custGeom>
            <a:avLst/>
            <a:gdLst/>
            <a:ahLst/>
            <a:cxnLst>
              <a:cxn ang="0">
                <a:pos x="0" y="0"/>
              </a:cxn>
              <a:cxn ang="0">
                <a:pos x="37" y="73"/>
              </a:cxn>
              <a:cxn ang="0">
                <a:pos x="92" y="165"/>
              </a:cxn>
              <a:cxn ang="0">
                <a:pos x="146" y="183"/>
              </a:cxn>
              <a:cxn ang="0">
                <a:pos x="274" y="247"/>
              </a:cxn>
              <a:cxn ang="0">
                <a:pos x="311" y="329"/>
              </a:cxn>
              <a:cxn ang="0">
                <a:pos x="320" y="357"/>
              </a:cxn>
              <a:cxn ang="0">
                <a:pos x="274" y="494"/>
              </a:cxn>
              <a:cxn ang="0">
                <a:pos x="521" y="549"/>
              </a:cxn>
              <a:cxn ang="0">
                <a:pos x="576" y="613"/>
              </a:cxn>
              <a:cxn ang="0">
                <a:pos x="558" y="668"/>
              </a:cxn>
              <a:cxn ang="0">
                <a:pos x="549" y="695"/>
              </a:cxn>
              <a:cxn ang="0">
                <a:pos x="558" y="741"/>
              </a:cxn>
              <a:cxn ang="0">
                <a:pos x="713" y="777"/>
              </a:cxn>
              <a:cxn ang="0">
                <a:pos x="786" y="823"/>
              </a:cxn>
            </a:cxnLst>
            <a:rect l="0" t="0" r="r" b="b"/>
            <a:pathLst>
              <a:path w="786" h="823">
                <a:moveTo>
                  <a:pt x="0" y="0"/>
                </a:moveTo>
                <a:cubicBezTo>
                  <a:pt x="21" y="63"/>
                  <a:pt x="4" y="42"/>
                  <a:pt x="37" y="73"/>
                </a:cubicBezTo>
                <a:cubicBezTo>
                  <a:pt x="48" y="107"/>
                  <a:pt x="55" y="147"/>
                  <a:pt x="92" y="165"/>
                </a:cubicBezTo>
                <a:cubicBezTo>
                  <a:pt x="109" y="173"/>
                  <a:pt x="146" y="183"/>
                  <a:pt x="146" y="183"/>
                </a:cubicBezTo>
                <a:cubicBezTo>
                  <a:pt x="182" y="217"/>
                  <a:pt x="233" y="219"/>
                  <a:pt x="274" y="247"/>
                </a:cubicBezTo>
                <a:cubicBezTo>
                  <a:pt x="303" y="290"/>
                  <a:pt x="290" y="265"/>
                  <a:pt x="311" y="329"/>
                </a:cubicBezTo>
                <a:cubicBezTo>
                  <a:pt x="314" y="338"/>
                  <a:pt x="320" y="357"/>
                  <a:pt x="320" y="357"/>
                </a:cubicBezTo>
                <a:cubicBezTo>
                  <a:pt x="310" y="419"/>
                  <a:pt x="294" y="439"/>
                  <a:pt x="274" y="494"/>
                </a:cubicBezTo>
                <a:cubicBezTo>
                  <a:pt x="303" y="572"/>
                  <a:pt x="480" y="547"/>
                  <a:pt x="521" y="549"/>
                </a:cubicBezTo>
                <a:cubicBezTo>
                  <a:pt x="559" y="561"/>
                  <a:pt x="564" y="576"/>
                  <a:pt x="576" y="613"/>
                </a:cubicBezTo>
                <a:cubicBezTo>
                  <a:pt x="570" y="631"/>
                  <a:pt x="564" y="650"/>
                  <a:pt x="558" y="668"/>
                </a:cubicBezTo>
                <a:cubicBezTo>
                  <a:pt x="555" y="677"/>
                  <a:pt x="549" y="695"/>
                  <a:pt x="549" y="695"/>
                </a:cubicBezTo>
                <a:cubicBezTo>
                  <a:pt x="552" y="710"/>
                  <a:pt x="550" y="727"/>
                  <a:pt x="558" y="741"/>
                </a:cubicBezTo>
                <a:cubicBezTo>
                  <a:pt x="580" y="780"/>
                  <a:pt x="674" y="771"/>
                  <a:pt x="713" y="777"/>
                </a:cubicBezTo>
                <a:cubicBezTo>
                  <a:pt x="743" y="788"/>
                  <a:pt x="763" y="800"/>
                  <a:pt x="786" y="823"/>
                </a:cubicBezTo>
              </a:path>
            </a:pathLst>
          </a:custGeom>
          <a:noFill/>
          <a:ln w="219075" cmpd="sng">
            <a:solidFill>
              <a:schemeClr val="tx1"/>
            </a:solidFill>
            <a:round/>
            <a:headEnd/>
            <a:tailEnd/>
          </a:ln>
          <a:effectLst/>
        </p:spPr>
        <p:txBody>
          <a:bodyPr/>
          <a:lstStyle/>
          <a:p>
            <a:endParaRPr lang="en-US" dirty="0"/>
          </a:p>
        </p:txBody>
      </p:sp>
      <p:sp>
        <p:nvSpPr>
          <p:cNvPr id="43033" name="Freeform 25"/>
          <p:cNvSpPr>
            <a:spLocks/>
          </p:cNvSpPr>
          <p:nvPr/>
        </p:nvSpPr>
        <p:spPr bwMode="auto">
          <a:xfrm>
            <a:off x="2568575" y="1698625"/>
            <a:ext cx="900113" cy="290513"/>
          </a:xfrm>
          <a:custGeom>
            <a:avLst/>
            <a:gdLst/>
            <a:ahLst/>
            <a:cxnLst>
              <a:cxn ang="0">
                <a:pos x="0" y="183"/>
              </a:cxn>
              <a:cxn ang="0">
                <a:pos x="192" y="137"/>
              </a:cxn>
              <a:cxn ang="0">
                <a:pos x="476" y="55"/>
              </a:cxn>
              <a:cxn ang="0">
                <a:pos x="567" y="0"/>
              </a:cxn>
            </a:cxnLst>
            <a:rect l="0" t="0" r="r" b="b"/>
            <a:pathLst>
              <a:path w="567" h="183">
                <a:moveTo>
                  <a:pt x="0" y="183"/>
                </a:moveTo>
                <a:cubicBezTo>
                  <a:pt x="61" y="161"/>
                  <a:pt x="129" y="151"/>
                  <a:pt x="192" y="137"/>
                </a:cubicBezTo>
                <a:cubicBezTo>
                  <a:pt x="287" y="115"/>
                  <a:pt x="383" y="85"/>
                  <a:pt x="476" y="55"/>
                </a:cubicBezTo>
                <a:cubicBezTo>
                  <a:pt x="504" y="25"/>
                  <a:pt x="532" y="17"/>
                  <a:pt x="567" y="0"/>
                </a:cubicBezTo>
              </a:path>
            </a:pathLst>
          </a:custGeom>
          <a:noFill/>
          <a:ln w="146050" cap="flat" cmpd="sng">
            <a:solidFill>
              <a:schemeClr val="tx1"/>
            </a:solidFill>
            <a:prstDash val="sysDot"/>
            <a:round/>
            <a:headEnd/>
            <a:tailEnd/>
          </a:ln>
          <a:effectLst/>
        </p:spPr>
        <p:txBody>
          <a:bodyPr/>
          <a:lstStyle/>
          <a:p>
            <a:endParaRPr lang="en-US" dirty="0"/>
          </a:p>
        </p:txBody>
      </p:sp>
      <p:sp>
        <p:nvSpPr>
          <p:cNvPr id="43034" name="Freeform 26"/>
          <p:cNvSpPr>
            <a:spLocks/>
          </p:cNvSpPr>
          <p:nvPr/>
        </p:nvSpPr>
        <p:spPr bwMode="auto">
          <a:xfrm>
            <a:off x="2351088" y="3482975"/>
            <a:ext cx="406400" cy="146050"/>
          </a:xfrm>
          <a:custGeom>
            <a:avLst/>
            <a:gdLst/>
            <a:ahLst/>
            <a:cxnLst>
              <a:cxn ang="0">
                <a:pos x="0" y="0"/>
              </a:cxn>
              <a:cxn ang="0">
                <a:pos x="210" y="73"/>
              </a:cxn>
              <a:cxn ang="0">
                <a:pos x="256" y="92"/>
              </a:cxn>
            </a:cxnLst>
            <a:rect l="0" t="0" r="r" b="b"/>
            <a:pathLst>
              <a:path w="256" h="92">
                <a:moveTo>
                  <a:pt x="0" y="0"/>
                </a:moveTo>
                <a:cubicBezTo>
                  <a:pt x="50" y="53"/>
                  <a:pt x="140" y="64"/>
                  <a:pt x="210" y="73"/>
                </a:cubicBezTo>
                <a:cubicBezTo>
                  <a:pt x="251" y="84"/>
                  <a:pt x="238" y="74"/>
                  <a:pt x="256" y="92"/>
                </a:cubicBezTo>
              </a:path>
            </a:pathLst>
          </a:custGeom>
          <a:noFill/>
          <a:ln w="180975" cap="flat">
            <a:solidFill>
              <a:schemeClr val="tx1"/>
            </a:solidFill>
            <a:prstDash val="sysDot"/>
            <a:round/>
            <a:headEnd/>
            <a:tailEnd/>
          </a:ln>
          <a:effectLst/>
        </p:spPr>
        <p:txBody>
          <a:bodyPr/>
          <a:lstStyle/>
          <a:p>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43016"/>
                                        </p:tgtEl>
                                        <p:attrNameLst>
                                          <p:attrName>style.visibility</p:attrName>
                                        </p:attrNameLst>
                                      </p:cBhvr>
                                      <p:to>
                                        <p:strVal val="visible"/>
                                      </p:to>
                                    </p:set>
                                  </p:childTnLst>
                                </p:cTn>
                              </p:par>
                              <p:par>
                                <p:cTn id="7" presetID="1" presetClass="entr" presetSubtype="0" fill="hold" grpId="0" nodeType="withEffect">
                                  <p:stCondLst>
                                    <p:cond delay="0"/>
                                  </p:stCondLst>
                                  <p:iterate type="lt">
                                    <p:tmAbs val="0"/>
                                  </p:iterate>
                                  <p:childTnLst>
                                    <p:set>
                                      <p:cBhvr>
                                        <p:cTn id="8" dur="1" fill="hold">
                                          <p:stCondLst>
                                            <p:cond delay="0"/>
                                          </p:stCondLst>
                                        </p:cTn>
                                        <p:tgtEl>
                                          <p:spTgt spid="43019"/>
                                        </p:tgtEl>
                                        <p:attrNameLst>
                                          <p:attrName>style.visibility</p:attrName>
                                        </p:attrNameLst>
                                      </p:cBhvr>
                                      <p:to>
                                        <p:strVal val="visible"/>
                                      </p:to>
                                    </p:set>
                                  </p:childTnLst>
                                </p:cTn>
                              </p:par>
                              <p:par>
                                <p:cTn id="9" presetID="1" presetClass="entr" presetSubtype="0" fill="hold" grpId="0" nodeType="withEffect">
                                  <p:stCondLst>
                                    <p:cond delay="0"/>
                                  </p:stCondLst>
                                  <p:iterate type="lt">
                                    <p:tmAbs val="0"/>
                                  </p:iterate>
                                  <p:childTnLst>
                                    <p:set>
                                      <p:cBhvr>
                                        <p:cTn id="10" dur="1" fill="hold">
                                          <p:stCondLst>
                                            <p:cond delay="0"/>
                                          </p:stCondLst>
                                        </p:cTn>
                                        <p:tgtEl>
                                          <p:spTgt spid="43022"/>
                                        </p:tgtEl>
                                        <p:attrNameLst>
                                          <p:attrName>style.visibility</p:attrName>
                                        </p:attrNameLst>
                                      </p:cBhvr>
                                      <p:to>
                                        <p:strVal val="visible"/>
                                      </p:to>
                                    </p:set>
                                  </p:childTnLst>
                                </p:cTn>
                              </p:par>
                              <p:par>
                                <p:cTn id="11" presetID="1" presetClass="entr" presetSubtype="0" fill="hold" grpId="0" nodeType="withEffect">
                                  <p:stCondLst>
                                    <p:cond delay="0"/>
                                  </p:stCondLst>
                                  <p:iterate type="lt">
                                    <p:tmAbs val="0"/>
                                  </p:iterate>
                                  <p:childTnLst>
                                    <p:set>
                                      <p:cBhvr>
                                        <p:cTn id="12" dur="1" fill="hold">
                                          <p:stCondLst>
                                            <p:cond delay="0"/>
                                          </p:stCondLst>
                                        </p:cTn>
                                        <p:tgtEl>
                                          <p:spTgt spid="43018"/>
                                        </p:tgtEl>
                                        <p:attrNameLst>
                                          <p:attrName>style.visibility</p:attrName>
                                        </p:attrNameLst>
                                      </p:cBhvr>
                                      <p:to>
                                        <p:strVal val="visible"/>
                                      </p:to>
                                    </p:set>
                                  </p:childTnLst>
                                </p:cTn>
                              </p:par>
                              <p:par>
                                <p:cTn id="13" presetID="1" presetClass="entr" presetSubtype="0" fill="hold" grpId="0" nodeType="withEffect">
                                  <p:stCondLst>
                                    <p:cond delay="0"/>
                                  </p:stCondLst>
                                  <p:iterate type="lt">
                                    <p:tmAbs val="0"/>
                                  </p:iterate>
                                  <p:childTnLst>
                                    <p:set>
                                      <p:cBhvr>
                                        <p:cTn id="14" dur="1" fill="hold">
                                          <p:stCondLst>
                                            <p:cond delay="0"/>
                                          </p:stCondLst>
                                        </p:cTn>
                                        <p:tgtEl>
                                          <p:spTgt spid="43021"/>
                                        </p:tgtEl>
                                        <p:attrNameLst>
                                          <p:attrName>style.visibility</p:attrName>
                                        </p:attrNameLst>
                                      </p:cBhvr>
                                      <p:to>
                                        <p:strVal val="visible"/>
                                      </p:to>
                                    </p:set>
                                  </p:childTnLst>
                                </p:cTn>
                              </p:par>
                              <p:par>
                                <p:cTn id="15" presetID="1" presetClass="entr" presetSubtype="0" fill="hold" grpId="0" nodeType="withEffect">
                                  <p:stCondLst>
                                    <p:cond delay="0"/>
                                  </p:stCondLst>
                                  <p:iterate type="lt">
                                    <p:tmAbs val="0"/>
                                  </p:iterate>
                                  <p:childTnLst>
                                    <p:set>
                                      <p:cBhvr>
                                        <p:cTn id="16" dur="1" fill="hold">
                                          <p:stCondLst>
                                            <p:cond delay="0"/>
                                          </p:stCondLst>
                                        </p:cTn>
                                        <p:tgtEl>
                                          <p:spTgt spid="430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5" presetClass="emph" presetSubtype="0" repeatCount="4000" fill="hold" grpId="1" nodeType="clickEffect">
                                  <p:stCondLst>
                                    <p:cond delay="0"/>
                                  </p:stCondLst>
                                  <p:iterate type="lt">
                                    <p:tmPct val="0"/>
                                  </p:iterate>
                                  <p:childTnLst>
                                    <p:anim calcmode="discrete" valueType="str">
                                      <p:cBhvr>
                                        <p:cTn id="20" dur="1000" fill="hold"/>
                                        <p:tgtEl>
                                          <p:spTgt spid="43016"/>
                                        </p:tgtEl>
                                        <p:attrNameLst>
                                          <p:attrName>style.visibility</p:attrName>
                                        </p:attrNameLst>
                                      </p:cBhvr>
                                      <p:tavLst>
                                        <p:tav tm="0">
                                          <p:val>
                                            <p:strVal val="hidden"/>
                                          </p:val>
                                        </p:tav>
                                        <p:tav tm="50000">
                                          <p:val>
                                            <p:strVal val="visible"/>
                                          </p:val>
                                        </p:tav>
                                      </p:tavLst>
                                    </p:anim>
                                  </p:childTnLst>
                                </p:cTn>
                              </p:par>
                              <p:par>
                                <p:cTn id="21" presetID="35" presetClass="emph" presetSubtype="0" repeatCount="4000" fill="hold" grpId="1" nodeType="withEffect">
                                  <p:stCondLst>
                                    <p:cond delay="0"/>
                                  </p:stCondLst>
                                  <p:iterate type="lt">
                                    <p:tmPct val="0"/>
                                  </p:iterate>
                                  <p:childTnLst>
                                    <p:anim calcmode="discrete" valueType="str">
                                      <p:cBhvr>
                                        <p:cTn id="22" dur="1000" fill="hold"/>
                                        <p:tgtEl>
                                          <p:spTgt spid="43019"/>
                                        </p:tgtEl>
                                        <p:attrNameLst>
                                          <p:attrName>style.visibility</p:attrName>
                                        </p:attrNameLst>
                                      </p:cBhvr>
                                      <p:tavLst>
                                        <p:tav tm="0">
                                          <p:val>
                                            <p:strVal val="hidden"/>
                                          </p:val>
                                        </p:tav>
                                        <p:tav tm="50000">
                                          <p:val>
                                            <p:strVal val="visible"/>
                                          </p:val>
                                        </p:tav>
                                      </p:tavLst>
                                    </p:anim>
                                  </p:childTnLst>
                                </p:cTn>
                              </p:par>
                              <p:par>
                                <p:cTn id="23" presetID="35" presetClass="emph" presetSubtype="0" repeatCount="4000" fill="hold" grpId="1" nodeType="withEffect">
                                  <p:stCondLst>
                                    <p:cond delay="0"/>
                                  </p:stCondLst>
                                  <p:iterate type="lt">
                                    <p:tmPct val="0"/>
                                  </p:iterate>
                                  <p:childTnLst>
                                    <p:anim calcmode="discrete" valueType="str">
                                      <p:cBhvr>
                                        <p:cTn id="24" dur="1000" fill="hold"/>
                                        <p:tgtEl>
                                          <p:spTgt spid="43022"/>
                                        </p:tgtEl>
                                        <p:attrNameLst>
                                          <p:attrName>style.visibility</p:attrName>
                                        </p:attrNameLst>
                                      </p:cBhvr>
                                      <p:tavLst>
                                        <p:tav tm="0">
                                          <p:val>
                                            <p:strVal val="hidden"/>
                                          </p:val>
                                        </p:tav>
                                        <p:tav tm="50000">
                                          <p:val>
                                            <p:strVal val="visible"/>
                                          </p:val>
                                        </p:tav>
                                      </p:tavLst>
                                    </p:anim>
                                  </p:childTnLst>
                                </p:cTn>
                              </p:par>
                              <p:par>
                                <p:cTn id="25" presetID="35" presetClass="emph" presetSubtype="0" repeatCount="4000" fill="hold" grpId="1" nodeType="withEffect">
                                  <p:stCondLst>
                                    <p:cond delay="0"/>
                                  </p:stCondLst>
                                  <p:iterate type="lt">
                                    <p:tmPct val="0"/>
                                  </p:iterate>
                                  <p:childTnLst>
                                    <p:anim calcmode="discrete" valueType="str">
                                      <p:cBhvr>
                                        <p:cTn id="26" dur="1000" fill="hold"/>
                                        <p:tgtEl>
                                          <p:spTgt spid="43018"/>
                                        </p:tgtEl>
                                        <p:attrNameLst>
                                          <p:attrName>style.visibility</p:attrName>
                                        </p:attrNameLst>
                                      </p:cBhvr>
                                      <p:tavLst>
                                        <p:tav tm="0">
                                          <p:val>
                                            <p:strVal val="hidden"/>
                                          </p:val>
                                        </p:tav>
                                        <p:tav tm="50000">
                                          <p:val>
                                            <p:strVal val="visible"/>
                                          </p:val>
                                        </p:tav>
                                      </p:tavLst>
                                    </p:anim>
                                  </p:childTnLst>
                                </p:cTn>
                              </p:par>
                              <p:par>
                                <p:cTn id="27" presetID="35" presetClass="emph" presetSubtype="0" repeatCount="4000" fill="hold" grpId="1" nodeType="withEffect">
                                  <p:stCondLst>
                                    <p:cond delay="0"/>
                                  </p:stCondLst>
                                  <p:iterate type="lt">
                                    <p:tmPct val="0"/>
                                  </p:iterate>
                                  <p:childTnLst>
                                    <p:anim calcmode="discrete" valueType="str">
                                      <p:cBhvr>
                                        <p:cTn id="28" dur="1000" fill="hold"/>
                                        <p:tgtEl>
                                          <p:spTgt spid="43021"/>
                                        </p:tgtEl>
                                        <p:attrNameLst>
                                          <p:attrName>style.visibility</p:attrName>
                                        </p:attrNameLst>
                                      </p:cBhvr>
                                      <p:tavLst>
                                        <p:tav tm="0">
                                          <p:val>
                                            <p:strVal val="hidden"/>
                                          </p:val>
                                        </p:tav>
                                        <p:tav tm="50000">
                                          <p:val>
                                            <p:strVal val="visible"/>
                                          </p:val>
                                        </p:tav>
                                      </p:tavLst>
                                    </p:anim>
                                  </p:childTnLst>
                                </p:cTn>
                              </p:par>
                              <p:par>
                                <p:cTn id="29" presetID="35" presetClass="emph" presetSubtype="0" repeatCount="4000" fill="hold" grpId="1" nodeType="withEffect">
                                  <p:stCondLst>
                                    <p:cond delay="0"/>
                                  </p:stCondLst>
                                  <p:iterate type="lt">
                                    <p:tmPct val="0"/>
                                  </p:iterate>
                                  <p:childTnLst>
                                    <p:anim calcmode="discrete" valueType="str">
                                      <p:cBhvr>
                                        <p:cTn id="30" dur="1000" fill="hold"/>
                                        <p:tgtEl>
                                          <p:spTgt spid="43017"/>
                                        </p:tgtEl>
                                        <p:attrNameLst>
                                          <p:attrName>style.visibility</p:attrName>
                                        </p:attrNameLst>
                                      </p:cBhvr>
                                      <p:tavLst>
                                        <p:tav tm="0">
                                          <p:val>
                                            <p:strVal val="hidden"/>
                                          </p:val>
                                        </p:tav>
                                        <p:tav tm="50000">
                                          <p:val>
                                            <p:strVal val="visible"/>
                                          </p:val>
                                        </p:tav>
                                      </p:tavLst>
                                    </p:anim>
                                  </p:childTnLst>
                                </p:cTn>
                              </p:par>
                              <p:par>
                                <p:cTn id="31" presetID="16" presetClass="emph" presetSubtype="0" fill="hold" grpId="2" nodeType="withEffect">
                                  <p:stCondLst>
                                    <p:cond delay="0"/>
                                  </p:stCondLst>
                                  <p:iterate type="lt">
                                    <p:tmPct val="4000"/>
                                  </p:iterate>
                                  <p:childTnLst>
                                    <p:set>
                                      <p:cBhvr override="childStyle">
                                        <p:cTn id="32" dur="500" fill="hold"/>
                                        <p:tgtEl>
                                          <p:spTgt spid="43016"/>
                                        </p:tgtEl>
                                        <p:attrNameLst>
                                          <p:attrName>style.color</p:attrName>
                                        </p:attrNameLst>
                                      </p:cBhvr>
                                      <p:to>
                                        <p:clrVal>
                                          <a:schemeClr val="tx1"/>
                                        </p:clrVal>
                                      </p:to>
                                    </p:set>
                                    <p:set>
                                      <p:cBhvr>
                                        <p:cTn id="33" dur="500" fill="hold"/>
                                        <p:tgtEl>
                                          <p:spTgt spid="43016"/>
                                        </p:tgtEl>
                                        <p:attrNameLst>
                                          <p:attrName>fillcolor</p:attrName>
                                        </p:attrNameLst>
                                      </p:cBhvr>
                                      <p:to>
                                        <p:clrVal>
                                          <a:schemeClr val="tx1"/>
                                        </p:clrVal>
                                      </p:to>
                                    </p:set>
                                    <p:set>
                                      <p:cBhvr>
                                        <p:cTn id="34" dur="500" fill="hold"/>
                                        <p:tgtEl>
                                          <p:spTgt spid="43016"/>
                                        </p:tgtEl>
                                        <p:attrNameLst>
                                          <p:attrName>fill.type</p:attrName>
                                        </p:attrNameLst>
                                      </p:cBhvr>
                                      <p:to>
                                        <p:strVal val="solid"/>
                                      </p:to>
                                    </p:set>
                                  </p:childTnLst>
                                  <p:subTnLst>
                                    <p:animClr>
                                      <p:cBhvr override="childStyle">
                                        <p:cTn dur="1" fill="hold" display="0" masterRel="nextClick" afterEffect="1"/>
                                        <p:tgtEl>
                                          <p:spTgt spid="43016"/>
                                        </p:tgtEl>
                                        <p:attrNameLst>
                                          <p:attrName>ppt_c</p:attrName>
                                        </p:attrNameLst>
                                      </p:cBhvr>
                                      <p:to>
                                        <a:srgbClr val="00FF00"/>
                                      </p:to>
                                    </p:animClr>
                                  </p:subTnLst>
                                </p:cTn>
                              </p:par>
                              <p:par>
                                <p:cTn id="35" presetID="16" presetClass="emph" presetSubtype="0" fill="hold" grpId="2" nodeType="withEffect">
                                  <p:stCondLst>
                                    <p:cond delay="0"/>
                                  </p:stCondLst>
                                  <p:iterate type="lt">
                                    <p:tmPct val="4000"/>
                                  </p:iterate>
                                  <p:childTnLst>
                                    <p:set>
                                      <p:cBhvr override="childStyle">
                                        <p:cTn id="36" dur="500" fill="hold"/>
                                        <p:tgtEl>
                                          <p:spTgt spid="43019"/>
                                        </p:tgtEl>
                                        <p:attrNameLst>
                                          <p:attrName>style.color</p:attrName>
                                        </p:attrNameLst>
                                      </p:cBhvr>
                                      <p:to>
                                        <p:clrVal>
                                          <a:schemeClr val="tx1"/>
                                        </p:clrVal>
                                      </p:to>
                                    </p:set>
                                    <p:set>
                                      <p:cBhvr>
                                        <p:cTn id="37" dur="500" fill="hold"/>
                                        <p:tgtEl>
                                          <p:spTgt spid="43019"/>
                                        </p:tgtEl>
                                        <p:attrNameLst>
                                          <p:attrName>fillcolor</p:attrName>
                                        </p:attrNameLst>
                                      </p:cBhvr>
                                      <p:to>
                                        <p:clrVal>
                                          <a:schemeClr val="tx1"/>
                                        </p:clrVal>
                                      </p:to>
                                    </p:set>
                                    <p:set>
                                      <p:cBhvr>
                                        <p:cTn id="38" dur="500" fill="hold"/>
                                        <p:tgtEl>
                                          <p:spTgt spid="43019"/>
                                        </p:tgtEl>
                                        <p:attrNameLst>
                                          <p:attrName>fill.type</p:attrName>
                                        </p:attrNameLst>
                                      </p:cBhvr>
                                      <p:to>
                                        <p:strVal val="solid"/>
                                      </p:to>
                                    </p:set>
                                  </p:childTnLst>
                                  <p:subTnLst>
                                    <p:animClr>
                                      <p:cBhvr override="childStyle">
                                        <p:cTn dur="1" fill="hold" display="0" masterRel="nextClick" afterEffect="1"/>
                                        <p:tgtEl>
                                          <p:spTgt spid="43019"/>
                                        </p:tgtEl>
                                        <p:attrNameLst>
                                          <p:attrName>ppt_c</p:attrName>
                                        </p:attrNameLst>
                                      </p:cBhvr>
                                      <p:to>
                                        <a:srgbClr val="00FF00"/>
                                      </p:to>
                                    </p:animClr>
                                  </p:subTnLst>
                                </p:cTn>
                              </p:par>
                              <p:par>
                                <p:cTn id="39" presetID="16" presetClass="emph" presetSubtype="0" fill="hold" grpId="2" nodeType="withEffect">
                                  <p:stCondLst>
                                    <p:cond delay="0"/>
                                  </p:stCondLst>
                                  <p:iterate type="lt">
                                    <p:tmPct val="4000"/>
                                  </p:iterate>
                                  <p:childTnLst>
                                    <p:set>
                                      <p:cBhvr override="childStyle">
                                        <p:cTn id="40" dur="500" fill="hold"/>
                                        <p:tgtEl>
                                          <p:spTgt spid="43022"/>
                                        </p:tgtEl>
                                        <p:attrNameLst>
                                          <p:attrName>style.color</p:attrName>
                                        </p:attrNameLst>
                                      </p:cBhvr>
                                      <p:to>
                                        <p:clrVal>
                                          <a:schemeClr val="tx1"/>
                                        </p:clrVal>
                                      </p:to>
                                    </p:set>
                                    <p:set>
                                      <p:cBhvr>
                                        <p:cTn id="41" dur="500" fill="hold"/>
                                        <p:tgtEl>
                                          <p:spTgt spid="43022"/>
                                        </p:tgtEl>
                                        <p:attrNameLst>
                                          <p:attrName>fillcolor</p:attrName>
                                        </p:attrNameLst>
                                      </p:cBhvr>
                                      <p:to>
                                        <p:clrVal>
                                          <a:schemeClr val="tx1"/>
                                        </p:clrVal>
                                      </p:to>
                                    </p:set>
                                    <p:set>
                                      <p:cBhvr>
                                        <p:cTn id="42" dur="500" fill="hold"/>
                                        <p:tgtEl>
                                          <p:spTgt spid="43022"/>
                                        </p:tgtEl>
                                        <p:attrNameLst>
                                          <p:attrName>fill.type</p:attrName>
                                        </p:attrNameLst>
                                      </p:cBhvr>
                                      <p:to>
                                        <p:strVal val="solid"/>
                                      </p:to>
                                    </p:set>
                                  </p:childTnLst>
                                  <p:subTnLst>
                                    <p:animClr>
                                      <p:cBhvr override="childStyle">
                                        <p:cTn dur="1" fill="hold" display="0" masterRel="nextClick" afterEffect="1"/>
                                        <p:tgtEl>
                                          <p:spTgt spid="43022"/>
                                        </p:tgtEl>
                                        <p:attrNameLst>
                                          <p:attrName>ppt_c</p:attrName>
                                        </p:attrNameLst>
                                      </p:cBhvr>
                                      <p:to>
                                        <a:srgbClr val="00FF00"/>
                                      </p:to>
                                    </p:animClr>
                                  </p:subTnLst>
                                </p:cTn>
                              </p:par>
                              <p:par>
                                <p:cTn id="43" presetID="16" presetClass="emph" presetSubtype="0" fill="hold" grpId="2" nodeType="withEffect">
                                  <p:stCondLst>
                                    <p:cond delay="0"/>
                                  </p:stCondLst>
                                  <p:iterate type="lt">
                                    <p:tmPct val="4000"/>
                                  </p:iterate>
                                  <p:childTnLst>
                                    <p:set>
                                      <p:cBhvr override="childStyle">
                                        <p:cTn id="44" dur="500" fill="hold"/>
                                        <p:tgtEl>
                                          <p:spTgt spid="43018"/>
                                        </p:tgtEl>
                                        <p:attrNameLst>
                                          <p:attrName>style.color</p:attrName>
                                        </p:attrNameLst>
                                      </p:cBhvr>
                                      <p:to>
                                        <p:clrVal>
                                          <a:schemeClr val="tx1"/>
                                        </p:clrVal>
                                      </p:to>
                                    </p:set>
                                    <p:set>
                                      <p:cBhvr>
                                        <p:cTn id="45" dur="500" fill="hold"/>
                                        <p:tgtEl>
                                          <p:spTgt spid="43018"/>
                                        </p:tgtEl>
                                        <p:attrNameLst>
                                          <p:attrName>fillcolor</p:attrName>
                                        </p:attrNameLst>
                                      </p:cBhvr>
                                      <p:to>
                                        <p:clrVal>
                                          <a:schemeClr val="tx1"/>
                                        </p:clrVal>
                                      </p:to>
                                    </p:set>
                                    <p:set>
                                      <p:cBhvr>
                                        <p:cTn id="46" dur="500" fill="hold"/>
                                        <p:tgtEl>
                                          <p:spTgt spid="43018"/>
                                        </p:tgtEl>
                                        <p:attrNameLst>
                                          <p:attrName>fill.type</p:attrName>
                                        </p:attrNameLst>
                                      </p:cBhvr>
                                      <p:to>
                                        <p:strVal val="solid"/>
                                      </p:to>
                                    </p:set>
                                  </p:childTnLst>
                                  <p:subTnLst>
                                    <p:animClr>
                                      <p:cBhvr override="childStyle">
                                        <p:cTn dur="1" fill="hold" display="0" masterRel="nextClick" afterEffect="1"/>
                                        <p:tgtEl>
                                          <p:spTgt spid="43018"/>
                                        </p:tgtEl>
                                        <p:attrNameLst>
                                          <p:attrName>ppt_c</p:attrName>
                                        </p:attrNameLst>
                                      </p:cBhvr>
                                      <p:to>
                                        <a:srgbClr val="00FF00"/>
                                      </p:to>
                                    </p:animClr>
                                  </p:subTnLst>
                                </p:cTn>
                              </p:par>
                              <p:par>
                                <p:cTn id="47" presetID="16" presetClass="emph" presetSubtype="0" fill="hold" grpId="2" nodeType="withEffect">
                                  <p:stCondLst>
                                    <p:cond delay="0"/>
                                  </p:stCondLst>
                                  <p:iterate type="lt">
                                    <p:tmPct val="4000"/>
                                  </p:iterate>
                                  <p:childTnLst>
                                    <p:set>
                                      <p:cBhvr override="childStyle">
                                        <p:cTn id="48" dur="500" fill="hold"/>
                                        <p:tgtEl>
                                          <p:spTgt spid="43021"/>
                                        </p:tgtEl>
                                        <p:attrNameLst>
                                          <p:attrName>style.color</p:attrName>
                                        </p:attrNameLst>
                                      </p:cBhvr>
                                      <p:to>
                                        <p:clrVal>
                                          <a:schemeClr val="tx1"/>
                                        </p:clrVal>
                                      </p:to>
                                    </p:set>
                                    <p:set>
                                      <p:cBhvr>
                                        <p:cTn id="49" dur="500" fill="hold"/>
                                        <p:tgtEl>
                                          <p:spTgt spid="43021"/>
                                        </p:tgtEl>
                                        <p:attrNameLst>
                                          <p:attrName>fillcolor</p:attrName>
                                        </p:attrNameLst>
                                      </p:cBhvr>
                                      <p:to>
                                        <p:clrVal>
                                          <a:schemeClr val="tx1"/>
                                        </p:clrVal>
                                      </p:to>
                                    </p:set>
                                    <p:set>
                                      <p:cBhvr>
                                        <p:cTn id="50" dur="500" fill="hold"/>
                                        <p:tgtEl>
                                          <p:spTgt spid="43021"/>
                                        </p:tgtEl>
                                        <p:attrNameLst>
                                          <p:attrName>fill.type</p:attrName>
                                        </p:attrNameLst>
                                      </p:cBhvr>
                                      <p:to>
                                        <p:strVal val="solid"/>
                                      </p:to>
                                    </p:set>
                                  </p:childTnLst>
                                  <p:subTnLst>
                                    <p:animClr>
                                      <p:cBhvr override="childStyle">
                                        <p:cTn dur="1" fill="hold" display="0" masterRel="nextClick" afterEffect="1"/>
                                        <p:tgtEl>
                                          <p:spTgt spid="43021"/>
                                        </p:tgtEl>
                                        <p:attrNameLst>
                                          <p:attrName>ppt_c</p:attrName>
                                        </p:attrNameLst>
                                      </p:cBhvr>
                                      <p:to>
                                        <a:srgbClr val="00FF00"/>
                                      </p:to>
                                    </p:animClr>
                                  </p:subTnLst>
                                </p:cTn>
                              </p:par>
                              <p:par>
                                <p:cTn id="51" presetID="16" presetClass="emph" presetSubtype="0" fill="hold" grpId="2" nodeType="withEffect">
                                  <p:stCondLst>
                                    <p:cond delay="0"/>
                                  </p:stCondLst>
                                  <p:iterate type="lt">
                                    <p:tmPct val="4000"/>
                                  </p:iterate>
                                  <p:childTnLst>
                                    <p:set>
                                      <p:cBhvr override="childStyle">
                                        <p:cTn id="52" dur="500" fill="hold"/>
                                        <p:tgtEl>
                                          <p:spTgt spid="43017"/>
                                        </p:tgtEl>
                                        <p:attrNameLst>
                                          <p:attrName>style.color</p:attrName>
                                        </p:attrNameLst>
                                      </p:cBhvr>
                                      <p:to>
                                        <p:clrVal>
                                          <a:schemeClr val="tx1"/>
                                        </p:clrVal>
                                      </p:to>
                                    </p:set>
                                    <p:set>
                                      <p:cBhvr>
                                        <p:cTn id="53" dur="500" fill="hold"/>
                                        <p:tgtEl>
                                          <p:spTgt spid="43017"/>
                                        </p:tgtEl>
                                        <p:attrNameLst>
                                          <p:attrName>fillcolor</p:attrName>
                                        </p:attrNameLst>
                                      </p:cBhvr>
                                      <p:to>
                                        <p:clrVal>
                                          <a:schemeClr val="tx1"/>
                                        </p:clrVal>
                                      </p:to>
                                    </p:set>
                                    <p:set>
                                      <p:cBhvr>
                                        <p:cTn id="54" dur="500" fill="hold"/>
                                        <p:tgtEl>
                                          <p:spTgt spid="43017"/>
                                        </p:tgtEl>
                                        <p:attrNameLst>
                                          <p:attrName>fill.type</p:attrName>
                                        </p:attrNameLst>
                                      </p:cBhvr>
                                      <p:to>
                                        <p:strVal val="solid"/>
                                      </p:to>
                                    </p:set>
                                  </p:childTnLst>
                                  <p:subTnLst>
                                    <p:animClr>
                                      <p:cBhvr override="childStyle">
                                        <p:cTn dur="1" fill="hold" display="0" masterRel="nextClick" afterEffect="1"/>
                                        <p:tgtEl>
                                          <p:spTgt spid="43017"/>
                                        </p:tgtEl>
                                        <p:attrNameLst>
                                          <p:attrName>ppt_c</p:attrName>
                                        </p:attrNameLst>
                                      </p:cBhvr>
                                      <p:to>
                                        <a:srgbClr val="00FF00"/>
                                      </p:to>
                                    </p:animClr>
                                  </p:subTnLst>
                                </p:cTn>
                              </p:par>
                              <p:par>
                                <p:cTn id="55" presetID="1" presetClass="entr" presetSubtype="0" fill="hold" grpId="0" nodeType="withEffect">
                                  <p:stCondLst>
                                    <p:cond delay="0"/>
                                  </p:stCondLst>
                                  <p:childTnLst>
                                    <p:set>
                                      <p:cBhvr>
                                        <p:cTn id="56" dur="1" fill="hold">
                                          <p:stCondLst>
                                            <p:cond delay="0"/>
                                          </p:stCondLst>
                                        </p:cTn>
                                        <p:tgtEl>
                                          <p:spTgt spid="4302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02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02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3025"/>
                                        </p:tgtEl>
                                        <p:attrNameLst>
                                          <p:attrName>style.visibility</p:attrName>
                                        </p:attrNameLst>
                                      </p:cBhvr>
                                      <p:to>
                                        <p:strVal val="visible"/>
                                      </p:to>
                                    </p:set>
                                  </p:childTnLst>
                                </p:cTn>
                              </p:par>
                              <p:par>
                                <p:cTn id="63" presetID="35" presetClass="emph" presetSubtype="0" repeatCount="3000" fill="hold" grpId="1" nodeType="withEffect">
                                  <p:stCondLst>
                                    <p:cond delay="0"/>
                                  </p:stCondLst>
                                  <p:childTnLst>
                                    <p:anim calcmode="discrete" valueType="str">
                                      <p:cBhvr>
                                        <p:cTn id="64" dur="1000" fill="hold"/>
                                        <p:tgtEl>
                                          <p:spTgt spid="43023"/>
                                        </p:tgtEl>
                                        <p:attrNameLst>
                                          <p:attrName>style.visibility</p:attrName>
                                        </p:attrNameLst>
                                      </p:cBhvr>
                                      <p:tavLst>
                                        <p:tav tm="0">
                                          <p:val>
                                            <p:strVal val="hidden"/>
                                          </p:val>
                                        </p:tav>
                                        <p:tav tm="50000">
                                          <p:val>
                                            <p:strVal val="visible"/>
                                          </p:val>
                                        </p:tav>
                                      </p:tavLst>
                                    </p:anim>
                                  </p:childTnLst>
                                </p:cTn>
                              </p:par>
                              <p:par>
                                <p:cTn id="65" presetID="35" presetClass="emph" presetSubtype="0" repeatCount="3000" fill="hold" grpId="1" nodeType="withEffect">
                                  <p:stCondLst>
                                    <p:cond delay="0"/>
                                  </p:stCondLst>
                                  <p:childTnLst>
                                    <p:anim calcmode="discrete" valueType="str">
                                      <p:cBhvr>
                                        <p:cTn id="66" dur="1000" fill="hold"/>
                                        <p:tgtEl>
                                          <p:spTgt spid="43024"/>
                                        </p:tgtEl>
                                        <p:attrNameLst>
                                          <p:attrName>style.visibility</p:attrName>
                                        </p:attrNameLst>
                                      </p:cBhvr>
                                      <p:tavLst>
                                        <p:tav tm="0">
                                          <p:val>
                                            <p:strVal val="hidden"/>
                                          </p:val>
                                        </p:tav>
                                        <p:tav tm="50000">
                                          <p:val>
                                            <p:strVal val="visible"/>
                                          </p:val>
                                        </p:tav>
                                      </p:tavLst>
                                    </p:anim>
                                  </p:childTnLst>
                                </p:cTn>
                              </p:par>
                              <p:par>
                                <p:cTn id="67" presetID="35" presetClass="emph" presetSubtype="0" repeatCount="3000" fill="hold" grpId="1" nodeType="withEffect">
                                  <p:stCondLst>
                                    <p:cond delay="0"/>
                                  </p:stCondLst>
                                  <p:childTnLst>
                                    <p:anim calcmode="discrete" valueType="str">
                                      <p:cBhvr>
                                        <p:cTn id="68" dur="1000" fill="hold"/>
                                        <p:tgtEl>
                                          <p:spTgt spid="43026"/>
                                        </p:tgtEl>
                                        <p:attrNameLst>
                                          <p:attrName>style.visibility</p:attrName>
                                        </p:attrNameLst>
                                      </p:cBhvr>
                                      <p:tavLst>
                                        <p:tav tm="0">
                                          <p:val>
                                            <p:strVal val="hidden"/>
                                          </p:val>
                                        </p:tav>
                                        <p:tav tm="50000">
                                          <p:val>
                                            <p:strVal val="visible"/>
                                          </p:val>
                                        </p:tav>
                                      </p:tavLst>
                                    </p:anim>
                                  </p:childTnLst>
                                </p:cTn>
                              </p:par>
                              <p:par>
                                <p:cTn id="69" presetID="35" presetClass="emph" presetSubtype="0" repeatCount="3000" fill="hold" grpId="1" nodeType="withEffect">
                                  <p:stCondLst>
                                    <p:cond delay="0"/>
                                  </p:stCondLst>
                                  <p:childTnLst>
                                    <p:anim calcmode="discrete" valueType="str">
                                      <p:cBhvr>
                                        <p:cTn id="70" dur="1000" fill="hold"/>
                                        <p:tgtEl>
                                          <p:spTgt spid="43025"/>
                                        </p:tgtEl>
                                        <p:attrNameLst>
                                          <p:attrName>style.visibility</p:attrName>
                                        </p:attrNameLst>
                                      </p:cBhvr>
                                      <p:tavLst>
                                        <p:tav tm="0">
                                          <p:val>
                                            <p:strVal val="hidden"/>
                                          </p:val>
                                        </p:tav>
                                        <p:tav tm="50000">
                                          <p:val>
                                            <p:strVal val="visible"/>
                                          </p:val>
                                        </p:tav>
                                      </p:tavLst>
                                    </p:anim>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02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2000"/>
                                        <p:tgtEl>
                                          <p:spTgt spid="43028"/>
                                        </p:tgtEl>
                                      </p:cBhvr>
                                    </p:animEffect>
                                    <p:set>
                                      <p:cBhvr>
                                        <p:cTn id="79" dur="1" fill="hold">
                                          <p:stCondLst>
                                            <p:cond delay="1999"/>
                                          </p:stCondLst>
                                        </p:cTn>
                                        <p:tgtEl>
                                          <p:spTgt spid="43028"/>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3032"/>
                                        </p:tgtEl>
                                        <p:attrNameLst>
                                          <p:attrName>style.visibility</p:attrName>
                                        </p:attrNameLst>
                                      </p:cBhvr>
                                      <p:to>
                                        <p:strVal val="visible"/>
                                      </p:to>
                                    </p:set>
                                    <p:animEffect transition="in" filter="fade">
                                      <p:cBhvr>
                                        <p:cTn id="84" dur="2000"/>
                                        <p:tgtEl>
                                          <p:spTgt spid="43032"/>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303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30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6" grpId="0" animBg="1"/>
      <p:bldP spid="43016" grpId="1" animBg="1"/>
      <p:bldP spid="43016" grpId="2" animBg="1"/>
      <p:bldP spid="43017" grpId="0" animBg="1"/>
      <p:bldP spid="43017" grpId="1" animBg="1"/>
      <p:bldP spid="43017" grpId="2" animBg="1"/>
      <p:bldP spid="43018" grpId="0" animBg="1"/>
      <p:bldP spid="43018" grpId="1" animBg="1"/>
      <p:bldP spid="43018" grpId="2" animBg="1"/>
      <p:bldP spid="43019" grpId="0" animBg="1"/>
      <p:bldP spid="43019" grpId="1" animBg="1"/>
      <p:bldP spid="43019" grpId="2" animBg="1"/>
      <p:bldP spid="43021" grpId="0" animBg="1"/>
      <p:bldP spid="43021" grpId="1" animBg="1"/>
      <p:bldP spid="43021" grpId="2" animBg="1"/>
      <p:bldP spid="43022" grpId="0" animBg="1"/>
      <p:bldP spid="43022" grpId="1" animBg="1"/>
      <p:bldP spid="43022" grpId="2" animBg="1"/>
      <p:bldP spid="43023" grpId="0" animBg="1"/>
      <p:bldP spid="43023" grpId="1" animBg="1"/>
      <p:bldP spid="43024" grpId="0" animBg="1"/>
      <p:bldP spid="43024" grpId="1" animBg="1"/>
      <p:bldP spid="43025" grpId="0" animBg="1"/>
      <p:bldP spid="43025" grpId="1" animBg="1"/>
      <p:bldP spid="43026" grpId="0" animBg="1"/>
      <p:bldP spid="43026" grpId="1" animBg="1"/>
      <p:bldP spid="43028" grpId="0" animBg="1"/>
      <p:bldP spid="43028" grpId="1" animBg="1"/>
      <p:bldP spid="43032" grpId="0" animBg="1"/>
      <p:bldP spid="43033" grpId="0" animBg="1"/>
      <p:bldP spid="430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lusitania"/>
          <p:cNvPicPr>
            <a:picLocks noChangeAspect="1" noChangeArrowheads="1"/>
          </p:cNvPicPr>
          <p:nvPr/>
        </p:nvPicPr>
        <p:blipFill>
          <a:blip r:embed="rId3" cstate="print"/>
          <a:srcRect/>
          <a:stretch>
            <a:fillRect/>
          </a:stretch>
        </p:blipFill>
        <p:spPr bwMode="auto">
          <a:xfrm>
            <a:off x="2339975" y="0"/>
            <a:ext cx="4464050" cy="6858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6488668"/>
            <a:ext cx="4800600" cy="369332"/>
          </a:xfrm>
          <a:prstGeom prst="rect">
            <a:avLst/>
          </a:prstGeom>
        </p:spPr>
        <p:txBody>
          <a:bodyPr wrap="square">
            <a:spAutoFit/>
          </a:bodyPr>
          <a:lstStyle/>
          <a:p>
            <a:r>
              <a:rPr lang="en-US" dirty="0" smtClean="0">
                <a:solidFill>
                  <a:schemeClr val="bg1"/>
                </a:solidFill>
              </a:rPr>
              <a:t>http://www.youtube.com/watch?v=Ciq9ts02ci4</a:t>
            </a:r>
            <a:endParaRPr lang="en-US" dirty="0">
              <a:solidFill>
                <a:schemeClr val="bg1"/>
              </a:solidFill>
            </a:endParaRPr>
          </a:p>
        </p:txBody>
      </p:sp>
      <p:sp>
        <p:nvSpPr>
          <p:cNvPr id="5" name="TextBox 4"/>
          <p:cNvSpPr txBox="1"/>
          <p:nvPr/>
        </p:nvSpPr>
        <p:spPr>
          <a:xfrm>
            <a:off x="3962400" y="2133600"/>
            <a:ext cx="533400" cy="369332"/>
          </a:xfrm>
          <a:prstGeom prst="rect">
            <a:avLst/>
          </a:prstGeom>
          <a:noFill/>
        </p:spPr>
        <p:txBody>
          <a:bodyPr wrap="square" rtlCol="0">
            <a:spAutoFit/>
          </a:bodyPr>
          <a:lstStyle/>
          <a:p>
            <a:r>
              <a:rPr lang="en-US" dirty="0" smtClean="0">
                <a:solidFill>
                  <a:schemeClr val="bg1"/>
                </a:solidFill>
                <a:hlinkClick r:id="rId3" action="ppaction://hlinkfile"/>
              </a:rPr>
              <a:t>Clip</a:t>
            </a:r>
            <a:endParaRPr lang="en-US" dirty="0">
              <a:solidFill>
                <a:schemeClr val="bg1"/>
              </a:solidFill>
            </a:endParaRPr>
          </a:p>
        </p:txBody>
      </p:sp>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descr="Lloyd-George, Orlando, Clemenceau, and Wilson."/>
          <p:cNvPicPr>
            <a:picLocks noChangeAspect="1" noChangeArrowheads="1"/>
          </p:cNvPicPr>
          <p:nvPr/>
        </p:nvPicPr>
        <p:blipFill>
          <a:blip r:embed="rId3" cstate="print"/>
          <a:srcRect/>
          <a:stretch>
            <a:fillRect/>
          </a:stretch>
        </p:blipFill>
        <p:spPr bwMode="auto">
          <a:xfrm>
            <a:off x="914400" y="461963"/>
            <a:ext cx="7467600" cy="58166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solidFill>
                  <a:schemeClr val="bg1"/>
                </a:solidFill>
              </a:rPr>
              <a:t>The 14 Points</a:t>
            </a:r>
          </a:p>
        </p:txBody>
      </p:sp>
      <p:sp>
        <p:nvSpPr>
          <p:cNvPr id="29699" name="Rectangle 3"/>
          <p:cNvSpPr>
            <a:spLocks noGrp="1" noChangeArrowheads="1"/>
          </p:cNvSpPr>
          <p:nvPr>
            <p:ph type="body" idx="1"/>
          </p:nvPr>
        </p:nvSpPr>
        <p:spPr>
          <a:xfrm>
            <a:off x="0" y="1295400"/>
            <a:ext cx="9067800" cy="4830763"/>
          </a:xfrm>
        </p:spPr>
        <p:txBody>
          <a:bodyPr/>
          <a:lstStyle/>
          <a:p>
            <a:pPr>
              <a:lnSpc>
                <a:spcPct val="90000"/>
              </a:lnSpc>
            </a:pPr>
            <a:r>
              <a:rPr lang="en-US" dirty="0">
                <a:solidFill>
                  <a:schemeClr val="bg1"/>
                </a:solidFill>
              </a:rPr>
              <a:t>Open diplomacy</a:t>
            </a:r>
          </a:p>
          <a:p>
            <a:pPr>
              <a:lnSpc>
                <a:spcPct val="90000"/>
              </a:lnSpc>
            </a:pPr>
            <a:r>
              <a:rPr lang="en-US" dirty="0">
                <a:solidFill>
                  <a:schemeClr val="bg1"/>
                </a:solidFill>
              </a:rPr>
              <a:t>Freedom of the Seas</a:t>
            </a:r>
          </a:p>
          <a:p>
            <a:pPr>
              <a:lnSpc>
                <a:spcPct val="90000"/>
              </a:lnSpc>
            </a:pPr>
            <a:r>
              <a:rPr lang="en-US" dirty="0">
                <a:solidFill>
                  <a:schemeClr val="bg1"/>
                </a:solidFill>
              </a:rPr>
              <a:t>Removal of Trade Barriers</a:t>
            </a:r>
          </a:p>
          <a:p>
            <a:pPr>
              <a:lnSpc>
                <a:spcPct val="90000"/>
              </a:lnSpc>
            </a:pPr>
            <a:r>
              <a:rPr lang="en-US" dirty="0">
                <a:solidFill>
                  <a:schemeClr val="bg1"/>
                </a:solidFill>
              </a:rPr>
              <a:t>Arms Reduction</a:t>
            </a:r>
          </a:p>
          <a:p>
            <a:pPr>
              <a:lnSpc>
                <a:spcPct val="90000"/>
              </a:lnSpc>
            </a:pPr>
            <a:r>
              <a:rPr lang="en-US" dirty="0">
                <a:solidFill>
                  <a:schemeClr val="bg1"/>
                </a:solidFill>
              </a:rPr>
              <a:t>Impartial adjustment of colonial claims with consideration to the native population</a:t>
            </a:r>
          </a:p>
          <a:p>
            <a:pPr>
              <a:lnSpc>
                <a:spcPct val="90000"/>
              </a:lnSpc>
            </a:pPr>
            <a:r>
              <a:rPr lang="en-US" dirty="0">
                <a:solidFill>
                  <a:schemeClr val="bg1"/>
                </a:solidFill>
              </a:rPr>
              <a:t>Redraw the borders in the world so nationalities could have their own country</a:t>
            </a:r>
          </a:p>
          <a:p>
            <a:pPr>
              <a:lnSpc>
                <a:spcPct val="90000"/>
              </a:lnSpc>
            </a:pPr>
            <a:r>
              <a:rPr lang="en-US" dirty="0">
                <a:solidFill>
                  <a:schemeClr val="bg1"/>
                </a:solidFill>
              </a:rPr>
              <a:t>League of Nations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diamond(in)">
                                      <p:cBhvr>
                                        <p:cTn id="7" dur="2000"/>
                                        <p:tgtEl>
                                          <p:spTgt spid="296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Effect transition="in" filter="diamond(in)">
                                      <p:cBhvr>
                                        <p:cTn id="12" dur="2000"/>
                                        <p:tgtEl>
                                          <p:spTgt spid="296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9699">
                                            <p:txEl>
                                              <p:pRg st="2" end="2"/>
                                            </p:txEl>
                                          </p:spTgt>
                                        </p:tgtEl>
                                        <p:attrNameLst>
                                          <p:attrName>style.visibility</p:attrName>
                                        </p:attrNameLst>
                                      </p:cBhvr>
                                      <p:to>
                                        <p:strVal val="visible"/>
                                      </p:to>
                                    </p:set>
                                    <p:animEffect transition="in" filter="diamond(in)">
                                      <p:cBhvr>
                                        <p:cTn id="17" dur="2000"/>
                                        <p:tgtEl>
                                          <p:spTgt spid="296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29699">
                                            <p:txEl>
                                              <p:pRg st="3" end="3"/>
                                            </p:txEl>
                                          </p:spTgt>
                                        </p:tgtEl>
                                        <p:attrNameLst>
                                          <p:attrName>style.visibility</p:attrName>
                                        </p:attrNameLst>
                                      </p:cBhvr>
                                      <p:to>
                                        <p:strVal val="visible"/>
                                      </p:to>
                                    </p:set>
                                    <p:animEffect transition="in" filter="diamond(in)">
                                      <p:cBhvr>
                                        <p:cTn id="22" dur="2000"/>
                                        <p:tgtEl>
                                          <p:spTgt spid="296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29699">
                                            <p:txEl>
                                              <p:pRg st="4" end="4"/>
                                            </p:txEl>
                                          </p:spTgt>
                                        </p:tgtEl>
                                        <p:attrNameLst>
                                          <p:attrName>style.visibility</p:attrName>
                                        </p:attrNameLst>
                                      </p:cBhvr>
                                      <p:to>
                                        <p:strVal val="visible"/>
                                      </p:to>
                                    </p:set>
                                    <p:animEffect transition="in" filter="diamond(in)">
                                      <p:cBhvr>
                                        <p:cTn id="27" dur="2000"/>
                                        <p:tgtEl>
                                          <p:spTgt spid="296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29699">
                                            <p:txEl>
                                              <p:pRg st="5" end="5"/>
                                            </p:txEl>
                                          </p:spTgt>
                                        </p:tgtEl>
                                        <p:attrNameLst>
                                          <p:attrName>style.visibility</p:attrName>
                                        </p:attrNameLst>
                                      </p:cBhvr>
                                      <p:to>
                                        <p:strVal val="visible"/>
                                      </p:to>
                                    </p:set>
                                    <p:animEffect transition="in" filter="diamond(in)">
                                      <p:cBhvr>
                                        <p:cTn id="32" dur="2000"/>
                                        <p:tgtEl>
                                          <p:spTgt spid="2969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29699">
                                            <p:txEl>
                                              <p:pRg st="6" end="6"/>
                                            </p:txEl>
                                          </p:spTgt>
                                        </p:tgtEl>
                                        <p:attrNameLst>
                                          <p:attrName>style.visibility</p:attrName>
                                        </p:attrNameLst>
                                      </p:cBhvr>
                                      <p:to>
                                        <p:strVal val="visible"/>
                                      </p:to>
                                    </p:set>
                                    <p:animEffect transition="in" filter="diamond(in)">
                                      <p:cBhvr>
                                        <p:cTn id="37" dur="2000"/>
                                        <p:tgtEl>
                                          <p:spTgt spid="296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b="1" u="sng" dirty="0"/>
              <a:t>Outcome</a:t>
            </a:r>
          </a:p>
        </p:txBody>
      </p:sp>
      <p:sp>
        <p:nvSpPr>
          <p:cNvPr id="31747" name="Rectangle 3"/>
          <p:cNvSpPr>
            <a:spLocks noGrp="1" noChangeArrowheads="1"/>
          </p:cNvSpPr>
          <p:nvPr>
            <p:ph type="body" idx="1"/>
          </p:nvPr>
        </p:nvSpPr>
        <p:spPr>
          <a:xfrm>
            <a:off x="76200" y="1371600"/>
            <a:ext cx="9067800" cy="4754563"/>
          </a:xfrm>
        </p:spPr>
        <p:txBody>
          <a:bodyPr/>
          <a:lstStyle/>
          <a:p>
            <a:pPr>
              <a:lnSpc>
                <a:spcPct val="90000"/>
              </a:lnSpc>
            </a:pPr>
            <a:r>
              <a:rPr lang="en-US" sz="3600" b="1" dirty="0"/>
              <a:t>14 points mostly thrown out window</a:t>
            </a:r>
          </a:p>
          <a:p>
            <a:pPr>
              <a:lnSpc>
                <a:spcPct val="90000"/>
              </a:lnSpc>
            </a:pPr>
            <a:r>
              <a:rPr lang="en-US" sz="3600" b="1" dirty="0"/>
              <a:t>New countries created: Poland, Czechoslovakia, Yugoslavia…</a:t>
            </a:r>
          </a:p>
          <a:p>
            <a:pPr>
              <a:lnSpc>
                <a:spcPct val="90000"/>
              </a:lnSpc>
            </a:pPr>
            <a:r>
              <a:rPr lang="en-US" sz="3600" b="1" dirty="0"/>
              <a:t>France &amp; Britain took Middle East from Ottoman Empire</a:t>
            </a:r>
          </a:p>
          <a:p>
            <a:pPr>
              <a:lnSpc>
                <a:spcPct val="90000"/>
              </a:lnSpc>
            </a:pPr>
            <a:r>
              <a:rPr lang="en-US" sz="3600" b="1" dirty="0"/>
              <a:t>Italy got some of Austria</a:t>
            </a:r>
          </a:p>
          <a:p>
            <a:pPr>
              <a:lnSpc>
                <a:spcPct val="90000"/>
              </a:lnSpc>
            </a:pPr>
            <a:r>
              <a:rPr lang="en-US" sz="3600" b="1" dirty="0"/>
              <a:t>France got Alsace &amp; Lorraine back</a:t>
            </a:r>
          </a:p>
          <a:p>
            <a:pPr>
              <a:lnSpc>
                <a:spcPct val="90000"/>
              </a:lnSpc>
            </a:pPr>
            <a:r>
              <a:rPr lang="en-US" sz="3600" b="1" dirty="0"/>
              <a:t>Germany Demilitarized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dissolve">
                                      <p:cBhvr>
                                        <p:cTn id="7" dur="500"/>
                                        <p:tgtEl>
                                          <p:spTgt spid="31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dissolve">
                                      <p:cBhvr>
                                        <p:cTn id="12" dur="500"/>
                                        <p:tgtEl>
                                          <p:spTgt spid="317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animEffect transition="in" filter="dissolve">
                                      <p:cBhvr>
                                        <p:cTn id="17" dur="500"/>
                                        <p:tgtEl>
                                          <p:spTgt spid="317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1747">
                                            <p:txEl>
                                              <p:pRg st="3" end="3"/>
                                            </p:txEl>
                                          </p:spTgt>
                                        </p:tgtEl>
                                        <p:attrNameLst>
                                          <p:attrName>style.visibility</p:attrName>
                                        </p:attrNameLst>
                                      </p:cBhvr>
                                      <p:to>
                                        <p:strVal val="visible"/>
                                      </p:to>
                                    </p:set>
                                    <p:animEffect transition="in" filter="dissolve">
                                      <p:cBhvr>
                                        <p:cTn id="22" dur="500"/>
                                        <p:tgtEl>
                                          <p:spTgt spid="317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1747">
                                            <p:txEl>
                                              <p:pRg st="4" end="4"/>
                                            </p:txEl>
                                          </p:spTgt>
                                        </p:tgtEl>
                                        <p:attrNameLst>
                                          <p:attrName>style.visibility</p:attrName>
                                        </p:attrNameLst>
                                      </p:cBhvr>
                                      <p:to>
                                        <p:strVal val="visible"/>
                                      </p:to>
                                    </p:set>
                                    <p:animEffect transition="in" filter="dissolve">
                                      <p:cBhvr>
                                        <p:cTn id="27" dur="500"/>
                                        <p:tgtEl>
                                          <p:spTgt spid="3174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1747">
                                            <p:txEl>
                                              <p:pRg st="5" end="5"/>
                                            </p:txEl>
                                          </p:spTgt>
                                        </p:tgtEl>
                                        <p:attrNameLst>
                                          <p:attrName>style.visibility</p:attrName>
                                        </p:attrNameLst>
                                      </p:cBhvr>
                                      <p:to>
                                        <p:strVal val="visible"/>
                                      </p:to>
                                    </p:set>
                                    <p:animEffect transition="in" filter="dissolve">
                                      <p:cBhvr>
                                        <p:cTn id="32" dur="500"/>
                                        <p:tgtEl>
                                          <p:spTgt spid="317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2771" name="Rectangle 3"/>
          <p:cNvSpPr>
            <a:spLocks noGrp="1" noChangeArrowheads="1"/>
          </p:cNvSpPr>
          <p:nvPr>
            <p:ph type="body" idx="1"/>
          </p:nvPr>
        </p:nvSpPr>
        <p:spPr>
          <a:xfrm>
            <a:off x="457200" y="533400"/>
            <a:ext cx="8229600" cy="5592763"/>
          </a:xfrm>
        </p:spPr>
        <p:txBody>
          <a:bodyPr/>
          <a:lstStyle/>
          <a:p>
            <a:pPr>
              <a:lnSpc>
                <a:spcPct val="90000"/>
              </a:lnSpc>
            </a:pPr>
            <a:r>
              <a:rPr lang="en-US" sz="3600" b="1" dirty="0"/>
              <a:t>Germany had to pay $33 billion in reparations</a:t>
            </a:r>
          </a:p>
          <a:p>
            <a:pPr>
              <a:lnSpc>
                <a:spcPct val="90000"/>
              </a:lnSpc>
            </a:pPr>
            <a:r>
              <a:rPr lang="en-US" sz="3600" b="1" dirty="0"/>
              <a:t>Germany had to sign the War-guilt Clause</a:t>
            </a:r>
          </a:p>
          <a:p>
            <a:pPr>
              <a:lnSpc>
                <a:spcPct val="90000"/>
              </a:lnSpc>
            </a:pPr>
            <a:r>
              <a:rPr lang="en-US" sz="3600" b="1" dirty="0"/>
              <a:t>Germany lost her colonies</a:t>
            </a:r>
          </a:p>
          <a:p>
            <a:pPr>
              <a:lnSpc>
                <a:spcPct val="90000"/>
              </a:lnSpc>
            </a:pPr>
            <a:r>
              <a:rPr lang="en-US" sz="3600" b="1" dirty="0"/>
              <a:t>League of Nations formed – collective security</a:t>
            </a:r>
          </a:p>
          <a:p>
            <a:pPr lvl="1">
              <a:lnSpc>
                <a:spcPct val="90000"/>
              </a:lnSpc>
            </a:pPr>
            <a:r>
              <a:rPr lang="en-US" sz="3600" b="1" dirty="0"/>
              <a:t>US never joined</a:t>
            </a:r>
          </a:p>
          <a:p>
            <a:pPr>
              <a:lnSpc>
                <a:spcPct val="90000"/>
              </a:lnSpc>
            </a:pPr>
            <a:endParaRPr lang="en-US" sz="3600" b="1"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dissolve">
                                      <p:cBhvr>
                                        <p:cTn id="7" dur="500"/>
                                        <p:tgtEl>
                                          <p:spTgt spid="327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2771">
                                            <p:txEl>
                                              <p:pRg st="1" end="1"/>
                                            </p:txEl>
                                          </p:spTgt>
                                        </p:tgtEl>
                                        <p:attrNameLst>
                                          <p:attrName>style.visibility</p:attrName>
                                        </p:attrNameLst>
                                      </p:cBhvr>
                                      <p:to>
                                        <p:strVal val="visible"/>
                                      </p:to>
                                    </p:set>
                                    <p:animEffect transition="in" filter="dissolve">
                                      <p:cBhvr>
                                        <p:cTn id="12" dur="500"/>
                                        <p:tgtEl>
                                          <p:spTgt spid="327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animEffect transition="in" filter="dissolve">
                                      <p:cBhvr>
                                        <p:cTn id="17" dur="500"/>
                                        <p:tgtEl>
                                          <p:spTgt spid="327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2771">
                                            <p:txEl>
                                              <p:pRg st="3" end="3"/>
                                            </p:txEl>
                                          </p:spTgt>
                                        </p:tgtEl>
                                        <p:attrNameLst>
                                          <p:attrName>style.visibility</p:attrName>
                                        </p:attrNameLst>
                                      </p:cBhvr>
                                      <p:to>
                                        <p:strVal val="visible"/>
                                      </p:to>
                                    </p:set>
                                    <p:animEffect transition="in" filter="dissolve">
                                      <p:cBhvr>
                                        <p:cTn id="22" dur="500"/>
                                        <p:tgtEl>
                                          <p:spTgt spid="32771">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2771">
                                            <p:txEl>
                                              <p:pRg st="4" end="4"/>
                                            </p:txEl>
                                          </p:spTgt>
                                        </p:tgtEl>
                                        <p:attrNameLst>
                                          <p:attrName>style.visibility</p:attrName>
                                        </p:attrNameLst>
                                      </p:cBhvr>
                                      <p:to>
                                        <p:strVal val="visible"/>
                                      </p:to>
                                    </p:set>
                                    <p:animEffect transition="in" filter="dissolve">
                                      <p:cBhvr>
                                        <p:cTn id="25" dur="500"/>
                                        <p:tgtEl>
                                          <p:spTgt spid="327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t="21559"/>
          <a:stretch>
            <a:fillRect/>
          </a:stretch>
        </p:blipFill>
        <p:spPr bwMode="auto">
          <a:xfrm>
            <a:off x="4648200" y="457200"/>
            <a:ext cx="4521200" cy="5791200"/>
          </a:xfrm>
          <a:prstGeom prst="rect">
            <a:avLst/>
          </a:prstGeom>
          <a:noFill/>
          <a:ln w="9525">
            <a:noFill/>
            <a:miter lim="800000"/>
            <a:headEnd/>
            <a:tailEnd/>
          </a:ln>
          <a:effectLst/>
        </p:spPr>
      </p:pic>
      <p:pic>
        <p:nvPicPr>
          <p:cNvPr id="36867" name="Picture 3" descr="Euro1914"/>
          <p:cNvPicPr>
            <a:picLocks noChangeAspect="1" noChangeArrowheads="1"/>
          </p:cNvPicPr>
          <p:nvPr/>
        </p:nvPicPr>
        <p:blipFill>
          <a:blip r:embed="rId4" cstate="print"/>
          <a:srcRect t="21558"/>
          <a:stretch>
            <a:fillRect/>
          </a:stretch>
        </p:blipFill>
        <p:spPr bwMode="auto">
          <a:xfrm>
            <a:off x="0" y="457200"/>
            <a:ext cx="4519613" cy="5791200"/>
          </a:xfrm>
          <a:prstGeom prst="rect">
            <a:avLst/>
          </a:prstGeom>
          <a:noFill/>
        </p:spPr>
      </p:pic>
      <p:sp>
        <p:nvSpPr>
          <p:cNvPr id="36868" name="Text Box 4"/>
          <p:cNvSpPr txBox="1">
            <a:spLocks noChangeArrowheads="1"/>
          </p:cNvSpPr>
          <p:nvPr/>
        </p:nvSpPr>
        <p:spPr bwMode="auto">
          <a:xfrm>
            <a:off x="304800" y="6324600"/>
            <a:ext cx="3505200" cy="457200"/>
          </a:xfrm>
          <a:prstGeom prst="rect">
            <a:avLst/>
          </a:prstGeom>
          <a:noFill/>
          <a:ln w="9525">
            <a:noFill/>
            <a:miter lim="800000"/>
            <a:headEnd/>
            <a:tailEnd/>
          </a:ln>
          <a:effectLst/>
        </p:spPr>
        <p:txBody>
          <a:bodyPr>
            <a:spAutoFit/>
          </a:bodyPr>
          <a:lstStyle/>
          <a:p>
            <a:pPr algn="ctr">
              <a:spcBef>
                <a:spcPct val="50000"/>
              </a:spcBef>
            </a:pPr>
            <a:r>
              <a:rPr lang="en-US" sz="2400" dirty="0"/>
              <a:t>Before the War</a:t>
            </a:r>
          </a:p>
        </p:txBody>
      </p:sp>
      <p:sp>
        <p:nvSpPr>
          <p:cNvPr id="36869" name="Text Box 5"/>
          <p:cNvSpPr txBox="1">
            <a:spLocks noChangeArrowheads="1"/>
          </p:cNvSpPr>
          <p:nvPr/>
        </p:nvSpPr>
        <p:spPr bwMode="auto">
          <a:xfrm>
            <a:off x="5105400" y="6324600"/>
            <a:ext cx="3505200" cy="457200"/>
          </a:xfrm>
          <a:prstGeom prst="rect">
            <a:avLst/>
          </a:prstGeom>
          <a:noFill/>
          <a:ln w="9525">
            <a:noFill/>
            <a:miter lim="800000"/>
            <a:headEnd/>
            <a:tailEnd/>
          </a:ln>
          <a:effectLst/>
        </p:spPr>
        <p:txBody>
          <a:bodyPr>
            <a:spAutoFit/>
          </a:bodyPr>
          <a:lstStyle/>
          <a:p>
            <a:pPr algn="ctr">
              <a:spcBef>
                <a:spcPct val="50000"/>
              </a:spcBef>
            </a:pPr>
            <a:r>
              <a:rPr lang="en-US" sz="2400" dirty="0"/>
              <a:t>After the War</a:t>
            </a:r>
          </a:p>
        </p:txBody>
      </p:sp>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a:off x="0" y="457200"/>
            <a:ext cx="9144000" cy="0"/>
          </a:xfrm>
          <a:prstGeom prst="straightConnector1">
            <a:avLst/>
          </a:prstGeom>
          <a:ln w="603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rot="18977361">
            <a:off x="-263454" y="564336"/>
            <a:ext cx="200369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1900’s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304800" y="2057400"/>
            <a:ext cx="8839200" cy="3539430"/>
          </a:xfrm>
          <a:prstGeom prst="rect">
            <a:avLst/>
          </a:prstGeom>
          <a:noFill/>
        </p:spPr>
        <p:txBody>
          <a:bodyPr wrap="square" rtlCol="0">
            <a:spAutoFit/>
          </a:bodyPr>
          <a:lstStyle/>
          <a:p>
            <a:pPr>
              <a:buSzPct val="150000"/>
              <a:buBlip>
                <a:blip r:embed="rId3"/>
              </a:buBlip>
            </a:pPr>
            <a:r>
              <a:rPr lang="en-US" sz="2800" dirty="0" smtClean="0">
                <a:solidFill>
                  <a:srgbClr val="FF0000"/>
                </a:solidFill>
              </a:rPr>
              <a:t>  Boxer rebellion suppressed in China, 1900</a:t>
            </a:r>
          </a:p>
          <a:p>
            <a:pPr>
              <a:buSzPct val="150000"/>
              <a:buBlip>
                <a:blip r:embed="rId4"/>
              </a:buBlip>
            </a:pPr>
            <a:r>
              <a:rPr lang="en-US" sz="2800" dirty="0">
                <a:solidFill>
                  <a:srgbClr val="FF0000"/>
                </a:solidFill>
              </a:rPr>
              <a:t> </a:t>
            </a:r>
            <a:r>
              <a:rPr lang="en-US" sz="2800" dirty="0" smtClean="0">
                <a:solidFill>
                  <a:srgbClr val="FF0000"/>
                </a:solidFill>
              </a:rPr>
              <a:t> Russia loses Russo-Japanese War</a:t>
            </a:r>
          </a:p>
          <a:p>
            <a:pPr>
              <a:buSzPct val="150000"/>
              <a:buBlip>
                <a:blip r:embed="rId4"/>
              </a:buBlip>
            </a:pPr>
            <a:r>
              <a:rPr lang="en-US" sz="2800" dirty="0" smtClean="0">
                <a:solidFill>
                  <a:srgbClr val="FF0000"/>
                </a:solidFill>
              </a:rPr>
              <a:t>  First Revolution in Russia, 1905</a:t>
            </a:r>
          </a:p>
          <a:p>
            <a:pPr>
              <a:buSzPct val="150000"/>
              <a:buBlip>
                <a:blip r:embed="rId5"/>
              </a:buBlip>
            </a:pPr>
            <a:r>
              <a:rPr lang="en-US" sz="2800" dirty="0">
                <a:solidFill>
                  <a:srgbClr val="FF0000"/>
                </a:solidFill>
              </a:rPr>
              <a:t> </a:t>
            </a:r>
            <a:r>
              <a:rPr lang="en-US" sz="2800" dirty="0" smtClean="0">
                <a:solidFill>
                  <a:srgbClr val="FF0000"/>
                </a:solidFill>
              </a:rPr>
              <a:t> Panama gain’s independence from Colombia with US support , construction of Panama Canal Begins</a:t>
            </a:r>
          </a:p>
          <a:p>
            <a:pPr>
              <a:buSzPct val="150000"/>
              <a:buBlip>
                <a:blip r:embed="rId5"/>
              </a:buBlip>
            </a:pPr>
            <a:r>
              <a:rPr lang="en-US" sz="2800" dirty="0" smtClean="0">
                <a:solidFill>
                  <a:srgbClr val="FF0000"/>
                </a:solidFill>
              </a:rPr>
              <a:t>  Ford introduced Model T, 1908</a:t>
            </a:r>
          </a:p>
          <a:p>
            <a:pPr>
              <a:buSzPct val="150000"/>
              <a:buBlip>
                <a:blip r:embed="rId6"/>
              </a:buBlip>
            </a:pPr>
            <a:r>
              <a:rPr lang="en-US" sz="2800" dirty="0">
                <a:solidFill>
                  <a:srgbClr val="FF0000"/>
                </a:solidFill>
              </a:rPr>
              <a:t> </a:t>
            </a:r>
            <a:r>
              <a:rPr lang="en-US" sz="2800" dirty="0" smtClean="0">
                <a:solidFill>
                  <a:srgbClr val="FF0000"/>
                </a:solidFill>
              </a:rPr>
              <a:t> Young Turks come to power in Ottoman Empire, 1908</a:t>
            </a:r>
          </a:p>
          <a:p>
            <a:pPr>
              <a:buSzPct val="150000"/>
              <a:buBlip>
                <a:blip r:embed="rId7"/>
              </a:buBlip>
            </a:pPr>
            <a:r>
              <a:rPr lang="en-US" sz="2800" dirty="0" smtClean="0">
                <a:solidFill>
                  <a:srgbClr val="FF0000"/>
                </a:solidFill>
              </a:rPr>
              <a:t> Einstein &amp; Freud publish, 1905</a:t>
            </a:r>
            <a:endParaRPr lang="en-US" sz="2800" dirty="0">
              <a:solidFill>
                <a:srgbClr val="FF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20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20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2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ttp://apwhwiki.pbworks.com/f/1241410954/mandate.jpg"/>
          <p:cNvPicPr>
            <a:picLocks noChangeAspect="1" noChangeArrowheads="1"/>
          </p:cNvPicPr>
          <p:nvPr/>
        </p:nvPicPr>
        <p:blipFill>
          <a:blip r:embed="rId3" cstate="print"/>
          <a:srcRect/>
          <a:stretch>
            <a:fillRect/>
          </a:stretch>
        </p:blipFill>
        <p:spPr bwMode="auto">
          <a:xfrm>
            <a:off x="152400" y="43779"/>
            <a:ext cx="8839200" cy="6814221"/>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6488668"/>
            <a:ext cx="5029200" cy="369332"/>
          </a:xfrm>
          <a:prstGeom prst="rect">
            <a:avLst/>
          </a:prstGeom>
        </p:spPr>
        <p:txBody>
          <a:bodyPr wrap="square">
            <a:spAutoFit/>
          </a:bodyPr>
          <a:lstStyle/>
          <a:p>
            <a:r>
              <a:rPr lang="en-US" dirty="0" smtClean="0">
                <a:solidFill>
                  <a:schemeClr val="bg1"/>
                </a:solidFill>
              </a:rPr>
              <a:t>http://www.youtube.com/watch?v=rbYwNOcKqqc</a:t>
            </a:r>
            <a:endParaRPr lang="en-US" dirty="0">
              <a:solidFill>
                <a:schemeClr val="bg1"/>
              </a:solidFill>
            </a:endParaRPr>
          </a:p>
        </p:txBody>
      </p:sp>
      <p:pic>
        <p:nvPicPr>
          <p:cNvPr id="3" name="The Influenza Pandemic of 1918.wmv">
            <a:hlinkClick r:id="" action="ppaction://media"/>
          </p:cNvPr>
          <p:cNvPicPr>
            <a:picLocks noRot="1" noChangeAspect="1"/>
          </p:cNvPicPr>
          <p:nvPr>
            <a:videoFile r:link="rId2"/>
          </p:nvPr>
        </p:nvPicPr>
        <p:blipFill>
          <a:blip r:embed="rId4" cstate="print"/>
          <a:stretch>
            <a:fillRect/>
          </a:stretch>
        </p:blipFill>
        <p:spPr>
          <a:xfrm>
            <a:off x="0" y="0"/>
            <a:ext cx="9144000" cy="6234546"/>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7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from my personal collection, Czar Nicholas II and family at Lavadia"/>
          <p:cNvPicPr>
            <a:picLocks noChangeAspect="1" noChangeArrowheads="1"/>
          </p:cNvPicPr>
          <p:nvPr/>
        </p:nvPicPr>
        <p:blipFill>
          <a:blip r:embed="rId3" cstate="print"/>
          <a:srcRect/>
          <a:stretch>
            <a:fillRect/>
          </a:stretch>
        </p:blipFill>
        <p:spPr bwMode="auto">
          <a:xfrm>
            <a:off x="1676400" y="1066800"/>
            <a:ext cx="4293094" cy="5410200"/>
          </a:xfrm>
          <a:prstGeom prst="rect">
            <a:avLst/>
          </a:prstGeom>
          <a:noFill/>
        </p:spPr>
      </p:pic>
      <p:sp>
        <p:nvSpPr>
          <p:cNvPr id="2" name="TextBox 1"/>
          <p:cNvSpPr txBox="1"/>
          <p:nvPr/>
        </p:nvSpPr>
        <p:spPr>
          <a:xfrm>
            <a:off x="228600" y="0"/>
            <a:ext cx="8915400" cy="523220"/>
          </a:xfrm>
          <a:prstGeom prst="rect">
            <a:avLst/>
          </a:prstGeom>
          <a:noFill/>
        </p:spPr>
        <p:txBody>
          <a:bodyPr wrap="square" rtlCol="0">
            <a:spAutoFit/>
          </a:bodyPr>
          <a:lstStyle/>
          <a:p>
            <a:pPr>
              <a:buSzPct val="150000"/>
              <a:buBlip>
                <a:blip r:embed="rId4"/>
              </a:buBlip>
            </a:pPr>
            <a:r>
              <a:rPr lang="en-US" sz="2800" dirty="0" smtClean="0">
                <a:solidFill>
                  <a:srgbClr val="FF0000"/>
                </a:solidFill>
              </a:rPr>
              <a:t>  Russian Revolution</a:t>
            </a:r>
          </a:p>
        </p:txBody>
      </p:sp>
      <p:sp>
        <p:nvSpPr>
          <p:cNvPr id="3" name="TextBox 2"/>
          <p:cNvSpPr txBox="1"/>
          <p:nvPr/>
        </p:nvSpPr>
        <p:spPr>
          <a:xfrm rot="1439772">
            <a:off x="4669689" y="857789"/>
            <a:ext cx="4447463" cy="1077218"/>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Communism vs. Capitalism</a:t>
            </a:r>
            <a:endParaRPr lang="en-US" sz="3200" b="1" dirty="0">
              <a:solidFill>
                <a:srgbClr val="FFFF00"/>
              </a:solidFill>
              <a:latin typeface="Arial Black" pitchFamily="34" charset="0"/>
            </a:endParaRPr>
          </a:p>
        </p:txBody>
      </p:sp>
    </p:spTree>
    <p:custDataLst>
      <p:tags r:id="rId1"/>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rasputin8"/>
          <p:cNvPicPr>
            <a:picLocks noChangeAspect="1" noChangeArrowheads="1"/>
          </p:cNvPicPr>
          <p:nvPr/>
        </p:nvPicPr>
        <p:blipFill>
          <a:blip r:embed="rId3" cstate="print"/>
          <a:srcRect/>
          <a:stretch>
            <a:fillRect/>
          </a:stretch>
        </p:blipFill>
        <p:spPr bwMode="auto">
          <a:xfrm>
            <a:off x="1981200" y="0"/>
            <a:ext cx="4892675" cy="6858000"/>
          </a:xfrm>
          <a:prstGeom prst="rect">
            <a:avLst/>
          </a:prstGeom>
          <a:noFill/>
        </p:spPr>
      </p:pic>
      <p:sp>
        <p:nvSpPr>
          <p:cNvPr id="6148" name="Text Box 4"/>
          <p:cNvSpPr txBox="1">
            <a:spLocks noChangeArrowheads="1"/>
          </p:cNvSpPr>
          <p:nvPr/>
        </p:nvSpPr>
        <p:spPr bwMode="auto">
          <a:xfrm>
            <a:off x="4191000" y="-76200"/>
            <a:ext cx="3657600" cy="641350"/>
          </a:xfrm>
          <a:prstGeom prst="rect">
            <a:avLst/>
          </a:prstGeom>
          <a:noFill/>
          <a:ln w="9525">
            <a:noFill/>
            <a:miter lim="800000"/>
            <a:headEnd/>
            <a:tailEnd/>
          </a:ln>
          <a:effectLst/>
        </p:spPr>
        <p:txBody>
          <a:bodyPr>
            <a:spAutoFit/>
          </a:bodyPr>
          <a:lstStyle/>
          <a:p>
            <a:pPr algn="ctr">
              <a:spcBef>
                <a:spcPct val="50000"/>
              </a:spcBef>
            </a:pPr>
            <a:r>
              <a:rPr lang="en-US" sz="3600" dirty="0"/>
              <a:t>Rasputin</a:t>
            </a:r>
          </a:p>
        </p:txBody>
      </p:sp>
    </p:spTree>
    <p:custDataLst>
      <p:tags r:id="rId1"/>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hornetsnest"/>
          <p:cNvPicPr>
            <a:picLocks noChangeAspect="1" noChangeArrowheads="1"/>
          </p:cNvPicPr>
          <p:nvPr/>
        </p:nvPicPr>
        <p:blipFill>
          <a:blip r:embed="rId3" cstate="print"/>
          <a:srcRect b="9566"/>
          <a:stretch>
            <a:fillRect/>
          </a:stretch>
        </p:blipFill>
        <p:spPr bwMode="auto">
          <a:xfrm>
            <a:off x="1371600" y="0"/>
            <a:ext cx="6848475" cy="6858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img0005"/>
          <p:cNvPicPr>
            <a:picLocks noChangeAspect="1" noChangeArrowheads="1"/>
          </p:cNvPicPr>
          <p:nvPr/>
        </p:nvPicPr>
        <p:blipFill>
          <a:blip r:embed="rId3" cstate="print"/>
          <a:srcRect/>
          <a:stretch>
            <a:fillRect/>
          </a:stretch>
        </p:blipFill>
        <p:spPr bwMode="auto">
          <a:xfrm>
            <a:off x="0" y="0"/>
            <a:ext cx="9144000" cy="6096000"/>
          </a:xfrm>
          <a:prstGeom prst="rect">
            <a:avLst/>
          </a:prstGeom>
          <a:noFill/>
        </p:spPr>
      </p:pic>
      <p:sp>
        <p:nvSpPr>
          <p:cNvPr id="12292" name="Text Box 4"/>
          <p:cNvSpPr txBox="1">
            <a:spLocks noChangeArrowheads="1"/>
          </p:cNvSpPr>
          <p:nvPr/>
        </p:nvSpPr>
        <p:spPr bwMode="auto">
          <a:xfrm>
            <a:off x="2133600" y="6172200"/>
            <a:ext cx="4724400" cy="579438"/>
          </a:xfrm>
          <a:prstGeom prst="rect">
            <a:avLst/>
          </a:prstGeom>
          <a:noFill/>
          <a:ln w="9525">
            <a:noFill/>
            <a:miter lim="800000"/>
            <a:headEnd/>
            <a:tailEnd/>
          </a:ln>
          <a:effectLst/>
        </p:spPr>
        <p:txBody>
          <a:bodyPr>
            <a:spAutoFit/>
          </a:bodyPr>
          <a:lstStyle/>
          <a:p>
            <a:pPr algn="ctr">
              <a:spcBef>
                <a:spcPct val="50000"/>
              </a:spcBef>
            </a:pPr>
            <a:r>
              <a:rPr lang="en-US" sz="3200" dirty="0"/>
              <a:t>Bloody Sunday</a:t>
            </a:r>
          </a:p>
        </p:txBody>
      </p:sp>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http://www.topfoto.co.uk/gallery/PoppyDay/images/prevs/gr0017439_H.jpg"/>
          <p:cNvPicPr>
            <a:picLocks noChangeAspect="1" noChangeArrowheads="1"/>
          </p:cNvPicPr>
          <p:nvPr/>
        </p:nvPicPr>
        <p:blipFill>
          <a:blip r:embed="rId3" cstate="print"/>
          <a:srcRect b="13711"/>
          <a:stretch>
            <a:fillRect/>
          </a:stretch>
        </p:blipFill>
        <p:spPr bwMode="auto">
          <a:xfrm>
            <a:off x="0" y="228600"/>
            <a:ext cx="9136128" cy="6477000"/>
          </a:xfrm>
          <a:prstGeom prst="rect">
            <a:avLst/>
          </a:prstGeom>
          <a:noFill/>
        </p:spPr>
      </p:pic>
      <p:sp>
        <p:nvSpPr>
          <p:cNvPr id="3" name="TextBox 2"/>
          <p:cNvSpPr txBox="1"/>
          <p:nvPr/>
        </p:nvSpPr>
        <p:spPr>
          <a:xfrm>
            <a:off x="228600" y="6019800"/>
            <a:ext cx="4267200" cy="369332"/>
          </a:xfrm>
          <a:prstGeom prst="rect">
            <a:avLst/>
          </a:prstGeom>
          <a:noFill/>
        </p:spPr>
        <p:txBody>
          <a:bodyPr wrap="square" rtlCol="0">
            <a:spAutoFit/>
          </a:bodyPr>
          <a:lstStyle/>
          <a:p>
            <a:r>
              <a:rPr lang="en-US" dirty="0" smtClean="0"/>
              <a:t>Eastern Front in World War I</a:t>
            </a:r>
            <a:endParaRPr lang="en-US" dirty="0"/>
          </a:p>
        </p:txBody>
      </p:sp>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15364" name="Text Box 4"/>
          <p:cNvSpPr txBox="1">
            <a:spLocks noChangeArrowheads="1"/>
          </p:cNvSpPr>
          <p:nvPr/>
        </p:nvSpPr>
        <p:spPr bwMode="auto">
          <a:xfrm>
            <a:off x="457200" y="0"/>
            <a:ext cx="8229600" cy="1555750"/>
          </a:xfrm>
          <a:prstGeom prst="rect">
            <a:avLst/>
          </a:prstGeom>
          <a:noFill/>
          <a:ln w="9525">
            <a:noFill/>
            <a:miter lim="800000"/>
            <a:headEnd/>
            <a:tailEnd/>
          </a:ln>
          <a:effectLst/>
        </p:spPr>
        <p:txBody>
          <a:bodyPr>
            <a:spAutoFit/>
          </a:bodyPr>
          <a:lstStyle/>
          <a:p>
            <a:pPr algn="ctr">
              <a:spcBef>
                <a:spcPct val="50000"/>
              </a:spcBef>
            </a:pPr>
            <a:r>
              <a:rPr lang="en-US" sz="9600" dirty="0">
                <a:effectLst>
                  <a:outerShdw blurRad="38100" dist="38100" dir="2700000" algn="tl">
                    <a:srgbClr val="FFFFFF"/>
                  </a:outerShdw>
                </a:effectLst>
                <a:latin typeface="Impact" pitchFamily="34" charset="0"/>
              </a:rPr>
              <a:t>Back at Home</a:t>
            </a:r>
          </a:p>
        </p:txBody>
      </p:sp>
      <p:pic>
        <p:nvPicPr>
          <p:cNvPr id="15368" name="Picture 8" descr="petro1a"/>
          <p:cNvPicPr>
            <a:picLocks noChangeAspect="1" noChangeArrowheads="1"/>
          </p:cNvPicPr>
          <p:nvPr/>
        </p:nvPicPr>
        <p:blipFill>
          <a:blip r:embed="rId7" cstate="print"/>
          <a:srcRect/>
          <a:stretch>
            <a:fillRect/>
          </a:stretch>
        </p:blipFill>
        <p:spPr bwMode="auto">
          <a:xfrm>
            <a:off x="304800" y="1509713"/>
            <a:ext cx="8534400" cy="5348287"/>
          </a:xfrm>
          <a:prstGeom prst="rect">
            <a:avLst/>
          </a:prstGeom>
          <a:noFill/>
        </p:spPr>
      </p:pic>
      <p:sp>
        <p:nvSpPr>
          <p:cNvPr id="15369" name="AutoShape 9"/>
          <p:cNvSpPr>
            <a:spLocks noChangeArrowheads="1"/>
          </p:cNvSpPr>
          <p:nvPr/>
        </p:nvSpPr>
        <p:spPr bwMode="auto">
          <a:xfrm>
            <a:off x="5562600" y="3505200"/>
            <a:ext cx="1828800" cy="533400"/>
          </a:xfrm>
          <a:prstGeom prst="wedgeRoundRectCallout">
            <a:avLst>
              <a:gd name="adj1" fmla="val -39671"/>
              <a:gd name="adj2" fmla="val 117560"/>
              <a:gd name="adj3" fmla="val 16667"/>
            </a:avLst>
          </a:prstGeom>
          <a:solidFill>
            <a:schemeClr val="bg1"/>
          </a:solidFill>
          <a:ln w="28575">
            <a:solidFill>
              <a:schemeClr val="tx1"/>
            </a:solidFill>
            <a:miter lim="800000"/>
            <a:headEnd/>
            <a:tailEnd/>
          </a:ln>
          <a:effectLst/>
        </p:spPr>
        <p:txBody>
          <a:bodyPr/>
          <a:lstStyle/>
          <a:p>
            <a:pPr algn="ctr"/>
            <a:r>
              <a:rPr lang="en-US" sz="3200" dirty="0"/>
              <a:t>Peace!</a:t>
            </a:r>
          </a:p>
        </p:txBody>
      </p:sp>
      <p:sp>
        <p:nvSpPr>
          <p:cNvPr id="15370" name="AutoShape 10"/>
          <p:cNvSpPr>
            <a:spLocks noChangeArrowheads="1"/>
          </p:cNvSpPr>
          <p:nvPr/>
        </p:nvSpPr>
        <p:spPr bwMode="auto">
          <a:xfrm>
            <a:off x="2133600" y="3657600"/>
            <a:ext cx="1676400" cy="609600"/>
          </a:xfrm>
          <a:prstGeom prst="wedgeRoundRectCallout">
            <a:avLst>
              <a:gd name="adj1" fmla="val -51231"/>
              <a:gd name="adj2" fmla="val 85676"/>
              <a:gd name="adj3" fmla="val 16667"/>
            </a:avLst>
          </a:prstGeom>
          <a:solidFill>
            <a:schemeClr val="bg1"/>
          </a:solidFill>
          <a:ln w="9525">
            <a:solidFill>
              <a:schemeClr val="tx1"/>
            </a:solidFill>
            <a:miter lim="800000"/>
            <a:headEnd/>
            <a:tailEnd/>
          </a:ln>
          <a:effectLst/>
        </p:spPr>
        <p:txBody>
          <a:bodyPr/>
          <a:lstStyle/>
          <a:p>
            <a:pPr algn="ctr"/>
            <a:r>
              <a:rPr lang="en-US" sz="3200" dirty="0"/>
              <a:t>Bread!</a:t>
            </a:r>
          </a:p>
        </p:txBody>
      </p:sp>
      <p:sp>
        <p:nvSpPr>
          <p:cNvPr id="15371" name="AutoShape 11"/>
          <p:cNvSpPr>
            <a:spLocks noChangeArrowheads="1"/>
          </p:cNvSpPr>
          <p:nvPr/>
        </p:nvSpPr>
        <p:spPr bwMode="auto">
          <a:xfrm>
            <a:off x="609600" y="1905000"/>
            <a:ext cx="1828800" cy="533400"/>
          </a:xfrm>
          <a:prstGeom prst="wedgeRoundRectCallout">
            <a:avLst>
              <a:gd name="adj1" fmla="val -39671"/>
              <a:gd name="adj2" fmla="val 117560"/>
              <a:gd name="adj3" fmla="val 16667"/>
            </a:avLst>
          </a:prstGeom>
          <a:solidFill>
            <a:schemeClr val="bg1"/>
          </a:solidFill>
          <a:ln w="28575">
            <a:solidFill>
              <a:schemeClr val="tx1"/>
            </a:solidFill>
            <a:miter lim="800000"/>
            <a:headEnd/>
            <a:tailEnd/>
          </a:ln>
          <a:effectLst/>
        </p:spPr>
        <p:txBody>
          <a:bodyPr/>
          <a:lstStyle/>
          <a:p>
            <a:pPr algn="ctr"/>
            <a:r>
              <a:rPr lang="en-US" sz="3200" dirty="0"/>
              <a:t>Peace!</a:t>
            </a:r>
          </a:p>
        </p:txBody>
      </p:sp>
      <p:sp>
        <p:nvSpPr>
          <p:cNvPr id="15372" name="AutoShape 12"/>
          <p:cNvSpPr>
            <a:spLocks noChangeArrowheads="1"/>
          </p:cNvSpPr>
          <p:nvPr/>
        </p:nvSpPr>
        <p:spPr bwMode="auto">
          <a:xfrm>
            <a:off x="3200400" y="1752600"/>
            <a:ext cx="1828800" cy="533400"/>
          </a:xfrm>
          <a:prstGeom prst="wedgeRoundRectCallout">
            <a:avLst>
              <a:gd name="adj1" fmla="val -48005"/>
              <a:gd name="adj2" fmla="val 117560"/>
              <a:gd name="adj3" fmla="val 16667"/>
            </a:avLst>
          </a:prstGeom>
          <a:solidFill>
            <a:schemeClr val="bg1"/>
          </a:solidFill>
          <a:ln w="28575">
            <a:solidFill>
              <a:schemeClr val="tx1"/>
            </a:solidFill>
            <a:miter lim="800000"/>
            <a:headEnd/>
            <a:tailEnd/>
          </a:ln>
          <a:effectLst/>
        </p:spPr>
        <p:txBody>
          <a:bodyPr/>
          <a:lstStyle/>
          <a:p>
            <a:pPr algn="ctr"/>
            <a:r>
              <a:rPr lang="en-US" sz="3200" dirty="0"/>
              <a:t>Peace!</a:t>
            </a:r>
          </a:p>
        </p:txBody>
      </p:sp>
      <p:sp>
        <p:nvSpPr>
          <p:cNvPr id="15373" name="AutoShape 13"/>
          <p:cNvSpPr>
            <a:spLocks noChangeArrowheads="1"/>
          </p:cNvSpPr>
          <p:nvPr/>
        </p:nvSpPr>
        <p:spPr bwMode="auto">
          <a:xfrm>
            <a:off x="6553200" y="2362200"/>
            <a:ext cx="1676400" cy="609600"/>
          </a:xfrm>
          <a:prstGeom prst="wedgeRoundRectCallout">
            <a:avLst>
              <a:gd name="adj1" fmla="val -51231"/>
              <a:gd name="adj2" fmla="val 85676"/>
              <a:gd name="adj3" fmla="val 16667"/>
            </a:avLst>
          </a:prstGeom>
          <a:solidFill>
            <a:schemeClr val="bg1"/>
          </a:solidFill>
          <a:ln w="9525">
            <a:solidFill>
              <a:schemeClr val="tx1"/>
            </a:solidFill>
            <a:miter lim="800000"/>
            <a:headEnd/>
            <a:tailEnd/>
          </a:ln>
          <a:effectLst/>
        </p:spPr>
        <p:txBody>
          <a:bodyPr/>
          <a:lstStyle/>
          <a:p>
            <a:pPr algn="ctr"/>
            <a:r>
              <a:rPr lang="en-US" sz="3200" dirty="0"/>
              <a:t>Bread!</a:t>
            </a:r>
          </a:p>
        </p:txBody>
      </p:sp>
      <p:sp>
        <p:nvSpPr>
          <p:cNvPr id="15374" name="AutoShape 14"/>
          <p:cNvSpPr>
            <a:spLocks noChangeArrowheads="1"/>
          </p:cNvSpPr>
          <p:nvPr/>
        </p:nvSpPr>
        <p:spPr bwMode="auto">
          <a:xfrm>
            <a:off x="3429000" y="4953000"/>
            <a:ext cx="1676400" cy="609600"/>
          </a:xfrm>
          <a:prstGeom prst="wedgeRoundRectCallout">
            <a:avLst>
              <a:gd name="adj1" fmla="val -55778"/>
              <a:gd name="adj2" fmla="val 98176"/>
              <a:gd name="adj3" fmla="val 16667"/>
            </a:avLst>
          </a:prstGeom>
          <a:solidFill>
            <a:schemeClr val="bg1"/>
          </a:solidFill>
          <a:ln w="9525">
            <a:solidFill>
              <a:schemeClr val="tx1"/>
            </a:solidFill>
            <a:miter lim="800000"/>
            <a:headEnd/>
            <a:tailEnd/>
          </a:ln>
          <a:effectLst/>
        </p:spPr>
        <p:txBody>
          <a:bodyPr/>
          <a:lstStyle/>
          <a:p>
            <a:pPr algn="ctr"/>
            <a:r>
              <a:rPr lang="en-US" sz="3200" dirty="0"/>
              <a:t>Bread!</a:t>
            </a:r>
          </a:p>
        </p:txBody>
      </p:sp>
      <p:pic>
        <p:nvPicPr>
          <p:cNvPr id="15377" name="Picture 17">
            <a:hlinkClick r:id="" action="ppaction://media"/>
          </p:cNvPr>
          <p:cNvPicPr>
            <a:picLocks noRot="1" noChangeAspect="1" noChangeArrowheads="1"/>
          </p:cNvPicPr>
          <p:nvPr>
            <a:wavAudioFile r:embed="rId2" name="Recorded Sound"/>
          </p:nvPr>
        </p:nvPicPr>
        <p:blipFill>
          <a:blip r:embed="rId8" cstate="print"/>
          <a:srcRect/>
          <a:stretch>
            <a:fillRect/>
          </a:stretch>
        </p:blipFill>
        <p:spPr bwMode="auto">
          <a:xfrm>
            <a:off x="8839200" y="6324600"/>
            <a:ext cx="304800" cy="304800"/>
          </a:xfrm>
          <a:prstGeom prst="rect">
            <a:avLst/>
          </a:prstGeom>
          <a:noFill/>
        </p:spPr>
      </p:pic>
      <p:pic>
        <p:nvPicPr>
          <p:cNvPr id="15378" name="Picture 18">
            <a:hlinkClick r:id="" action="ppaction://media"/>
          </p:cNvPr>
          <p:cNvPicPr>
            <a:picLocks noRot="1" noChangeAspect="1" noChangeArrowheads="1"/>
          </p:cNvPicPr>
          <p:nvPr>
            <a:wavAudioFile r:embed="rId3" name="Recorded Sound"/>
          </p:nvPr>
        </p:nvPicPr>
        <p:blipFill>
          <a:blip r:embed="rId8" cstate="print"/>
          <a:srcRect/>
          <a:stretch>
            <a:fillRect/>
          </a:stretch>
        </p:blipFill>
        <p:spPr bwMode="auto">
          <a:xfrm>
            <a:off x="8839200" y="6324600"/>
            <a:ext cx="304800" cy="304800"/>
          </a:xfrm>
          <a:prstGeom prst="rect">
            <a:avLst/>
          </a:prstGeom>
          <a:noFill/>
        </p:spPr>
      </p:pic>
      <p:pic>
        <p:nvPicPr>
          <p:cNvPr id="15379" name="Picture 19">
            <a:hlinkClick r:id="" action="ppaction://media"/>
          </p:cNvPr>
          <p:cNvPicPr>
            <a:picLocks noRot="1" noChangeAspect="1" noChangeArrowheads="1"/>
          </p:cNvPicPr>
          <p:nvPr>
            <a:wavAudioFile r:embed="rId3" name="Recorded Sound"/>
          </p:nvPr>
        </p:nvPicPr>
        <p:blipFill>
          <a:blip r:embed="rId8" cstate="print"/>
          <a:srcRect/>
          <a:stretch>
            <a:fillRect/>
          </a:stretch>
        </p:blipFill>
        <p:spPr bwMode="auto">
          <a:xfrm>
            <a:off x="8839200" y="6324600"/>
            <a:ext cx="304800" cy="304800"/>
          </a:xfrm>
          <a:prstGeom prst="rect">
            <a:avLst/>
          </a:prstGeom>
          <a:noFill/>
        </p:spPr>
      </p:pic>
      <p:pic>
        <p:nvPicPr>
          <p:cNvPr id="15380" name="Picture 20">
            <a:hlinkClick r:id="" action="ppaction://media"/>
          </p:cNvPr>
          <p:cNvPicPr>
            <a:picLocks noRot="1" noChangeAspect="1" noChangeArrowheads="1"/>
          </p:cNvPicPr>
          <p:nvPr>
            <a:wavAudioFile r:embed="rId2" name="Recorded Sound"/>
          </p:nvPr>
        </p:nvPicPr>
        <p:blipFill>
          <a:blip r:embed="rId8" cstate="print"/>
          <a:srcRect/>
          <a:stretch>
            <a:fillRect/>
          </a:stretch>
        </p:blipFill>
        <p:spPr bwMode="auto">
          <a:xfrm>
            <a:off x="8839200" y="6324600"/>
            <a:ext cx="304800" cy="304800"/>
          </a:xfrm>
          <a:prstGeom prst="rect">
            <a:avLst/>
          </a:prstGeom>
          <a:noFill/>
        </p:spPr>
      </p:pic>
      <p:pic>
        <p:nvPicPr>
          <p:cNvPr id="15381" name="Picture 21">
            <a:hlinkClick r:id="" action="ppaction://media"/>
          </p:cNvPr>
          <p:cNvPicPr>
            <a:picLocks noRot="1" noChangeAspect="1" noChangeArrowheads="1"/>
          </p:cNvPicPr>
          <p:nvPr>
            <a:wavAudioFile r:embed="rId2" name="Recorded Sound"/>
          </p:nvPr>
        </p:nvPicPr>
        <p:blipFill>
          <a:blip r:embed="rId8" cstate="print"/>
          <a:srcRect/>
          <a:stretch>
            <a:fillRect/>
          </a:stretch>
        </p:blipFill>
        <p:spPr bwMode="auto">
          <a:xfrm>
            <a:off x="8839200" y="6324600"/>
            <a:ext cx="304800" cy="304800"/>
          </a:xfrm>
          <a:prstGeom prst="rect">
            <a:avLst/>
          </a:prstGeom>
          <a:noFill/>
        </p:spPr>
      </p:pic>
      <p:pic>
        <p:nvPicPr>
          <p:cNvPr id="15382" name="Picture 22">
            <a:hlinkClick r:id="" action="ppaction://media"/>
          </p:cNvPr>
          <p:cNvPicPr>
            <a:picLocks noRot="1" noChangeAspect="1" noChangeArrowheads="1"/>
          </p:cNvPicPr>
          <p:nvPr>
            <a:wavAudioFile r:embed="rId3" name="Recorded Sound"/>
          </p:nvPr>
        </p:nvPicPr>
        <p:blipFill>
          <a:blip r:embed="rId8" cstate="print"/>
          <a:srcRect/>
          <a:stretch>
            <a:fillRect/>
          </a:stretch>
        </p:blipFill>
        <p:spPr bwMode="auto">
          <a:xfrm>
            <a:off x="8839200" y="6324600"/>
            <a:ext cx="304800" cy="304800"/>
          </a:xfrm>
          <a:prstGeom prst="rect">
            <a:avLst/>
          </a:prstGeom>
          <a:noFill/>
        </p:spPr>
      </p:pic>
      <p:sp>
        <p:nvSpPr>
          <p:cNvPr id="15383" name="Text Box 23"/>
          <p:cNvSpPr txBox="1">
            <a:spLocks noChangeArrowheads="1"/>
          </p:cNvSpPr>
          <p:nvPr/>
        </p:nvSpPr>
        <p:spPr bwMode="auto">
          <a:xfrm>
            <a:off x="1066800" y="6019800"/>
            <a:ext cx="7086600" cy="641350"/>
          </a:xfrm>
          <a:prstGeom prst="rect">
            <a:avLst/>
          </a:prstGeom>
          <a:noFill/>
          <a:ln w="9525">
            <a:noFill/>
            <a:miter lim="800000"/>
            <a:headEnd/>
            <a:tailEnd/>
          </a:ln>
          <a:effectLst/>
        </p:spPr>
        <p:txBody>
          <a:bodyPr>
            <a:spAutoFit/>
          </a:bodyPr>
          <a:lstStyle/>
          <a:p>
            <a:pPr algn="ctr">
              <a:spcBef>
                <a:spcPct val="50000"/>
              </a:spcBef>
            </a:pPr>
            <a:r>
              <a:rPr lang="en-US" sz="3600" dirty="0">
                <a:solidFill>
                  <a:schemeClr val="bg1"/>
                </a:solidFill>
              </a:rPr>
              <a:t>Petrograd Riots</a:t>
            </a:r>
          </a:p>
        </p:txBody>
      </p:sp>
      <p:pic>
        <p:nvPicPr>
          <p:cNvPr id="15385" name="Picture 25" descr="imageWomen3"/>
          <p:cNvPicPr>
            <a:picLocks noChangeAspect="1" noChangeArrowheads="1"/>
          </p:cNvPicPr>
          <p:nvPr/>
        </p:nvPicPr>
        <p:blipFill>
          <a:blip r:embed="rId9" cstate="print"/>
          <a:srcRect/>
          <a:stretch>
            <a:fillRect/>
          </a:stretch>
        </p:blipFill>
        <p:spPr bwMode="auto">
          <a:xfrm>
            <a:off x="-2170113" y="-3305175"/>
            <a:ext cx="4340226" cy="3305175"/>
          </a:xfrm>
          <a:prstGeom prst="rect">
            <a:avLst/>
          </a:prstGeom>
          <a:noFill/>
        </p:spPr>
      </p:pic>
      <p:sp>
        <p:nvSpPr>
          <p:cNvPr id="15386" name="AutoShape 26"/>
          <p:cNvSpPr>
            <a:spLocks noChangeArrowheads="1"/>
          </p:cNvSpPr>
          <p:nvPr/>
        </p:nvSpPr>
        <p:spPr bwMode="auto">
          <a:xfrm>
            <a:off x="5181600" y="609600"/>
            <a:ext cx="3276600" cy="1371600"/>
          </a:xfrm>
          <a:prstGeom prst="wedgeRoundRectCallout">
            <a:avLst>
              <a:gd name="adj1" fmla="val -64097"/>
              <a:gd name="adj2" fmla="val 87847"/>
              <a:gd name="adj3" fmla="val 16667"/>
            </a:avLst>
          </a:prstGeom>
          <a:solidFill>
            <a:schemeClr val="bg1"/>
          </a:solidFill>
          <a:ln w="9525">
            <a:solidFill>
              <a:schemeClr val="tx1"/>
            </a:solidFill>
            <a:miter lim="800000"/>
            <a:headEnd/>
            <a:tailEnd/>
          </a:ln>
          <a:effectLst/>
        </p:spPr>
        <p:txBody>
          <a:bodyPr/>
          <a:lstStyle/>
          <a:p>
            <a:pPr algn="ctr"/>
            <a:r>
              <a:rPr lang="en-US" sz="3600" dirty="0"/>
              <a:t>Peace &amp;</a:t>
            </a:r>
          </a:p>
          <a:p>
            <a:pPr algn="ctr"/>
            <a:r>
              <a:rPr lang="en-US" sz="3600" dirty="0"/>
              <a:t>Bread!</a:t>
            </a:r>
          </a:p>
        </p:txBody>
      </p:sp>
      <p:pic>
        <p:nvPicPr>
          <p:cNvPr id="15387" name="Picture 27">
            <a:hlinkClick r:id="" action="ppaction://media"/>
          </p:cNvPr>
          <p:cNvPicPr>
            <a:picLocks noRot="1" noChangeAspect="1" noChangeArrowheads="1"/>
          </p:cNvPicPr>
          <p:nvPr>
            <a:wavAudioFile r:embed="rId4" name="Recorded Sound"/>
          </p:nvPr>
        </p:nvPicPr>
        <p:blipFill>
          <a:blip r:embed="rId8" cstate="print"/>
          <a:srcRect/>
          <a:stretch>
            <a:fillRect/>
          </a:stretch>
        </p:blipFill>
        <p:spPr bwMode="auto">
          <a:xfrm>
            <a:off x="8839200" y="6324600"/>
            <a:ext cx="304800" cy="304800"/>
          </a:xfrm>
          <a:prstGeom prst="rect">
            <a:avLst/>
          </a:prstGeom>
          <a:noFill/>
        </p:spPr>
      </p:pic>
      <p:sp>
        <p:nvSpPr>
          <p:cNvPr id="15388" name="AutoShape 28"/>
          <p:cNvSpPr>
            <a:spLocks noChangeArrowheads="1"/>
          </p:cNvSpPr>
          <p:nvPr/>
        </p:nvSpPr>
        <p:spPr bwMode="auto">
          <a:xfrm>
            <a:off x="1143000" y="304800"/>
            <a:ext cx="3276600" cy="1371600"/>
          </a:xfrm>
          <a:prstGeom prst="wedgeRoundRectCallout">
            <a:avLst>
              <a:gd name="adj1" fmla="val 47093"/>
              <a:gd name="adj2" fmla="val 99306"/>
              <a:gd name="adj3" fmla="val 16667"/>
            </a:avLst>
          </a:prstGeom>
          <a:solidFill>
            <a:schemeClr val="bg1"/>
          </a:solidFill>
          <a:ln w="9525">
            <a:solidFill>
              <a:schemeClr val="tx1"/>
            </a:solidFill>
            <a:miter lim="800000"/>
            <a:headEnd/>
            <a:tailEnd/>
          </a:ln>
          <a:effectLst/>
        </p:spPr>
        <p:txBody>
          <a:bodyPr/>
          <a:lstStyle/>
          <a:p>
            <a:pPr algn="ctr"/>
            <a:r>
              <a:rPr lang="en-US" sz="3600" dirty="0"/>
              <a:t>Down with the Czar</a:t>
            </a:r>
          </a:p>
        </p:txBody>
      </p:sp>
      <p:pic>
        <p:nvPicPr>
          <p:cNvPr id="15389" name="Picture 29">
            <a:hlinkClick r:id="" action="ppaction://media"/>
          </p:cNvPr>
          <p:cNvPicPr>
            <a:picLocks noRot="1" noChangeAspect="1" noChangeArrowheads="1"/>
          </p:cNvPicPr>
          <p:nvPr>
            <a:wavAudioFile r:embed="rId5" name="Recorded Sound"/>
          </p:nvPr>
        </p:nvPicPr>
        <p:blipFill>
          <a:blip r:embed="rId8" cstate="print"/>
          <a:srcRect/>
          <a:stretch>
            <a:fillRect/>
          </a:stretch>
        </p:blipFill>
        <p:spPr bwMode="auto">
          <a:xfrm>
            <a:off x="8839200" y="6324600"/>
            <a:ext cx="304800" cy="304800"/>
          </a:xfrm>
          <a:prstGeom prst="rect">
            <a:avLst/>
          </a:prstGeom>
          <a:noFill/>
        </p:spPr>
      </p:pic>
      <p:sp>
        <p:nvSpPr>
          <p:cNvPr id="15390" name="Text Box 30"/>
          <p:cNvSpPr txBox="1">
            <a:spLocks noChangeArrowheads="1"/>
          </p:cNvSpPr>
          <p:nvPr/>
        </p:nvSpPr>
        <p:spPr bwMode="auto">
          <a:xfrm>
            <a:off x="1143000" y="4572000"/>
            <a:ext cx="6934200" cy="1066800"/>
          </a:xfrm>
          <a:prstGeom prst="rect">
            <a:avLst/>
          </a:prstGeom>
          <a:noFill/>
          <a:ln w="9525">
            <a:noFill/>
            <a:miter lim="800000"/>
            <a:headEnd/>
            <a:tailEnd/>
          </a:ln>
          <a:effectLst/>
        </p:spPr>
        <p:txBody>
          <a:bodyPr>
            <a:spAutoFit/>
          </a:bodyPr>
          <a:lstStyle/>
          <a:p>
            <a:pPr algn="ctr">
              <a:spcBef>
                <a:spcPct val="50000"/>
              </a:spcBef>
            </a:pPr>
            <a:r>
              <a:rPr lang="en-US" sz="3200" b="1" dirty="0">
                <a:solidFill>
                  <a:srgbClr val="FFFF00"/>
                </a:solidFill>
              </a:rPr>
              <a:t>Nicholas called in the army to put down the riot</a:t>
            </a:r>
          </a:p>
        </p:txBody>
      </p:sp>
      <p:sp>
        <p:nvSpPr>
          <p:cNvPr id="15391" name="Text Box 31"/>
          <p:cNvSpPr txBox="1">
            <a:spLocks noChangeArrowheads="1"/>
          </p:cNvSpPr>
          <p:nvPr/>
        </p:nvSpPr>
        <p:spPr bwMode="auto">
          <a:xfrm>
            <a:off x="1828800" y="5562600"/>
            <a:ext cx="5334000" cy="579438"/>
          </a:xfrm>
          <a:prstGeom prst="rect">
            <a:avLst/>
          </a:prstGeom>
          <a:noFill/>
          <a:ln w="9525">
            <a:noFill/>
            <a:miter lim="800000"/>
            <a:headEnd/>
            <a:tailEnd/>
          </a:ln>
          <a:effectLst/>
        </p:spPr>
        <p:txBody>
          <a:bodyPr>
            <a:spAutoFit/>
          </a:bodyPr>
          <a:lstStyle/>
          <a:p>
            <a:pPr algn="ctr">
              <a:spcBef>
                <a:spcPct val="50000"/>
              </a:spcBef>
            </a:pPr>
            <a:r>
              <a:rPr lang="en-US" sz="3200" b="1" dirty="0">
                <a:solidFill>
                  <a:srgbClr val="FFFF00"/>
                </a:solidFill>
              </a:rPr>
              <a:t>Army joined protest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73"/>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000" fill="hold"/>
                                        <p:tgtEl>
                                          <p:spTgt spid="15378"/>
                                        </p:tgtEl>
                                      </p:cBhvr>
                                    </p:cmd>
                                  </p:childTnLst>
                                </p:cTn>
                              </p:par>
                              <p:par>
                                <p:cTn id="9" presetID="10" presetClass="entr" presetSubtype="0" fill="hold" nodeType="withEffect">
                                  <p:stCondLst>
                                    <p:cond delay="0"/>
                                  </p:stCondLst>
                                  <p:childTnLst>
                                    <p:set>
                                      <p:cBhvr>
                                        <p:cTn id="10" dur="1" fill="hold">
                                          <p:stCondLst>
                                            <p:cond delay="0"/>
                                          </p:stCondLst>
                                        </p:cTn>
                                        <p:tgtEl>
                                          <p:spTgt spid="15383">
                                            <p:txEl>
                                              <p:pRg st="0" end="0"/>
                                            </p:txEl>
                                          </p:spTgt>
                                        </p:tgtEl>
                                        <p:attrNameLst>
                                          <p:attrName>style.visibility</p:attrName>
                                        </p:attrNameLst>
                                      </p:cBhvr>
                                      <p:to>
                                        <p:strVal val="visible"/>
                                      </p:to>
                                    </p:set>
                                    <p:animEffect transition="in" filter="fade">
                                      <p:cBhvr>
                                        <p:cTn id="11" dur="2000"/>
                                        <p:tgtEl>
                                          <p:spTgt spid="15383">
                                            <p:txEl>
                                              <p:pRg st="0" end="0"/>
                                            </p:txEl>
                                          </p:spTgt>
                                        </p:tgtEl>
                                      </p:cBhvr>
                                    </p:animEffect>
                                  </p:childTnLst>
                                </p:cTn>
                              </p:par>
                            </p:childTnLst>
                          </p:cTn>
                        </p:par>
                        <p:par>
                          <p:cTn id="12" fill="hold">
                            <p:stCondLst>
                              <p:cond delay="2000"/>
                            </p:stCondLst>
                            <p:childTnLst>
                              <p:par>
                                <p:cTn id="13" presetID="1" presetClass="exit" presetSubtype="0" fill="hold" grpId="1" nodeType="afterEffect">
                                  <p:stCondLst>
                                    <p:cond delay="0"/>
                                  </p:stCondLst>
                                  <p:childTnLst>
                                    <p:set>
                                      <p:cBhvr>
                                        <p:cTn id="14" dur="1" fill="hold">
                                          <p:stCondLst>
                                            <p:cond delay="0"/>
                                          </p:stCondLst>
                                        </p:cTn>
                                        <p:tgtEl>
                                          <p:spTgt spid="15373"/>
                                        </p:tgtEl>
                                        <p:attrNameLst>
                                          <p:attrName>style.visibility</p:attrName>
                                        </p:attrNameLst>
                                      </p:cBhvr>
                                      <p:to>
                                        <p:strVal val="hidden"/>
                                      </p:to>
                                    </p:set>
                                  </p:childTnLst>
                                </p:cTn>
                              </p:par>
                            </p:childTnLst>
                          </p:cTn>
                        </p:par>
                        <p:par>
                          <p:cTn id="15" fill="hold">
                            <p:stCondLst>
                              <p:cond delay="2000"/>
                            </p:stCondLst>
                            <p:childTnLst>
                              <p:par>
                                <p:cTn id="16" presetID="1" presetClass="entr" presetSubtype="0" fill="hold" grpId="0" nodeType="afterEffect">
                                  <p:stCondLst>
                                    <p:cond delay="0"/>
                                  </p:stCondLst>
                                  <p:childTnLst>
                                    <p:set>
                                      <p:cBhvr>
                                        <p:cTn id="17" dur="1" fill="hold">
                                          <p:stCondLst>
                                            <p:cond delay="0"/>
                                          </p:stCondLst>
                                        </p:cTn>
                                        <p:tgtEl>
                                          <p:spTgt spid="15369"/>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000" fill="hold"/>
                                        <p:tgtEl>
                                          <p:spTgt spid="15377"/>
                                        </p:tgtEl>
                                      </p:cBhvr>
                                    </p:cmd>
                                  </p:childTnLst>
                                </p:cTn>
                              </p:par>
                            </p:childTnLst>
                          </p:cTn>
                        </p:par>
                        <p:par>
                          <p:cTn id="20" fill="hold">
                            <p:stCondLst>
                              <p:cond delay="3000"/>
                            </p:stCondLst>
                            <p:childTnLst>
                              <p:par>
                                <p:cTn id="21" presetID="1" presetClass="exit" presetSubtype="0" fill="hold" grpId="1" nodeType="afterEffect">
                                  <p:stCondLst>
                                    <p:cond delay="0"/>
                                  </p:stCondLst>
                                  <p:childTnLst>
                                    <p:set>
                                      <p:cBhvr>
                                        <p:cTn id="22" dur="1" fill="hold">
                                          <p:stCondLst>
                                            <p:cond delay="0"/>
                                          </p:stCondLst>
                                        </p:cTn>
                                        <p:tgtEl>
                                          <p:spTgt spid="15369"/>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grpId="0" nodeType="afterEffect">
                                  <p:stCondLst>
                                    <p:cond delay="0"/>
                                  </p:stCondLst>
                                  <p:childTnLst>
                                    <p:set>
                                      <p:cBhvr>
                                        <p:cTn id="25" dur="1" fill="hold">
                                          <p:stCondLst>
                                            <p:cond delay="0"/>
                                          </p:stCondLst>
                                        </p:cTn>
                                        <p:tgtEl>
                                          <p:spTgt spid="15371"/>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1000" fill="hold"/>
                                        <p:tgtEl>
                                          <p:spTgt spid="15380"/>
                                        </p:tgtEl>
                                      </p:cBhvr>
                                    </p:cmd>
                                  </p:childTnLst>
                                </p:cTn>
                              </p:par>
                            </p:childTnLst>
                          </p:cTn>
                        </p:par>
                        <p:par>
                          <p:cTn id="28" fill="hold">
                            <p:stCondLst>
                              <p:cond delay="4000"/>
                            </p:stCondLst>
                            <p:childTnLst>
                              <p:par>
                                <p:cTn id="29" presetID="1" presetClass="exit" presetSubtype="0" fill="hold" grpId="1" nodeType="afterEffect">
                                  <p:stCondLst>
                                    <p:cond delay="0"/>
                                  </p:stCondLst>
                                  <p:childTnLst>
                                    <p:set>
                                      <p:cBhvr>
                                        <p:cTn id="30" dur="1" fill="hold">
                                          <p:stCondLst>
                                            <p:cond delay="0"/>
                                          </p:stCondLst>
                                        </p:cTn>
                                        <p:tgtEl>
                                          <p:spTgt spid="15371"/>
                                        </p:tgtEl>
                                        <p:attrNameLst>
                                          <p:attrName>style.visibility</p:attrName>
                                        </p:attrNameLst>
                                      </p:cBhvr>
                                      <p:to>
                                        <p:strVal val="hidden"/>
                                      </p:to>
                                    </p:set>
                                  </p:childTnLst>
                                </p:cTn>
                              </p:par>
                            </p:childTnLst>
                          </p:cTn>
                        </p:par>
                        <p:par>
                          <p:cTn id="31" fill="hold">
                            <p:stCondLst>
                              <p:cond delay="4000"/>
                            </p:stCondLst>
                            <p:childTnLst>
                              <p:par>
                                <p:cTn id="32" presetID="1" presetClass="entr" presetSubtype="0" fill="hold" grpId="0" nodeType="afterEffect">
                                  <p:stCondLst>
                                    <p:cond delay="0"/>
                                  </p:stCondLst>
                                  <p:childTnLst>
                                    <p:set>
                                      <p:cBhvr>
                                        <p:cTn id="33" dur="1" fill="hold">
                                          <p:stCondLst>
                                            <p:cond delay="0"/>
                                          </p:stCondLst>
                                        </p:cTn>
                                        <p:tgtEl>
                                          <p:spTgt spid="15370"/>
                                        </p:tgtEl>
                                        <p:attrNameLst>
                                          <p:attrName>style.visibility</p:attrName>
                                        </p:attrNameLst>
                                      </p:cBhvr>
                                      <p:to>
                                        <p:strVal val="visible"/>
                                      </p:to>
                                    </p:set>
                                  </p:childTnLst>
                                </p:cTn>
                              </p:par>
                              <p:par>
                                <p:cTn id="34" presetID="1" presetClass="mediacall" presetSubtype="0" fill="hold" nodeType="withEffect">
                                  <p:stCondLst>
                                    <p:cond delay="0"/>
                                  </p:stCondLst>
                                  <p:childTnLst>
                                    <p:cmd type="call" cmd="playFrom(0.0)">
                                      <p:cBhvr>
                                        <p:cTn id="35" dur="1000" fill="hold"/>
                                        <p:tgtEl>
                                          <p:spTgt spid="15379"/>
                                        </p:tgtEl>
                                      </p:cBhvr>
                                    </p:cmd>
                                  </p:childTnLst>
                                </p:cTn>
                              </p:par>
                            </p:childTnLst>
                          </p:cTn>
                        </p:par>
                        <p:par>
                          <p:cTn id="36" fill="hold">
                            <p:stCondLst>
                              <p:cond delay="5000"/>
                            </p:stCondLst>
                            <p:childTnLst>
                              <p:par>
                                <p:cTn id="37" presetID="1" presetClass="exit" presetSubtype="0" fill="hold" grpId="1" nodeType="afterEffect">
                                  <p:stCondLst>
                                    <p:cond delay="0"/>
                                  </p:stCondLst>
                                  <p:childTnLst>
                                    <p:set>
                                      <p:cBhvr>
                                        <p:cTn id="38" dur="1" fill="hold">
                                          <p:stCondLst>
                                            <p:cond delay="0"/>
                                          </p:stCondLst>
                                        </p:cTn>
                                        <p:tgtEl>
                                          <p:spTgt spid="15370"/>
                                        </p:tgtEl>
                                        <p:attrNameLst>
                                          <p:attrName>style.visibility</p:attrName>
                                        </p:attrNameLst>
                                      </p:cBhvr>
                                      <p:to>
                                        <p:strVal val="hidden"/>
                                      </p:to>
                                    </p:set>
                                  </p:childTnLst>
                                </p:cTn>
                              </p:par>
                            </p:childTnLst>
                          </p:cTn>
                        </p:par>
                        <p:par>
                          <p:cTn id="39" fill="hold">
                            <p:stCondLst>
                              <p:cond delay="5000"/>
                            </p:stCondLst>
                            <p:childTnLst>
                              <p:par>
                                <p:cTn id="40" presetID="1" presetClass="entr" presetSubtype="0" fill="hold" grpId="0" nodeType="afterEffect">
                                  <p:stCondLst>
                                    <p:cond delay="0"/>
                                  </p:stCondLst>
                                  <p:childTnLst>
                                    <p:set>
                                      <p:cBhvr>
                                        <p:cTn id="41" dur="1" fill="hold">
                                          <p:stCondLst>
                                            <p:cond delay="0"/>
                                          </p:stCondLst>
                                        </p:cTn>
                                        <p:tgtEl>
                                          <p:spTgt spid="15374"/>
                                        </p:tgtEl>
                                        <p:attrNameLst>
                                          <p:attrName>style.visibility</p:attrName>
                                        </p:attrNameLst>
                                      </p:cBhvr>
                                      <p:to>
                                        <p:strVal val="visible"/>
                                      </p:to>
                                    </p:set>
                                  </p:childTnLst>
                                </p:cTn>
                              </p:par>
                              <p:par>
                                <p:cTn id="42" presetID="1" presetClass="mediacall" presetSubtype="0" fill="hold" nodeType="withEffect">
                                  <p:stCondLst>
                                    <p:cond delay="0"/>
                                  </p:stCondLst>
                                  <p:childTnLst>
                                    <p:cmd type="call" cmd="playFrom(0.0)">
                                      <p:cBhvr>
                                        <p:cTn id="43" dur="1000" fill="hold"/>
                                        <p:tgtEl>
                                          <p:spTgt spid="15382"/>
                                        </p:tgtEl>
                                      </p:cBhvr>
                                    </p:cmd>
                                  </p:childTnLst>
                                </p:cTn>
                              </p:par>
                            </p:childTnLst>
                          </p:cTn>
                        </p:par>
                        <p:par>
                          <p:cTn id="44" fill="hold">
                            <p:stCondLst>
                              <p:cond delay="6000"/>
                            </p:stCondLst>
                            <p:childTnLst>
                              <p:par>
                                <p:cTn id="45" presetID="1" presetClass="exit" presetSubtype="0" fill="hold" grpId="1" nodeType="afterEffect">
                                  <p:stCondLst>
                                    <p:cond delay="0"/>
                                  </p:stCondLst>
                                  <p:childTnLst>
                                    <p:set>
                                      <p:cBhvr>
                                        <p:cTn id="46" dur="1" fill="hold">
                                          <p:stCondLst>
                                            <p:cond delay="0"/>
                                          </p:stCondLst>
                                        </p:cTn>
                                        <p:tgtEl>
                                          <p:spTgt spid="15374"/>
                                        </p:tgtEl>
                                        <p:attrNameLst>
                                          <p:attrName>style.visibility</p:attrName>
                                        </p:attrNameLst>
                                      </p:cBhvr>
                                      <p:to>
                                        <p:strVal val="hidden"/>
                                      </p:to>
                                    </p:set>
                                  </p:childTnLst>
                                </p:cTn>
                              </p:par>
                            </p:childTnLst>
                          </p:cTn>
                        </p:par>
                        <p:par>
                          <p:cTn id="47" fill="hold">
                            <p:stCondLst>
                              <p:cond delay="6000"/>
                            </p:stCondLst>
                            <p:childTnLst>
                              <p:par>
                                <p:cTn id="48" presetID="1" presetClass="entr" presetSubtype="0" fill="hold" grpId="0" nodeType="afterEffect">
                                  <p:stCondLst>
                                    <p:cond delay="0"/>
                                  </p:stCondLst>
                                  <p:childTnLst>
                                    <p:set>
                                      <p:cBhvr>
                                        <p:cTn id="49" dur="1" fill="hold">
                                          <p:stCondLst>
                                            <p:cond delay="0"/>
                                          </p:stCondLst>
                                        </p:cTn>
                                        <p:tgtEl>
                                          <p:spTgt spid="15372"/>
                                        </p:tgtEl>
                                        <p:attrNameLst>
                                          <p:attrName>style.visibility</p:attrName>
                                        </p:attrNameLst>
                                      </p:cBhvr>
                                      <p:to>
                                        <p:strVal val="visible"/>
                                      </p:to>
                                    </p:set>
                                  </p:childTnLst>
                                </p:cTn>
                              </p:par>
                              <p:par>
                                <p:cTn id="50" presetID="1" presetClass="mediacall" presetSubtype="0" fill="hold" nodeType="withEffect">
                                  <p:stCondLst>
                                    <p:cond delay="0"/>
                                  </p:stCondLst>
                                  <p:childTnLst>
                                    <p:cmd type="call" cmd="playFrom(0.0)">
                                      <p:cBhvr>
                                        <p:cTn id="51" dur="1000" fill="hold"/>
                                        <p:tgtEl>
                                          <p:spTgt spid="15381"/>
                                        </p:tgtEl>
                                      </p:cBhvr>
                                    </p:cmd>
                                  </p:childTnLst>
                                </p:cTn>
                              </p:par>
                            </p:childTnLst>
                          </p:cTn>
                        </p:par>
                        <p:par>
                          <p:cTn id="52" fill="hold">
                            <p:stCondLst>
                              <p:cond delay="7000"/>
                            </p:stCondLst>
                            <p:childTnLst>
                              <p:par>
                                <p:cTn id="53" presetID="1" presetClass="exit" presetSubtype="0" fill="hold" grpId="1" nodeType="afterEffect">
                                  <p:stCondLst>
                                    <p:cond delay="0"/>
                                  </p:stCondLst>
                                  <p:childTnLst>
                                    <p:set>
                                      <p:cBhvr>
                                        <p:cTn id="54" dur="1" fill="hold">
                                          <p:stCondLst>
                                            <p:cond delay="0"/>
                                          </p:stCondLst>
                                        </p:cTn>
                                        <p:tgtEl>
                                          <p:spTgt spid="15372"/>
                                        </p:tgtEl>
                                        <p:attrNameLst>
                                          <p:attrName>style.visibility</p:attrName>
                                        </p:attrNameLst>
                                      </p:cBhvr>
                                      <p:to>
                                        <p:strVal val="hidden"/>
                                      </p:to>
                                    </p:set>
                                  </p:childTnLst>
                                </p:cTn>
                              </p:par>
                              <p:par>
                                <p:cTn id="55" presetID="53" presetClass="exit" presetSubtype="0" fill="hold" grpId="0" nodeType="withEffect">
                                  <p:stCondLst>
                                    <p:cond delay="0"/>
                                  </p:stCondLst>
                                  <p:childTnLst>
                                    <p:anim calcmode="lin" valueType="num">
                                      <p:cBhvr>
                                        <p:cTn id="56" dur="500"/>
                                        <p:tgtEl>
                                          <p:spTgt spid="15383">
                                            <p:txEl>
                                              <p:pRg st="0" end="0"/>
                                            </p:txEl>
                                          </p:spTgt>
                                        </p:tgtEl>
                                        <p:attrNameLst>
                                          <p:attrName>ppt_w</p:attrName>
                                        </p:attrNameLst>
                                      </p:cBhvr>
                                      <p:tavLst>
                                        <p:tav tm="0">
                                          <p:val>
                                            <p:strVal val="ppt_w"/>
                                          </p:val>
                                        </p:tav>
                                        <p:tav tm="100000">
                                          <p:val>
                                            <p:fltVal val="0"/>
                                          </p:val>
                                        </p:tav>
                                      </p:tavLst>
                                    </p:anim>
                                    <p:anim calcmode="lin" valueType="num">
                                      <p:cBhvr>
                                        <p:cTn id="57" dur="500"/>
                                        <p:tgtEl>
                                          <p:spTgt spid="15383">
                                            <p:txEl>
                                              <p:pRg st="0" end="0"/>
                                            </p:txEl>
                                          </p:spTgt>
                                        </p:tgtEl>
                                        <p:attrNameLst>
                                          <p:attrName>ppt_h</p:attrName>
                                        </p:attrNameLst>
                                      </p:cBhvr>
                                      <p:tavLst>
                                        <p:tav tm="0">
                                          <p:val>
                                            <p:strVal val="ppt_h"/>
                                          </p:val>
                                        </p:tav>
                                        <p:tav tm="100000">
                                          <p:val>
                                            <p:fltVal val="0"/>
                                          </p:val>
                                        </p:tav>
                                      </p:tavLst>
                                    </p:anim>
                                    <p:animEffect transition="out" filter="fade">
                                      <p:cBhvr>
                                        <p:cTn id="58" dur="500"/>
                                        <p:tgtEl>
                                          <p:spTgt spid="15383">
                                            <p:txEl>
                                              <p:pRg st="0" end="0"/>
                                            </p:txEl>
                                          </p:spTgt>
                                        </p:tgtEl>
                                      </p:cBhvr>
                                    </p:animEffect>
                                    <p:set>
                                      <p:cBhvr>
                                        <p:cTn id="59" dur="1" fill="hold">
                                          <p:stCondLst>
                                            <p:cond delay="499"/>
                                          </p:stCondLst>
                                        </p:cTn>
                                        <p:tgtEl>
                                          <p:spTgt spid="15383">
                                            <p:txEl>
                                              <p:pRg st="0" end="0"/>
                                            </p:txEl>
                                          </p:spTgt>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15390"/>
                                        </p:tgtEl>
                                        <p:attrNameLst>
                                          <p:attrName>style.visibility</p:attrName>
                                        </p:attrNameLst>
                                      </p:cBhvr>
                                      <p:to>
                                        <p:strVal val="visible"/>
                                      </p:to>
                                    </p:set>
                                    <p:animEffect transition="in" filter="fade">
                                      <p:cBhvr>
                                        <p:cTn id="62" dur="3000"/>
                                        <p:tgtEl>
                                          <p:spTgt spid="15390"/>
                                        </p:tgtEl>
                                      </p:cBhvr>
                                    </p:animEffect>
                                  </p:childTnLst>
                                </p:cTn>
                              </p:par>
                            </p:childTnLst>
                          </p:cTn>
                        </p:par>
                      </p:childTnLst>
                    </p:cTn>
                  </p:par>
                  <p:par>
                    <p:cTn id="63" fill="hold">
                      <p:stCondLst>
                        <p:cond delay="indefinite"/>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5.E-6 -2.22222E-6 C 0.00382 0.01505 0.00816 0.03125 0.01563 0.04375 C 0.01841 0.04838 0.02171 0.05208 0.02501 0.05625 C 0.03212 0.06597 0.04202 0.08819 0.04688 0.10023 C 0.05573 0.12199 0.05973 0.1463 0.07344 0.16481 C 0.07813 0.18426 0.09532 0.2125 0.10469 0.22917 C 0.11007 0.23866 0.11233 0.24769 0.11858 0.25625 C 0.12136 0.26713 0.12622 0.27685 0.12969 0.2875 C 0.1316 0.29375 0.13126 0.29745 0.13438 0.30417 C 0.13716 0.31019 0.13994 0.31597 0.14376 0.32083 C 0.14532 0.32292 0.14723 0.32477 0.14844 0.32708 C 0.15521 0.34028 0.16025 0.35579 0.16719 0.36875 C 0.17362 0.38079 0.1724 0.37801 0.18282 0.39167 C 0.19323 0.40556 0.20174 0.42384 0.21094 0.43958 C 0.21771 0.45139 0.22327 0.46481 0.22952 0.47708 C 0.23316 0.48403 0.23785 0.49051 0.24063 0.49792 C 0.24132 0.49977 0.24132 0.50231 0.24219 0.50417 C 0.24584 0.51134 0.25087 0.51759 0.25469 0.525 C 0.25921 0.53403 0.26233 0.54329 0.26719 0.55208 C 0.2691 0.56019 0.27362 0.56343 0.27657 0.57083 C 0.28004 0.58032 0.27518 0.57523 0.28282 0.58542 C 0.28403 0.58727 0.28612 0.58773 0.28751 0.58958 C 0.29323 0.59838 0.29775 0.61111 0.30469 0.61875 C 0.3191 0.63495 0.33542 0.64931 0.35139 0.6625 C 0.35886 0.66852 0.36546 0.6787 0.37344 0.68333 C 0.3783 0.68634 0.38386 0.68796 0.38907 0.68958 C 0.39688 0.69653 0.40521 0.6956 0.41407 0.7 C 0.42935 0.70764 0.44514 0.71389 0.46077 0.72083 C 0.47257 0.72616 0.48438 0.73333 0.49688 0.73333 " pathEditMode="relative" ptsTypes="ffffffffffffffffffffffffffffA">
                                      <p:cBhvr>
                                        <p:cTn id="66" dur="3000" fill="hold"/>
                                        <p:tgtEl>
                                          <p:spTgt spid="15385"/>
                                        </p:tgtEl>
                                        <p:attrNameLst>
                                          <p:attrName>ppt_x</p:attrName>
                                          <p:attrName>ppt_y</p:attrName>
                                        </p:attrNameLst>
                                      </p:cBhvr>
                                    </p:animMotion>
                                  </p:childTnLst>
                                </p:cTn>
                              </p:par>
                            </p:childTnLst>
                          </p:cTn>
                        </p:par>
                        <p:par>
                          <p:cTn id="67" fill="hold">
                            <p:stCondLst>
                              <p:cond delay="3000"/>
                            </p:stCondLst>
                            <p:childTnLst>
                              <p:par>
                                <p:cTn id="68" presetID="53" presetClass="exit" presetSubtype="0" fill="hold" grpId="1" nodeType="afterEffect">
                                  <p:stCondLst>
                                    <p:cond delay="0"/>
                                  </p:stCondLst>
                                  <p:childTnLst>
                                    <p:anim calcmode="lin" valueType="num">
                                      <p:cBhvr>
                                        <p:cTn id="69" dur="500"/>
                                        <p:tgtEl>
                                          <p:spTgt spid="15390"/>
                                        </p:tgtEl>
                                        <p:attrNameLst>
                                          <p:attrName>ppt_w</p:attrName>
                                        </p:attrNameLst>
                                      </p:cBhvr>
                                      <p:tavLst>
                                        <p:tav tm="0">
                                          <p:val>
                                            <p:strVal val="ppt_w"/>
                                          </p:val>
                                        </p:tav>
                                        <p:tav tm="100000">
                                          <p:val>
                                            <p:fltVal val="0"/>
                                          </p:val>
                                        </p:tav>
                                      </p:tavLst>
                                    </p:anim>
                                    <p:anim calcmode="lin" valueType="num">
                                      <p:cBhvr>
                                        <p:cTn id="70" dur="500"/>
                                        <p:tgtEl>
                                          <p:spTgt spid="15390"/>
                                        </p:tgtEl>
                                        <p:attrNameLst>
                                          <p:attrName>ppt_h</p:attrName>
                                        </p:attrNameLst>
                                      </p:cBhvr>
                                      <p:tavLst>
                                        <p:tav tm="0">
                                          <p:val>
                                            <p:strVal val="ppt_h"/>
                                          </p:val>
                                        </p:tav>
                                        <p:tav tm="100000">
                                          <p:val>
                                            <p:fltVal val="0"/>
                                          </p:val>
                                        </p:tav>
                                      </p:tavLst>
                                    </p:anim>
                                    <p:animEffect transition="out" filter="fade">
                                      <p:cBhvr>
                                        <p:cTn id="71" dur="500"/>
                                        <p:tgtEl>
                                          <p:spTgt spid="15390"/>
                                        </p:tgtEl>
                                      </p:cBhvr>
                                    </p:animEffect>
                                    <p:set>
                                      <p:cBhvr>
                                        <p:cTn id="72" dur="1" fill="hold">
                                          <p:stCondLst>
                                            <p:cond delay="499"/>
                                          </p:stCondLst>
                                        </p:cTn>
                                        <p:tgtEl>
                                          <p:spTgt spid="15390"/>
                                        </p:tgtEl>
                                        <p:attrNameLst>
                                          <p:attrName>style.visibility</p:attrName>
                                        </p:attrNameLst>
                                      </p:cBhvr>
                                      <p:to>
                                        <p:strVal val="hidden"/>
                                      </p:to>
                                    </p:set>
                                  </p:childTnLst>
                                </p:cTn>
                              </p:par>
                            </p:childTnLst>
                          </p:cTn>
                        </p:par>
                        <p:par>
                          <p:cTn id="73" fill="hold">
                            <p:stCondLst>
                              <p:cond delay="3500"/>
                            </p:stCondLst>
                            <p:childTnLst>
                              <p:par>
                                <p:cTn id="74" presetID="1" presetClass="entr" presetSubtype="0" fill="hold" grpId="0" nodeType="afterEffect">
                                  <p:stCondLst>
                                    <p:cond delay="0"/>
                                  </p:stCondLst>
                                  <p:childTnLst>
                                    <p:set>
                                      <p:cBhvr>
                                        <p:cTn id="75" dur="1" fill="hold">
                                          <p:stCondLst>
                                            <p:cond delay="0"/>
                                          </p:stCondLst>
                                        </p:cTn>
                                        <p:tgtEl>
                                          <p:spTgt spid="15386"/>
                                        </p:tgtEl>
                                        <p:attrNameLst>
                                          <p:attrName>style.visibility</p:attrName>
                                        </p:attrNameLst>
                                      </p:cBhvr>
                                      <p:to>
                                        <p:strVal val="visible"/>
                                      </p:to>
                                    </p:set>
                                  </p:childTnLst>
                                </p:cTn>
                              </p:par>
                              <p:par>
                                <p:cTn id="76" presetID="1" presetClass="mediacall" presetSubtype="0" fill="hold" nodeType="withEffect">
                                  <p:stCondLst>
                                    <p:cond delay="0"/>
                                  </p:stCondLst>
                                  <p:childTnLst>
                                    <p:cmd type="call" cmd="playFrom(0.0)">
                                      <p:cBhvr>
                                        <p:cTn id="77" dur="2000" fill="hold"/>
                                        <p:tgtEl>
                                          <p:spTgt spid="15387"/>
                                        </p:tgtEl>
                                      </p:cBhvr>
                                    </p:cmd>
                                  </p:childTnLst>
                                </p:cTn>
                              </p:par>
                            </p:childTnLst>
                          </p:cTn>
                        </p:par>
                        <p:par>
                          <p:cTn id="78" fill="hold">
                            <p:stCondLst>
                              <p:cond delay="5500"/>
                            </p:stCondLst>
                            <p:childTnLst>
                              <p:par>
                                <p:cTn id="79" presetID="1" presetClass="entr" presetSubtype="0" fill="hold" grpId="0" nodeType="afterEffect">
                                  <p:stCondLst>
                                    <p:cond delay="0"/>
                                  </p:stCondLst>
                                  <p:childTnLst>
                                    <p:set>
                                      <p:cBhvr>
                                        <p:cTn id="80" dur="1" fill="hold">
                                          <p:stCondLst>
                                            <p:cond delay="0"/>
                                          </p:stCondLst>
                                        </p:cTn>
                                        <p:tgtEl>
                                          <p:spTgt spid="15388"/>
                                        </p:tgtEl>
                                        <p:attrNameLst>
                                          <p:attrName>style.visibility</p:attrName>
                                        </p:attrNameLst>
                                      </p:cBhvr>
                                      <p:to>
                                        <p:strVal val="visible"/>
                                      </p:to>
                                    </p:set>
                                  </p:childTnLst>
                                </p:cTn>
                              </p:par>
                              <p:par>
                                <p:cTn id="81" presetID="1" presetClass="mediacall" presetSubtype="0" fill="hold" nodeType="withEffect">
                                  <p:stCondLst>
                                    <p:cond delay="0"/>
                                  </p:stCondLst>
                                  <p:childTnLst>
                                    <p:cmd type="call" cmd="playFrom(0.0)">
                                      <p:cBhvr>
                                        <p:cTn id="82" dur="2000" fill="hold"/>
                                        <p:tgtEl>
                                          <p:spTgt spid="15389"/>
                                        </p:tgtEl>
                                      </p:cBhvr>
                                    </p:cmd>
                                  </p:childTnLst>
                                </p:cTn>
                              </p:par>
                            </p:childTnLst>
                          </p:cTn>
                        </p:par>
                        <p:par>
                          <p:cTn id="83" fill="hold">
                            <p:stCondLst>
                              <p:cond delay="7500"/>
                            </p:stCondLst>
                            <p:childTnLst>
                              <p:par>
                                <p:cTn id="84" presetID="55" presetClass="entr" presetSubtype="0" fill="hold" grpId="0" nodeType="afterEffect">
                                  <p:stCondLst>
                                    <p:cond delay="0"/>
                                  </p:stCondLst>
                                  <p:childTnLst>
                                    <p:set>
                                      <p:cBhvr>
                                        <p:cTn id="85" dur="1" fill="hold">
                                          <p:stCondLst>
                                            <p:cond delay="0"/>
                                          </p:stCondLst>
                                        </p:cTn>
                                        <p:tgtEl>
                                          <p:spTgt spid="15391"/>
                                        </p:tgtEl>
                                        <p:attrNameLst>
                                          <p:attrName>style.visibility</p:attrName>
                                        </p:attrNameLst>
                                      </p:cBhvr>
                                      <p:to>
                                        <p:strVal val="visible"/>
                                      </p:to>
                                    </p:set>
                                    <p:anim calcmode="lin" valueType="num">
                                      <p:cBhvr>
                                        <p:cTn id="86" dur="1000" fill="hold"/>
                                        <p:tgtEl>
                                          <p:spTgt spid="15391"/>
                                        </p:tgtEl>
                                        <p:attrNameLst>
                                          <p:attrName>ppt_w</p:attrName>
                                        </p:attrNameLst>
                                      </p:cBhvr>
                                      <p:tavLst>
                                        <p:tav tm="0">
                                          <p:val>
                                            <p:strVal val="#ppt_w*0.70"/>
                                          </p:val>
                                        </p:tav>
                                        <p:tav tm="100000">
                                          <p:val>
                                            <p:strVal val="#ppt_w"/>
                                          </p:val>
                                        </p:tav>
                                      </p:tavLst>
                                    </p:anim>
                                    <p:anim calcmode="lin" valueType="num">
                                      <p:cBhvr>
                                        <p:cTn id="87" dur="1000" fill="hold"/>
                                        <p:tgtEl>
                                          <p:spTgt spid="15391"/>
                                        </p:tgtEl>
                                        <p:attrNameLst>
                                          <p:attrName>ppt_h</p:attrName>
                                        </p:attrNameLst>
                                      </p:cBhvr>
                                      <p:tavLst>
                                        <p:tav tm="0">
                                          <p:val>
                                            <p:strVal val="#ppt_h"/>
                                          </p:val>
                                        </p:tav>
                                        <p:tav tm="100000">
                                          <p:val>
                                            <p:strVal val="#ppt_h"/>
                                          </p:val>
                                        </p:tav>
                                      </p:tavLst>
                                    </p:anim>
                                    <p:animEffect transition="in" filter="fade">
                                      <p:cBhvr>
                                        <p:cTn id="88" dur="1000"/>
                                        <p:tgtEl>
                                          <p:spTgt spid="1539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9" fill="hold" display="0">
                  <p:stCondLst>
                    <p:cond delay="indefinite"/>
                  </p:stCondLst>
                  <p:endCondLst>
                    <p:cond evt="onNext" delay="0">
                      <p:tgtEl>
                        <p:sldTgt/>
                      </p:tgtEl>
                    </p:cond>
                    <p:cond evt="onPrev" delay="0">
                      <p:tgtEl>
                        <p:sldTgt/>
                      </p:tgtEl>
                    </p:cond>
                    <p:cond evt="onStopAudio" delay="0">
                      <p:tgtEl>
                        <p:sldTgt/>
                      </p:tgtEl>
                    </p:cond>
                  </p:endCondLst>
                </p:cTn>
                <p:tgtEl>
                  <p:spTgt spid="15377"/>
                </p:tgtEl>
              </p:cMediaNode>
            </p:audio>
            <p:audio>
              <p:cMediaNode>
                <p:cTn id="90" fill="hold" display="0">
                  <p:stCondLst>
                    <p:cond delay="indefinite"/>
                  </p:stCondLst>
                  <p:endCondLst>
                    <p:cond evt="onNext" delay="0">
                      <p:tgtEl>
                        <p:sldTgt/>
                      </p:tgtEl>
                    </p:cond>
                    <p:cond evt="onPrev" delay="0">
                      <p:tgtEl>
                        <p:sldTgt/>
                      </p:tgtEl>
                    </p:cond>
                    <p:cond evt="onStopAudio" delay="0">
                      <p:tgtEl>
                        <p:sldTgt/>
                      </p:tgtEl>
                    </p:cond>
                  </p:endCondLst>
                </p:cTn>
                <p:tgtEl>
                  <p:spTgt spid="15378"/>
                </p:tgtEl>
              </p:cMediaNode>
            </p:audio>
            <p:audio>
              <p:cMediaNode>
                <p:cTn id="91" fill="hold" display="0">
                  <p:stCondLst>
                    <p:cond delay="indefinite"/>
                  </p:stCondLst>
                  <p:endCondLst>
                    <p:cond evt="onNext" delay="0">
                      <p:tgtEl>
                        <p:sldTgt/>
                      </p:tgtEl>
                    </p:cond>
                    <p:cond evt="onPrev" delay="0">
                      <p:tgtEl>
                        <p:sldTgt/>
                      </p:tgtEl>
                    </p:cond>
                    <p:cond evt="onStopAudio" delay="0">
                      <p:tgtEl>
                        <p:sldTgt/>
                      </p:tgtEl>
                    </p:cond>
                  </p:endCondLst>
                </p:cTn>
                <p:tgtEl>
                  <p:spTgt spid="15379"/>
                </p:tgtEl>
              </p:cMediaNode>
            </p:audio>
            <p:audio>
              <p:cMediaNode>
                <p:cTn id="92" fill="hold" display="0">
                  <p:stCondLst>
                    <p:cond delay="indefinite"/>
                  </p:stCondLst>
                  <p:endCondLst>
                    <p:cond evt="onNext" delay="0">
                      <p:tgtEl>
                        <p:sldTgt/>
                      </p:tgtEl>
                    </p:cond>
                    <p:cond evt="onPrev" delay="0">
                      <p:tgtEl>
                        <p:sldTgt/>
                      </p:tgtEl>
                    </p:cond>
                    <p:cond evt="onStopAudio" delay="0">
                      <p:tgtEl>
                        <p:sldTgt/>
                      </p:tgtEl>
                    </p:cond>
                  </p:endCondLst>
                </p:cTn>
                <p:tgtEl>
                  <p:spTgt spid="15380"/>
                </p:tgtEl>
              </p:cMediaNode>
            </p:audio>
            <p:audio>
              <p:cMediaNode>
                <p:cTn id="93" fill="hold" display="0">
                  <p:stCondLst>
                    <p:cond delay="indefinite"/>
                  </p:stCondLst>
                  <p:endCondLst>
                    <p:cond evt="onNext" delay="0">
                      <p:tgtEl>
                        <p:sldTgt/>
                      </p:tgtEl>
                    </p:cond>
                    <p:cond evt="onPrev" delay="0">
                      <p:tgtEl>
                        <p:sldTgt/>
                      </p:tgtEl>
                    </p:cond>
                    <p:cond evt="onStopAudio" delay="0">
                      <p:tgtEl>
                        <p:sldTgt/>
                      </p:tgtEl>
                    </p:cond>
                  </p:endCondLst>
                </p:cTn>
                <p:tgtEl>
                  <p:spTgt spid="15381"/>
                </p:tgtEl>
              </p:cMediaNode>
            </p:audio>
            <p:audio>
              <p:cMediaNode>
                <p:cTn id="94" fill="hold" display="0">
                  <p:stCondLst>
                    <p:cond delay="indefinite"/>
                  </p:stCondLst>
                  <p:endCondLst>
                    <p:cond evt="onNext" delay="0">
                      <p:tgtEl>
                        <p:sldTgt/>
                      </p:tgtEl>
                    </p:cond>
                    <p:cond evt="onPrev" delay="0">
                      <p:tgtEl>
                        <p:sldTgt/>
                      </p:tgtEl>
                    </p:cond>
                    <p:cond evt="onStopAudio" delay="0">
                      <p:tgtEl>
                        <p:sldTgt/>
                      </p:tgtEl>
                    </p:cond>
                  </p:endCondLst>
                </p:cTn>
                <p:tgtEl>
                  <p:spTgt spid="15382"/>
                </p:tgtEl>
              </p:cMediaNode>
            </p:audio>
            <p:audio>
              <p:cMediaNode>
                <p:cTn id="95" fill="hold" display="0">
                  <p:stCondLst>
                    <p:cond delay="indefinite"/>
                  </p:stCondLst>
                  <p:endCondLst>
                    <p:cond evt="onNext" delay="0">
                      <p:tgtEl>
                        <p:sldTgt/>
                      </p:tgtEl>
                    </p:cond>
                    <p:cond evt="onPrev" delay="0">
                      <p:tgtEl>
                        <p:sldTgt/>
                      </p:tgtEl>
                    </p:cond>
                    <p:cond evt="onStopAudio" delay="0">
                      <p:tgtEl>
                        <p:sldTgt/>
                      </p:tgtEl>
                    </p:cond>
                  </p:endCondLst>
                </p:cTn>
                <p:tgtEl>
                  <p:spTgt spid="15387"/>
                </p:tgtEl>
              </p:cMediaNode>
            </p:audio>
            <p:audio>
              <p:cMediaNode>
                <p:cTn id="96" fill="hold" display="0">
                  <p:stCondLst>
                    <p:cond delay="indefinite"/>
                  </p:stCondLst>
                  <p:endCondLst>
                    <p:cond evt="onNext" delay="0">
                      <p:tgtEl>
                        <p:sldTgt/>
                      </p:tgtEl>
                    </p:cond>
                    <p:cond evt="onPrev" delay="0">
                      <p:tgtEl>
                        <p:sldTgt/>
                      </p:tgtEl>
                    </p:cond>
                    <p:cond evt="onStopAudio" delay="0">
                      <p:tgtEl>
                        <p:sldTgt/>
                      </p:tgtEl>
                    </p:cond>
                  </p:endCondLst>
                </p:cTn>
                <p:tgtEl>
                  <p:spTgt spid="15389"/>
                </p:tgtEl>
              </p:cMediaNode>
            </p:audio>
          </p:childTnLst>
        </p:cTn>
      </p:par>
    </p:tnLst>
    <p:bldLst>
      <p:bldP spid="15369" grpId="0" animBg="1"/>
      <p:bldP spid="15369" grpId="1" animBg="1"/>
      <p:bldP spid="15370" grpId="0" animBg="1"/>
      <p:bldP spid="15370" grpId="1" animBg="1"/>
      <p:bldP spid="15371" grpId="0" animBg="1"/>
      <p:bldP spid="15371" grpId="1" animBg="1"/>
      <p:bldP spid="15372" grpId="0" animBg="1"/>
      <p:bldP spid="15372" grpId="1" animBg="1"/>
      <p:bldP spid="15373" grpId="0" animBg="1"/>
      <p:bldP spid="15373" grpId="1" animBg="1"/>
      <p:bldP spid="15374" grpId="0" animBg="1"/>
      <p:bldP spid="15374" grpId="1" animBg="1"/>
      <p:bldP spid="15383" grpId="0" build="allAtOnce"/>
      <p:bldP spid="15386" grpId="0" animBg="1"/>
      <p:bldP spid="15388" grpId="0" animBg="1"/>
      <p:bldP spid="15390" grpId="0"/>
      <p:bldP spid="15390" grpId="1"/>
      <p:bldP spid="1539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duma"/>
          <p:cNvPicPr>
            <a:picLocks noChangeAspect="1" noChangeArrowheads="1"/>
          </p:cNvPicPr>
          <p:nvPr/>
        </p:nvPicPr>
        <p:blipFill>
          <a:blip r:embed="rId3" cstate="print"/>
          <a:srcRect/>
          <a:stretch>
            <a:fillRect/>
          </a:stretch>
        </p:blipFill>
        <p:spPr bwMode="auto">
          <a:xfrm>
            <a:off x="0" y="0"/>
            <a:ext cx="9144000" cy="4581525"/>
          </a:xfrm>
          <a:prstGeom prst="rect">
            <a:avLst/>
          </a:prstGeom>
          <a:noFill/>
        </p:spPr>
      </p:pic>
      <p:sp>
        <p:nvSpPr>
          <p:cNvPr id="7173" name="Text Box 5"/>
          <p:cNvSpPr txBox="1">
            <a:spLocks noChangeArrowheads="1"/>
          </p:cNvSpPr>
          <p:nvPr/>
        </p:nvSpPr>
        <p:spPr bwMode="auto">
          <a:xfrm>
            <a:off x="0" y="4648200"/>
            <a:ext cx="9144000" cy="1569660"/>
          </a:xfrm>
          <a:prstGeom prst="rect">
            <a:avLst/>
          </a:prstGeom>
          <a:noFill/>
          <a:ln w="9525">
            <a:noFill/>
            <a:miter lim="800000"/>
            <a:headEnd/>
            <a:tailEnd/>
          </a:ln>
          <a:effectLst/>
        </p:spPr>
        <p:txBody>
          <a:bodyPr>
            <a:spAutoFit/>
          </a:bodyPr>
          <a:lstStyle/>
          <a:p>
            <a:pPr>
              <a:spcBef>
                <a:spcPct val="50000"/>
              </a:spcBef>
            </a:pPr>
            <a:r>
              <a:rPr lang="en-US" sz="3200" dirty="0"/>
              <a:t>-After Czar abdicated the government was controlled by the Duma (like a congress) made up of men from the Middle Class</a:t>
            </a:r>
          </a:p>
        </p:txBody>
      </p:sp>
    </p:spTree>
    <p:custDataLst>
      <p:tags r:id="rId1"/>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tsarpoperichman"/>
          <p:cNvPicPr>
            <a:picLocks noChangeAspect="1" noChangeArrowheads="1"/>
          </p:cNvPicPr>
          <p:nvPr/>
        </p:nvPicPr>
        <p:blipFill>
          <a:blip r:embed="rId3" cstate="print"/>
          <a:srcRect/>
          <a:stretch>
            <a:fillRect/>
          </a:stretch>
        </p:blipFill>
        <p:spPr bwMode="auto">
          <a:xfrm>
            <a:off x="1905000" y="0"/>
            <a:ext cx="5557838" cy="6796088"/>
          </a:xfrm>
          <a:prstGeom prst="rect">
            <a:avLst/>
          </a:prstGeom>
          <a:noFill/>
        </p:spPr>
      </p:pic>
      <p:sp>
        <p:nvSpPr>
          <p:cNvPr id="17412" name="WordArt 4"/>
          <p:cNvSpPr>
            <a:spLocks noChangeArrowheads="1" noChangeShapeType="1" noTextEdit="1"/>
          </p:cNvSpPr>
          <p:nvPr/>
        </p:nvSpPr>
        <p:spPr bwMode="auto">
          <a:xfrm rot="5400000">
            <a:off x="-1295400" y="2057400"/>
            <a:ext cx="4572000" cy="1524000"/>
          </a:xfrm>
          <a:prstGeom prst="rect">
            <a:avLst/>
          </a:prstGeom>
        </p:spPr>
        <p:txBody>
          <a:bodyPr vert="wordArtVert" wrap="none" fromWordArt="1">
            <a:prstTxWarp prst="textPlain">
              <a:avLst>
                <a:gd name="adj" fmla="val 50000"/>
              </a:avLst>
            </a:prstTxWarp>
          </a:bodyPr>
          <a:lstStyle/>
          <a:p>
            <a:pPr algn="ctr" fontAlgn="auto"/>
            <a:r>
              <a:rPr lang="en-US" sz="3600" i="1" kern="10" dirty="0">
                <a:ln w="9525">
                  <a:solidFill>
                    <a:srgbClr val="800000"/>
                  </a:solidFill>
                  <a:round/>
                  <a:headEnd/>
                  <a:tailEnd/>
                </a:ln>
                <a:solidFill>
                  <a:srgbClr val="800000"/>
                </a:solidFill>
                <a:effectLst>
                  <a:outerShdw dist="35921" dir="2700000" algn="ctr" rotWithShape="0">
                    <a:srgbClr val="B2B2B2">
                      <a:alpha val="80000"/>
                    </a:srgbClr>
                  </a:outerShdw>
                </a:effectLst>
                <a:latin typeface="Arial Black"/>
              </a:rPr>
              <a:t>Mensheviks</a:t>
            </a:r>
          </a:p>
        </p:txBody>
      </p:sp>
      <p:sp>
        <p:nvSpPr>
          <p:cNvPr id="17413" name="WordArt 5"/>
          <p:cNvSpPr>
            <a:spLocks noChangeArrowheads="1" noChangeShapeType="1" noTextEdit="1"/>
          </p:cNvSpPr>
          <p:nvPr/>
        </p:nvSpPr>
        <p:spPr bwMode="auto">
          <a:xfrm rot="5400000">
            <a:off x="5753100" y="2324100"/>
            <a:ext cx="5029200" cy="1295400"/>
          </a:xfrm>
          <a:prstGeom prst="rect">
            <a:avLst/>
          </a:prstGeom>
        </p:spPr>
        <p:txBody>
          <a:bodyPr vert="wordArtVert" wrap="none" fromWordArt="1">
            <a:prstTxWarp prst="textPlain">
              <a:avLst>
                <a:gd name="adj" fmla="val 50000"/>
              </a:avLst>
            </a:prstTxWarp>
          </a:bodyPr>
          <a:lstStyle/>
          <a:p>
            <a:pPr algn="ctr" fontAlgn="auto"/>
            <a:r>
              <a:rPr lang="en-US" sz="3600" i="1" kern="10" dirty="0">
                <a:ln w="9525">
                  <a:solidFill>
                    <a:srgbClr val="800000"/>
                  </a:solidFill>
                  <a:round/>
                  <a:headEnd/>
                  <a:tailEnd/>
                </a:ln>
                <a:solidFill>
                  <a:srgbClr val="800000"/>
                </a:solidFill>
                <a:effectLst>
                  <a:outerShdw dist="35921" dir="2700000" algn="ctr" rotWithShape="0">
                    <a:srgbClr val="B2B2B2">
                      <a:alpha val="80000"/>
                    </a:srgbClr>
                  </a:outerShdw>
                </a:effectLst>
                <a:latin typeface="Arial Black"/>
              </a:rPr>
              <a:t>Bolsheviks</a:t>
            </a:r>
          </a:p>
        </p:txBody>
      </p:sp>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www.artchive.com/artchive/m/matisse/bonheur.jpg"/>
          <p:cNvPicPr>
            <a:picLocks noChangeAspect="1" noChangeArrowheads="1"/>
          </p:cNvPicPr>
          <p:nvPr/>
        </p:nvPicPr>
        <p:blipFill>
          <a:blip r:embed="rId4" cstate="print"/>
          <a:srcRect/>
          <a:stretch>
            <a:fillRect/>
          </a:stretch>
        </p:blipFill>
        <p:spPr bwMode="auto">
          <a:xfrm>
            <a:off x="0" y="37865"/>
            <a:ext cx="9144000" cy="6591535"/>
          </a:xfrm>
          <a:prstGeom prst="rect">
            <a:avLst/>
          </a:prstGeom>
          <a:noFill/>
        </p:spPr>
      </p:pic>
      <p:pic>
        <p:nvPicPr>
          <p:cNvPr id="76803" name="Picture 3"/>
          <p:cNvPicPr>
            <a:picLocks noChangeAspect="1" noChangeArrowheads="1"/>
          </p:cNvPicPr>
          <p:nvPr/>
        </p:nvPicPr>
        <p:blipFill>
          <a:blip r:embed="rId5" cstate="print"/>
          <a:srcRect l="15625" t="69000" r="36875" b="17000"/>
          <a:stretch>
            <a:fillRect/>
          </a:stretch>
        </p:blipFill>
        <p:spPr bwMode="auto">
          <a:xfrm>
            <a:off x="1371600" y="0"/>
            <a:ext cx="6400800" cy="117909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76803"/>
                                        </p:tgtEl>
                                      </p:cBhvr>
                                    </p:animEffect>
                                    <p:set>
                                      <p:cBhvr>
                                        <p:cTn id="7" dur="1" fill="hold">
                                          <p:stCondLst>
                                            <p:cond delay="1999"/>
                                          </p:stCondLst>
                                        </p:cTn>
                                        <p:tgtEl>
                                          <p:spTgt spid="768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5" descr="WWI"/>
          <p:cNvPicPr>
            <a:picLocks noChangeAspect="1" noChangeArrowheads="1"/>
          </p:cNvPicPr>
          <p:nvPr/>
        </p:nvPicPr>
        <p:blipFill>
          <a:blip r:embed="rId4" cstate="print"/>
          <a:srcRect l="9143" t="8533" r="9143" b="8533"/>
          <a:stretch>
            <a:fillRect/>
          </a:stretch>
        </p:blipFill>
        <p:spPr bwMode="auto">
          <a:xfrm>
            <a:off x="0" y="114300"/>
            <a:ext cx="9144000" cy="6629400"/>
          </a:xfrm>
          <a:prstGeom prst="rect">
            <a:avLst/>
          </a:prstGeom>
          <a:noFill/>
        </p:spPr>
      </p:pic>
      <p:sp>
        <p:nvSpPr>
          <p:cNvPr id="19466" name="Freeform 10"/>
          <p:cNvSpPr>
            <a:spLocks/>
          </p:cNvSpPr>
          <p:nvPr/>
        </p:nvSpPr>
        <p:spPr bwMode="auto">
          <a:xfrm>
            <a:off x="6400800" y="-128588"/>
            <a:ext cx="2967038" cy="2986088"/>
          </a:xfrm>
          <a:custGeom>
            <a:avLst/>
            <a:gdLst/>
            <a:ahLst/>
            <a:cxnLst>
              <a:cxn ang="0">
                <a:pos x="774" y="675"/>
              </a:cxn>
              <a:cxn ang="0">
                <a:pos x="684" y="765"/>
              </a:cxn>
              <a:cxn ang="0">
                <a:pos x="603" y="927"/>
              </a:cxn>
              <a:cxn ang="0">
                <a:pos x="567" y="1008"/>
              </a:cxn>
              <a:cxn ang="0">
                <a:pos x="504" y="1170"/>
              </a:cxn>
              <a:cxn ang="0">
                <a:pos x="378" y="1521"/>
              </a:cxn>
              <a:cxn ang="0">
                <a:pos x="450" y="1485"/>
              </a:cxn>
              <a:cxn ang="0">
                <a:pos x="693" y="1107"/>
              </a:cxn>
              <a:cxn ang="0">
                <a:pos x="828" y="891"/>
              </a:cxn>
              <a:cxn ang="0">
                <a:pos x="900" y="945"/>
              </a:cxn>
              <a:cxn ang="0">
                <a:pos x="999" y="1512"/>
              </a:cxn>
              <a:cxn ang="0">
                <a:pos x="1080" y="1773"/>
              </a:cxn>
              <a:cxn ang="0">
                <a:pos x="1134" y="1881"/>
              </a:cxn>
              <a:cxn ang="0">
                <a:pos x="1044" y="1107"/>
              </a:cxn>
              <a:cxn ang="0">
                <a:pos x="1026" y="891"/>
              </a:cxn>
              <a:cxn ang="0">
                <a:pos x="1071" y="954"/>
              </a:cxn>
              <a:cxn ang="0">
                <a:pos x="1242" y="1251"/>
              </a:cxn>
              <a:cxn ang="0">
                <a:pos x="1440" y="1557"/>
              </a:cxn>
              <a:cxn ang="0">
                <a:pos x="1530" y="1692"/>
              </a:cxn>
              <a:cxn ang="0">
                <a:pos x="1503" y="1602"/>
              </a:cxn>
              <a:cxn ang="0">
                <a:pos x="1314" y="1125"/>
              </a:cxn>
              <a:cxn ang="0">
                <a:pos x="1179" y="855"/>
              </a:cxn>
              <a:cxn ang="0">
                <a:pos x="1152" y="801"/>
              </a:cxn>
              <a:cxn ang="0">
                <a:pos x="1314" y="882"/>
              </a:cxn>
              <a:cxn ang="0">
                <a:pos x="1449" y="945"/>
              </a:cxn>
              <a:cxn ang="0">
                <a:pos x="1647" y="1008"/>
              </a:cxn>
              <a:cxn ang="0">
                <a:pos x="1575" y="900"/>
              </a:cxn>
              <a:cxn ang="0">
                <a:pos x="1395" y="810"/>
              </a:cxn>
              <a:cxn ang="0">
                <a:pos x="1377" y="675"/>
              </a:cxn>
              <a:cxn ang="0">
                <a:pos x="1566" y="558"/>
              </a:cxn>
              <a:cxn ang="0">
                <a:pos x="1737" y="468"/>
              </a:cxn>
              <a:cxn ang="0">
                <a:pos x="1818" y="369"/>
              </a:cxn>
              <a:cxn ang="0">
                <a:pos x="1458" y="495"/>
              </a:cxn>
              <a:cxn ang="0">
                <a:pos x="1215" y="594"/>
              </a:cxn>
              <a:cxn ang="0">
                <a:pos x="1053" y="0"/>
              </a:cxn>
              <a:cxn ang="0">
                <a:pos x="1008" y="63"/>
              </a:cxn>
              <a:cxn ang="0">
                <a:pos x="1017" y="441"/>
              </a:cxn>
              <a:cxn ang="0">
                <a:pos x="972" y="387"/>
              </a:cxn>
              <a:cxn ang="0">
                <a:pos x="693" y="126"/>
              </a:cxn>
              <a:cxn ang="0">
                <a:pos x="585" y="81"/>
              </a:cxn>
              <a:cxn ang="0">
                <a:pos x="684" y="171"/>
              </a:cxn>
              <a:cxn ang="0">
                <a:pos x="792" y="279"/>
              </a:cxn>
              <a:cxn ang="0">
                <a:pos x="900" y="423"/>
              </a:cxn>
              <a:cxn ang="0">
                <a:pos x="882" y="441"/>
              </a:cxn>
              <a:cxn ang="0">
                <a:pos x="486" y="342"/>
              </a:cxn>
              <a:cxn ang="0">
                <a:pos x="279" y="324"/>
              </a:cxn>
              <a:cxn ang="0">
                <a:pos x="441" y="423"/>
              </a:cxn>
              <a:cxn ang="0">
                <a:pos x="846" y="567"/>
              </a:cxn>
              <a:cxn ang="0">
                <a:pos x="270" y="720"/>
              </a:cxn>
              <a:cxn ang="0">
                <a:pos x="162" y="792"/>
              </a:cxn>
              <a:cxn ang="0">
                <a:pos x="27" y="864"/>
              </a:cxn>
              <a:cxn ang="0">
                <a:pos x="27" y="909"/>
              </a:cxn>
              <a:cxn ang="0">
                <a:pos x="297" y="846"/>
              </a:cxn>
              <a:cxn ang="0">
                <a:pos x="504" y="792"/>
              </a:cxn>
              <a:cxn ang="0">
                <a:pos x="657" y="747"/>
              </a:cxn>
              <a:cxn ang="0">
                <a:pos x="846" y="612"/>
              </a:cxn>
            </a:cxnLst>
            <a:rect l="0" t="0" r="r" b="b"/>
            <a:pathLst>
              <a:path w="1869" h="1881">
                <a:moveTo>
                  <a:pt x="846" y="612"/>
                </a:moveTo>
                <a:cubicBezTo>
                  <a:pt x="817" y="632"/>
                  <a:pt x="803" y="655"/>
                  <a:pt x="774" y="675"/>
                </a:cubicBezTo>
                <a:cubicBezTo>
                  <a:pt x="726" y="747"/>
                  <a:pt x="789" y="660"/>
                  <a:pt x="729" y="720"/>
                </a:cubicBezTo>
                <a:cubicBezTo>
                  <a:pt x="669" y="780"/>
                  <a:pt x="756" y="717"/>
                  <a:pt x="684" y="765"/>
                </a:cubicBezTo>
                <a:cubicBezTo>
                  <a:pt x="670" y="806"/>
                  <a:pt x="645" y="838"/>
                  <a:pt x="621" y="873"/>
                </a:cubicBezTo>
                <a:cubicBezTo>
                  <a:pt x="610" y="889"/>
                  <a:pt x="609" y="909"/>
                  <a:pt x="603" y="927"/>
                </a:cubicBezTo>
                <a:cubicBezTo>
                  <a:pt x="600" y="937"/>
                  <a:pt x="589" y="944"/>
                  <a:pt x="585" y="954"/>
                </a:cubicBezTo>
                <a:cubicBezTo>
                  <a:pt x="577" y="971"/>
                  <a:pt x="573" y="990"/>
                  <a:pt x="567" y="1008"/>
                </a:cubicBezTo>
                <a:cubicBezTo>
                  <a:pt x="564" y="1018"/>
                  <a:pt x="553" y="1025"/>
                  <a:pt x="549" y="1035"/>
                </a:cubicBezTo>
                <a:cubicBezTo>
                  <a:pt x="532" y="1073"/>
                  <a:pt x="528" y="1134"/>
                  <a:pt x="504" y="1170"/>
                </a:cubicBezTo>
                <a:cubicBezTo>
                  <a:pt x="476" y="1212"/>
                  <a:pt x="472" y="1261"/>
                  <a:pt x="450" y="1305"/>
                </a:cubicBezTo>
                <a:cubicBezTo>
                  <a:pt x="415" y="1375"/>
                  <a:pt x="402" y="1448"/>
                  <a:pt x="378" y="1521"/>
                </a:cubicBezTo>
                <a:cubicBezTo>
                  <a:pt x="423" y="1536"/>
                  <a:pt x="391" y="1535"/>
                  <a:pt x="423" y="1503"/>
                </a:cubicBezTo>
                <a:cubicBezTo>
                  <a:pt x="431" y="1495"/>
                  <a:pt x="441" y="1491"/>
                  <a:pt x="450" y="1485"/>
                </a:cubicBezTo>
                <a:cubicBezTo>
                  <a:pt x="472" y="1418"/>
                  <a:pt x="528" y="1355"/>
                  <a:pt x="567" y="1296"/>
                </a:cubicBezTo>
                <a:cubicBezTo>
                  <a:pt x="609" y="1234"/>
                  <a:pt x="646" y="1163"/>
                  <a:pt x="693" y="1107"/>
                </a:cubicBezTo>
                <a:cubicBezTo>
                  <a:pt x="717" y="1078"/>
                  <a:pt x="719" y="1054"/>
                  <a:pt x="747" y="1026"/>
                </a:cubicBezTo>
                <a:cubicBezTo>
                  <a:pt x="764" y="976"/>
                  <a:pt x="811" y="943"/>
                  <a:pt x="828" y="891"/>
                </a:cubicBezTo>
                <a:cubicBezTo>
                  <a:pt x="843" y="846"/>
                  <a:pt x="856" y="813"/>
                  <a:pt x="882" y="774"/>
                </a:cubicBezTo>
                <a:cubicBezTo>
                  <a:pt x="907" y="850"/>
                  <a:pt x="885" y="776"/>
                  <a:pt x="900" y="945"/>
                </a:cubicBezTo>
                <a:cubicBezTo>
                  <a:pt x="904" y="996"/>
                  <a:pt x="912" y="1047"/>
                  <a:pt x="918" y="1098"/>
                </a:cubicBezTo>
                <a:cubicBezTo>
                  <a:pt x="934" y="1240"/>
                  <a:pt x="965" y="1374"/>
                  <a:pt x="999" y="1512"/>
                </a:cubicBezTo>
                <a:cubicBezTo>
                  <a:pt x="1016" y="1581"/>
                  <a:pt x="1039" y="1651"/>
                  <a:pt x="1062" y="1719"/>
                </a:cubicBezTo>
                <a:cubicBezTo>
                  <a:pt x="1068" y="1737"/>
                  <a:pt x="1069" y="1757"/>
                  <a:pt x="1080" y="1773"/>
                </a:cubicBezTo>
                <a:cubicBezTo>
                  <a:pt x="1092" y="1791"/>
                  <a:pt x="1104" y="1809"/>
                  <a:pt x="1116" y="1827"/>
                </a:cubicBezTo>
                <a:cubicBezTo>
                  <a:pt x="1127" y="1843"/>
                  <a:pt x="1134" y="1881"/>
                  <a:pt x="1134" y="1881"/>
                </a:cubicBezTo>
                <a:cubicBezTo>
                  <a:pt x="1128" y="1778"/>
                  <a:pt x="1121" y="1545"/>
                  <a:pt x="1089" y="1449"/>
                </a:cubicBezTo>
                <a:cubicBezTo>
                  <a:pt x="1078" y="1336"/>
                  <a:pt x="1066" y="1218"/>
                  <a:pt x="1044" y="1107"/>
                </a:cubicBezTo>
                <a:cubicBezTo>
                  <a:pt x="1041" y="1065"/>
                  <a:pt x="1038" y="1023"/>
                  <a:pt x="1035" y="981"/>
                </a:cubicBezTo>
                <a:cubicBezTo>
                  <a:pt x="1032" y="951"/>
                  <a:pt x="1022" y="921"/>
                  <a:pt x="1026" y="891"/>
                </a:cubicBezTo>
                <a:cubicBezTo>
                  <a:pt x="1028" y="880"/>
                  <a:pt x="1038" y="909"/>
                  <a:pt x="1044" y="918"/>
                </a:cubicBezTo>
                <a:cubicBezTo>
                  <a:pt x="1053" y="930"/>
                  <a:pt x="1062" y="942"/>
                  <a:pt x="1071" y="954"/>
                </a:cubicBezTo>
                <a:cubicBezTo>
                  <a:pt x="1092" y="1018"/>
                  <a:pt x="1131" y="1095"/>
                  <a:pt x="1179" y="1143"/>
                </a:cubicBezTo>
                <a:cubicBezTo>
                  <a:pt x="1193" y="1184"/>
                  <a:pt x="1229" y="1212"/>
                  <a:pt x="1242" y="1251"/>
                </a:cubicBezTo>
                <a:cubicBezTo>
                  <a:pt x="1270" y="1335"/>
                  <a:pt x="1326" y="1404"/>
                  <a:pt x="1377" y="1476"/>
                </a:cubicBezTo>
                <a:cubicBezTo>
                  <a:pt x="1400" y="1508"/>
                  <a:pt x="1406" y="1535"/>
                  <a:pt x="1440" y="1557"/>
                </a:cubicBezTo>
                <a:cubicBezTo>
                  <a:pt x="1452" y="1593"/>
                  <a:pt x="1467" y="1611"/>
                  <a:pt x="1494" y="1638"/>
                </a:cubicBezTo>
                <a:cubicBezTo>
                  <a:pt x="1515" y="1702"/>
                  <a:pt x="1485" y="1625"/>
                  <a:pt x="1530" y="1692"/>
                </a:cubicBezTo>
                <a:cubicBezTo>
                  <a:pt x="1535" y="1700"/>
                  <a:pt x="1539" y="1728"/>
                  <a:pt x="1539" y="1719"/>
                </a:cubicBezTo>
                <a:cubicBezTo>
                  <a:pt x="1539" y="1679"/>
                  <a:pt x="1511" y="1641"/>
                  <a:pt x="1503" y="1602"/>
                </a:cubicBezTo>
                <a:cubicBezTo>
                  <a:pt x="1475" y="1460"/>
                  <a:pt x="1408" y="1336"/>
                  <a:pt x="1350" y="1206"/>
                </a:cubicBezTo>
                <a:cubicBezTo>
                  <a:pt x="1338" y="1179"/>
                  <a:pt x="1326" y="1152"/>
                  <a:pt x="1314" y="1125"/>
                </a:cubicBezTo>
                <a:cubicBezTo>
                  <a:pt x="1302" y="1099"/>
                  <a:pt x="1303" y="1068"/>
                  <a:pt x="1287" y="1044"/>
                </a:cubicBezTo>
                <a:cubicBezTo>
                  <a:pt x="1242" y="977"/>
                  <a:pt x="1214" y="925"/>
                  <a:pt x="1179" y="855"/>
                </a:cubicBezTo>
                <a:cubicBezTo>
                  <a:pt x="1174" y="845"/>
                  <a:pt x="1166" y="838"/>
                  <a:pt x="1161" y="828"/>
                </a:cubicBezTo>
                <a:cubicBezTo>
                  <a:pt x="1157" y="820"/>
                  <a:pt x="1143" y="803"/>
                  <a:pt x="1152" y="801"/>
                </a:cubicBezTo>
                <a:cubicBezTo>
                  <a:pt x="1171" y="797"/>
                  <a:pt x="1188" y="813"/>
                  <a:pt x="1206" y="819"/>
                </a:cubicBezTo>
                <a:cubicBezTo>
                  <a:pt x="1247" y="833"/>
                  <a:pt x="1278" y="858"/>
                  <a:pt x="1314" y="882"/>
                </a:cubicBezTo>
                <a:cubicBezTo>
                  <a:pt x="1332" y="894"/>
                  <a:pt x="1347" y="911"/>
                  <a:pt x="1368" y="918"/>
                </a:cubicBezTo>
                <a:cubicBezTo>
                  <a:pt x="1395" y="927"/>
                  <a:pt x="1425" y="929"/>
                  <a:pt x="1449" y="945"/>
                </a:cubicBezTo>
                <a:cubicBezTo>
                  <a:pt x="1481" y="966"/>
                  <a:pt x="1528" y="984"/>
                  <a:pt x="1566" y="990"/>
                </a:cubicBezTo>
                <a:cubicBezTo>
                  <a:pt x="1629" y="1001"/>
                  <a:pt x="1603" y="993"/>
                  <a:pt x="1647" y="1008"/>
                </a:cubicBezTo>
                <a:cubicBezTo>
                  <a:pt x="1638" y="963"/>
                  <a:pt x="1638" y="942"/>
                  <a:pt x="1593" y="927"/>
                </a:cubicBezTo>
                <a:cubicBezTo>
                  <a:pt x="1587" y="918"/>
                  <a:pt x="1584" y="906"/>
                  <a:pt x="1575" y="900"/>
                </a:cubicBezTo>
                <a:cubicBezTo>
                  <a:pt x="1559" y="890"/>
                  <a:pt x="1521" y="882"/>
                  <a:pt x="1521" y="882"/>
                </a:cubicBezTo>
                <a:cubicBezTo>
                  <a:pt x="1485" y="828"/>
                  <a:pt x="1443" y="842"/>
                  <a:pt x="1395" y="810"/>
                </a:cubicBezTo>
                <a:cubicBezTo>
                  <a:pt x="1350" y="780"/>
                  <a:pt x="1301" y="773"/>
                  <a:pt x="1251" y="756"/>
                </a:cubicBezTo>
                <a:cubicBezTo>
                  <a:pt x="1270" y="699"/>
                  <a:pt x="1330" y="703"/>
                  <a:pt x="1377" y="675"/>
                </a:cubicBezTo>
                <a:cubicBezTo>
                  <a:pt x="1416" y="652"/>
                  <a:pt x="1443" y="626"/>
                  <a:pt x="1485" y="612"/>
                </a:cubicBezTo>
                <a:cubicBezTo>
                  <a:pt x="1509" y="588"/>
                  <a:pt x="1535" y="572"/>
                  <a:pt x="1566" y="558"/>
                </a:cubicBezTo>
                <a:cubicBezTo>
                  <a:pt x="1583" y="550"/>
                  <a:pt x="1604" y="551"/>
                  <a:pt x="1620" y="540"/>
                </a:cubicBezTo>
                <a:cubicBezTo>
                  <a:pt x="1656" y="516"/>
                  <a:pt x="1701" y="493"/>
                  <a:pt x="1737" y="468"/>
                </a:cubicBezTo>
                <a:cubicBezTo>
                  <a:pt x="1796" y="426"/>
                  <a:pt x="1733" y="451"/>
                  <a:pt x="1791" y="432"/>
                </a:cubicBezTo>
                <a:cubicBezTo>
                  <a:pt x="1852" y="371"/>
                  <a:pt x="1869" y="386"/>
                  <a:pt x="1818" y="369"/>
                </a:cubicBezTo>
                <a:cubicBezTo>
                  <a:pt x="1714" y="390"/>
                  <a:pt x="1612" y="426"/>
                  <a:pt x="1512" y="459"/>
                </a:cubicBezTo>
                <a:cubicBezTo>
                  <a:pt x="1491" y="466"/>
                  <a:pt x="1479" y="488"/>
                  <a:pt x="1458" y="495"/>
                </a:cubicBezTo>
                <a:cubicBezTo>
                  <a:pt x="1413" y="510"/>
                  <a:pt x="1368" y="525"/>
                  <a:pt x="1323" y="540"/>
                </a:cubicBezTo>
                <a:cubicBezTo>
                  <a:pt x="1289" y="551"/>
                  <a:pt x="1253" y="581"/>
                  <a:pt x="1215" y="594"/>
                </a:cubicBezTo>
                <a:cubicBezTo>
                  <a:pt x="1195" y="496"/>
                  <a:pt x="1184" y="393"/>
                  <a:pt x="1152" y="297"/>
                </a:cubicBezTo>
                <a:cubicBezTo>
                  <a:pt x="1119" y="197"/>
                  <a:pt x="1071" y="106"/>
                  <a:pt x="1053" y="0"/>
                </a:cubicBezTo>
                <a:cubicBezTo>
                  <a:pt x="1044" y="3"/>
                  <a:pt x="1032" y="1"/>
                  <a:pt x="1026" y="9"/>
                </a:cubicBezTo>
                <a:cubicBezTo>
                  <a:pt x="1015" y="24"/>
                  <a:pt x="1008" y="63"/>
                  <a:pt x="1008" y="63"/>
                </a:cubicBezTo>
                <a:cubicBezTo>
                  <a:pt x="994" y="174"/>
                  <a:pt x="999" y="296"/>
                  <a:pt x="1026" y="405"/>
                </a:cubicBezTo>
                <a:cubicBezTo>
                  <a:pt x="1023" y="417"/>
                  <a:pt x="1029" y="437"/>
                  <a:pt x="1017" y="441"/>
                </a:cubicBezTo>
                <a:cubicBezTo>
                  <a:pt x="1007" y="444"/>
                  <a:pt x="1006" y="422"/>
                  <a:pt x="999" y="414"/>
                </a:cubicBezTo>
                <a:cubicBezTo>
                  <a:pt x="991" y="404"/>
                  <a:pt x="981" y="396"/>
                  <a:pt x="972" y="387"/>
                </a:cubicBezTo>
                <a:cubicBezTo>
                  <a:pt x="956" y="338"/>
                  <a:pt x="916" y="290"/>
                  <a:pt x="873" y="261"/>
                </a:cubicBezTo>
                <a:cubicBezTo>
                  <a:pt x="830" y="196"/>
                  <a:pt x="761" y="160"/>
                  <a:pt x="693" y="126"/>
                </a:cubicBezTo>
                <a:cubicBezTo>
                  <a:pt x="675" y="117"/>
                  <a:pt x="657" y="107"/>
                  <a:pt x="639" y="99"/>
                </a:cubicBezTo>
                <a:cubicBezTo>
                  <a:pt x="622" y="91"/>
                  <a:pt x="569" y="70"/>
                  <a:pt x="585" y="81"/>
                </a:cubicBezTo>
                <a:cubicBezTo>
                  <a:pt x="594" y="87"/>
                  <a:pt x="603" y="93"/>
                  <a:pt x="612" y="99"/>
                </a:cubicBezTo>
                <a:cubicBezTo>
                  <a:pt x="633" y="131"/>
                  <a:pt x="655" y="147"/>
                  <a:pt x="684" y="171"/>
                </a:cubicBezTo>
                <a:cubicBezTo>
                  <a:pt x="714" y="196"/>
                  <a:pt x="718" y="221"/>
                  <a:pt x="756" y="234"/>
                </a:cubicBezTo>
                <a:cubicBezTo>
                  <a:pt x="779" y="302"/>
                  <a:pt x="745" y="221"/>
                  <a:pt x="792" y="279"/>
                </a:cubicBezTo>
                <a:cubicBezTo>
                  <a:pt x="798" y="286"/>
                  <a:pt x="796" y="298"/>
                  <a:pt x="801" y="306"/>
                </a:cubicBezTo>
                <a:cubicBezTo>
                  <a:pt x="824" y="348"/>
                  <a:pt x="853" y="407"/>
                  <a:pt x="900" y="423"/>
                </a:cubicBezTo>
                <a:cubicBezTo>
                  <a:pt x="903" y="432"/>
                  <a:pt x="916" y="443"/>
                  <a:pt x="909" y="450"/>
                </a:cubicBezTo>
                <a:cubicBezTo>
                  <a:pt x="902" y="457"/>
                  <a:pt x="891" y="444"/>
                  <a:pt x="882" y="441"/>
                </a:cubicBezTo>
                <a:cubicBezTo>
                  <a:pt x="861" y="435"/>
                  <a:pt x="840" y="429"/>
                  <a:pt x="819" y="423"/>
                </a:cubicBezTo>
                <a:cubicBezTo>
                  <a:pt x="700" y="389"/>
                  <a:pt x="613" y="354"/>
                  <a:pt x="486" y="342"/>
                </a:cubicBezTo>
                <a:cubicBezTo>
                  <a:pt x="427" y="327"/>
                  <a:pt x="366" y="324"/>
                  <a:pt x="306" y="315"/>
                </a:cubicBezTo>
                <a:cubicBezTo>
                  <a:pt x="297" y="318"/>
                  <a:pt x="279" y="315"/>
                  <a:pt x="279" y="324"/>
                </a:cubicBezTo>
                <a:cubicBezTo>
                  <a:pt x="279" y="333"/>
                  <a:pt x="298" y="328"/>
                  <a:pt x="306" y="333"/>
                </a:cubicBezTo>
                <a:cubicBezTo>
                  <a:pt x="352" y="359"/>
                  <a:pt x="397" y="393"/>
                  <a:pt x="441" y="423"/>
                </a:cubicBezTo>
                <a:cubicBezTo>
                  <a:pt x="490" y="456"/>
                  <a:pt x="504" y="457"/>
                  <a:pt x="558" y="477"/>
                </a:cubicBezTo>
                <a:cubicBezTo>
                  <a:pt x="651" y="512"/>
                  <a:pt x="747" y="547"/>
                  <a:pt x="846" y="567"/>
                </a:cubicBezTo>
                <a:cubicBezTo>
                  <a:pt x="732" y="571"/>
                  <a:pt x="520" y="553"/>
                  <a:pt x="405" y="630"/>
                </a:cubicBezTo>
                <a:cubicBezTo>
                  <a:pt x="376" y="673"/>
                  <a:pt x="317" y="697"/>
                  <a:pt x="270" y="720"/>
                </a:cubicBezTo>
                <a:cubicBezTo>
                  <a:pt x="211" y="749"/>
                  <a:pt x="276" y="725"/>
                  <a:pt x="216" y="765"/>
                </a:cubicBezTo>
                <a:cubicBezTo>
                  <a:pt x="135" y="819"/>
                  <a:pt x="247" y="721"/>
                  <a:pt x="162" y="792"/>
                </a:cubicBezTo>
                <a:cubicBezTo>
                  <a:pt x="135" y="814"/>
                  <a:pt x="113" y="832"/>
                  <a:pt x="81" y="846"/>
                </a:cubicBezTo>
                <a:cubicBezTo>
                  <a:pt x="64" y="854"/>
                  <a:pt x="27" y="864"/>
                  <a:pt x="27" y="864"/>
                </a:cubicBezTo>
                <a:cubicBezTo>
                  <a:pt x="18" y="873"/>
                  <a:pt x="0" y="878"/>
                  <a:pt x="0" y="891"/>
                </a:cubicBezTo>
                <a:cubicBezTo>
                  <a:pt x="0" y="902"/>
                  <a:pt x="16" y="908"/>
                  <a:pt x="27" y="909"/>
                </a:cubicBezTo>
                <a:cubicBezTo>
                  <a:pt x="57" y="911"/>
                  <a:pt x="87" y="903"/>
                  <a:pt x="117" y="900"/>
                </a:cubicBezTo>
                <a:cubicBezTo>
                  <a:pt x="176" y="880"/>
                  <a:pt x="237" y="866"/>
                  <a:pt x="297" y="846"/>
                </a:cubicBezTo>
                <a:cubicBezTo>
                  <a:pt x="307" y="843"/>
                  <a:pt x="314" y="832"/>
                  <a:pt x="324" y="828"/>
                </a:cubicBezTo>
                <a:cubicBezTo>
                  <a:pt x="379" y="808"/>
                  <a:pt x="447" y="806"/>
                  <a:pt x="504" y="792"/>
                </a:cubicBezTo>
                <a:cubicBezTo>
                  <a:pt x="547" y="781"/>
                  <a:pt x="588" y="770"/>
                  <a:pt x="630" y="756"/>
                </a:cubicBezTo>
                <a:cubicBezTo>
                  <a:pt x="639" y="753"/>
                  <a:pt x="657" y="747"/>
                  <a:pt x="657" y="747"/>
                </a:cubicBezTo>
                <a:cubicBezTo>
                  <a:pt x="685" y="705"/>
                  <a:pt x="738" y="689"/>
                  <a:pt x="783" y="666"/>
                </a:cubicBezTo>
                <a:cubicBezTo>
                  <a:pt x="810" y="652"/>
                  <a:pt x="824" y="634"/>
                  <a:pt x="846" y="612"/>
                </a:cubicBezTo>
                <a:close/>
              </a:path>
            </a:pathLst>
          </a:custGeom>
          <a:solidFill>
            <a:srgbClr val="FF0000"/>
          </a:solidFill>
          <a:ln w="9525">
            <a:solidFill>
              <a:schemeClr val="tx1"/>
            </a:solidFill>
            <a:round/>
            <a:headEnd/>
            <a:tailEnd/>
          </a:ln>
          <a:effectLst/>
        </p:spPr>
        <p:txBody>
          <a:bodyPr/>
          <a:lstStyle/>
          <a:p>
            <a:endParaRPr lang="en-US" dirty="0"/>
          </a:p>
        </p:txBody>
      </p:sp>
      <p:pic>
        <p:nvPicPr>
          <p:cNvPr id="19467" name="Picture 11" descr="lenin"/>
          <p:cNvPicPr>
            <a:picLocks noChangeAspect="1" noChangeArrowheads="1"/>
          </p:cNvPicPr>
          <p:nvPr/>
        </p:nvPicPr>
        <p:blipFill>
          <a:blip r:embed="rId5" cstate="print"/>
          <a:srcRect/>
          <a:stretch>
            <a:fillRect/>
          </a:stretch>
        </p:blipFill>
        <p:spPr bwMode="auto">
          <a:xfrm>
            <a:off x="4267200" y="3276600"/>
            <a:ext cx="728663" cy="838200"/>
          </a:xfrm>
          <a:prstGeom prst="rect">
            <a:avLst/>
          </a:prstGeom>
          <a:noFill/>
        </p:spPr>
      </p:pic>
      <p:sp>
        <p:nvSpPr>
          <p:cNvPr id="19469" name="Text Box 13"/>
          <p:cNvSpPr txBox="1">
            <a:spLocks noChangeArrowheads="1"/>
          </p:cNvSpPr>
          <p:nvPr/>
        </p:nvSpPr>
        <p:spPr bwMode="auto">
          <a:xfrm>
            <a:off x="457200" y="6172200"/>
            <a:ext cx="1447800" cy="366713"/>
          </a:xfrm>
          <a:prstGeom prst="rect">
            <a:avLst/>
          </a:prstGeom>
          <a:noFill/>
          <a:ln w="9525">
            <a:noFill/>
            <a:miter lim="800000"/>
            <a:headEnd/>
            <a:tailEnd/>
          </a:ln>
          <a:effectLst/>
        </p:spPr>
        <p:txBody>
          <a:bodyPr>
            <a:spAutoFit/>
          </a:bodyPr>
          <a:lstStyle/>
          <a:p>
            <a:pPr>
              <a:spcBef>
                <a:spcPct val="50000"/>
              </a:spcBef>
            </a:pPr>
            <a:r>
              <a:rPr lang="en-US" dirty="0">
                <a:hlinkClick r:id="rId6" action="ppaction://hlinkfile"/>
              </a:rPr>
              <a:t>Lenin</a:t>
            </a:r>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9467"/>
                                        </p:tgtEl>
                                        <p:attrNameLst>
                                          <p:attrName>style.visibility</p:attrName>
                                        </p:attrNameLst>
                                      </p:cBhvr>
                                      <p:to>
                                        <p:strVal val="visible"/>
                                      </p:to>
                                    </p:set>
                                    <p:anim calcmode="lin" valueType="num">
                                      <p:cBhvr>
                                        <p:cTn id="7" dur="1000" fill="hold"/>
                                        <p:tgtEl>
                                          <p:spTgt spid="19467"/>
                                        </p:tgtEl>
                                        <p:attrNameLst>
                                          <p:attrName>ppt_w</p:attrName>
                                        </p:attrNameLst>
                                      </p:cBhvr>
                                      <p:tavLst>
                                        <p:tav tm="0">
                                          <p:val>
                                            <p:strVal val="#ppt_w*0.70"/>
                                          </p:val>
                                        </p:tav>
                                        <p:tav tm="100000">
                                          <p:val>
                                            <p:strVal val="#ppt_w"/>
                                          </p:val>
                                        </p:tav>
                                      </p:tavLst>
                                    </p:anim>
                                    <p:anim calcmode="lin" valueType="num">
                                      <p:cBhvr>
                                        <p:cTn id="8" dur="1000" fill="hold"/>
                                        <p:tgtEl>
                                          <p:spTgt spid="19467"/>
                                        </p:tgtEl>
                                        <p:attrNameLst>
                                          <p:attrName>ppt_h</p:attrName>
                                        </p:attrNameLst>
                                      </p:cBhvr>
                                      <p:tavLst>
                                        <p:tav tm="0">
                                          <p:val>
                                            <p:strVal val="#ppt_h"/>
                                          </p:val>
                                        </p:tav>
                                        <p:tav tm="100000">
                                          <p:val>
                                            <p:strVal val="#ppt_h"/>
                                          </p:val>
                                        </p:tav>
                                      </p:tavLst>
                                    </p:anim>
                                    <p:animEffect transition="in" filter="fade">
                                      <p:cBhvr>
                                        <p:cTn id="9" dur="1000"/>
                                        <p:tgtEl>
                                          <p:spTgt spid="19467"/>
                                        </p:tgtEl>
                                      </p:cBhvr>
                                    </p:animEffect>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3.61111E-6 1.11111E-6 C 0.00747 -0.00579 0.00625 -0.01204 0.01094 -0.0206 C 0.01355 -0.04167 0.01493 -0.07083 0.03125 -0.0838 C 0.0323 -0.08565 0.03299 -0.08796 0.03438 -0.08935 C 0.03716 -0.09259 0.04375 -0.09699 0.04375 -0.09676 C 0.04775 -0.11111 0.04184 -0.09445 0.05 -0.10602 C 0.05105 -0.10764 0.0507 -0.11019 0.05157 -0.11181 C 0.05625 -0.12153 0.05677 -0.12153 0.0625 -0.12847 C 0.0658 -0.13935 0.06164 -0.12917 0.06893 -0.13773 C 0.07934 -0.15023 0.06424 -0.13704 0.07674 -0.14699 C 0.0823 -0.15695 0.09028 -0.16065 0.09861 -0.16574 C 0.12101 -0.17894 0.14566 -0.18588 0.17066 -0.18796 C 0.1816 -0.18866 0.19271 -0.18912 0.20365 -0.19005 C 0.23455 -0.19607 0.2665 -0.19074 0.29757 -0.19537 C 0.30417 -0.19815 0.31042 -0.2007 0.31632 -0.20463 C 0.31962 -0.20695 0.32587 -0.21204 0.32587 -0.21181 C 0.32796 -0.21574 0.33004 -0.21945 0.33212 -0.22338 C 0.33421 -0.22708 0.3415 -0.23079 0.3415 -0.23056 C 0.34514 -0.24398 0.34184 -0.23958 0.34931 -0.2456 C 0.35174 -0.25417 0.35799 -0.25995 0.36025 -0.26783 C 0.3632 -0.27847 0.36893 -0.2875 0.37275 -0.29769 C 0.37535 -0.3044 0.37691 -0.31273 0.379 -0.31991 C 0.38004 -0.32384 0.38212 -0.33125 0.38212 -0.33102 C 0.38455 -0.35671 0.38525 -0.35579 0.38212 -0.39074 C 0.38073 -0.40718 0.37275 -0.41968 0.37275 -0.43889 " pathEditMode="relative" rAng="0" ptsTypes="ffffffffffffffffffffffffA">
                                      <p:cBhvr>
                                        <p:cTn id="13" dur="3000" fill="hold"/>
                                        <p:tgtEl>
                                          <p:spTgt spid="19467"/>
                                        </p:tgtEl>
                                        <p:attrNameLst>
                                          <p:attrName>ppt_x</p:attrName>
                                          <p:attrName>ppt_y</p:attrName>
                                        </p:attrNameLst>
                                      </p:cBhvr>
                                      <p:rCtr x="193" y="-219"/>
                                    </p:animMotion>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2000" fill="hold"/>
                                        <p:tgtEl>
                                          <p:spTgt spid="19467"/>
                                        </p:tgtEl>
                                      </p:cBhvr>
                                      <p:by x="150000" y="150000"/>
                                    </p:animScale>
                                  </p:childTnLst>
                                </p:cTn>
                              </p:par>
                            </p:childTnLst>
                          </p:cTn>
                        </p:par>
                        <p:par>
                          <p:cTn id="18" fill="hold">
                            <p:stCondLst>
                              <p:cond delay="2000"/>
                            </p:stCondLst>
                            <p:childTnLst>
                              <p:par>
                                <p:cTn id="19" presetID="53" presetClass="entr" presetSubtype="0" fill="hold" grpId="0" nodeType="afterEffect">
                                  <p:stCondLst>
                                    <p:cond delay="0"/>
                                  </p:stCondLst>
                                  <p:childTnLst>
                                    <p:set>
                                      <p:cBhvr>
                                        <p:cTn id="20" dur="1" fill="hold">
                                          <p:stCondLst>
                                            <p:cond delay="0"/>
                                          </p:stCondLst>
                                        </p:cTn>
                                        <p:tgtEl>
                                          <p:spTgt spid="19466"/>
                                        </p:tgtEl>
                                        <p:attrNameLst>
                                          <p:attrName>style.visibility</p:attrName>
                                        </p:attrNameLst>
                                      </p:cBhvr>
                                      <p:to>
                                        <p:strVal val="visible"/>
                                      </p:to>
                                    </p:set>
                                    <p:anim calcmode="lin" valueType="num">
                                      <p:cBhvr>
                                        <p:cTn id="21" dur="200" fill="hold"/>
                                        <p:tgtEl>
                                          <p:spTgt spid="19466"/>
                                        </p:tgtEl>
                                        <p:attrNameLst>
                                          <p:attrName>ppt_w</p:attrName>
                                        </p:attrNameLst>
                                      </p:cBhvr>
                                      <p:tavLst>
                                        <p:tav tm="0">
                                          <p:val>
                                            <p:fltVal val="0"/>
                                          </p:val>
                                        </p:tav>
                                        <p:tav tm="100000">
                                          <p:val>
                                            <p:strVal val="#ppt_w"/>
                                          </p:val>
                                        </p:tav>
                                      </p:tavLst>
                                    </p:anim>
                                    <p:anim calcmode="lin" valueType="num">
                                      <p:cBhvr>
                                        <p:cTn id="22" dur="200" fill="hold"/>
                                        <p:tgtEl>
                                          <p:spTgt spid="19466"/>
                                        </p:tgtEl>
                                        <p:attrNameLst>
                                          <p:attrName>ppt_h</p:attrName>
                                        </p:attrNameLst>
                                      </p:cBhvr>
                                      <p:tavLst>
                                        <p:tav tm="0">
                                          <p:val>
                                            <p:fltVal val="0"/>
                                          </p:val>
                                        </p:tav>
                                        <p:tav tm="100000">
                                          <p:val>
                                            <p:strVal val="#ppt_h"/>
                                          </p:val>
                                        </p:tav>
                                      </p:tavLst>
                                    </p:anim>
                                    <p:animEffect transition="in" filter="fade">
                                      <p:cBhvr>
                                        <p:cTn id="23" dur="200"/>
                                        <p:tgtEl>
                                          <p:spTgt spid="19466"/>
                                        </p:tgtEl>
                                      </p:cBhvr>
                                    </p:animEffect>
                                  </p:childTnLst>
                                  <p:subTnLst>
                                    <p:audio>
                                      <p:cMediaNode vol="71000">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7" name="Picture 7" descr="rus08"/>
          <p:cNvPicPr>
            <a:picLocks noChangeAspect="1" noChangeArrowheads="1"/>
          </p:cNvPicPr>
          <p:nvPr/>
        </p:nvPicPr>
        <p:blipFill>
          <a:blip r:embed="rId5" cstate="print"/>
          <a:srcRect/>
          <a:stretch>
            <a:fillRect/>
          </a:stretch>
        </p:blipFill>
        <p:spPr bwMode="auto">
          <a:xfrm>
            <a:off x="0" y="0"/>
            <a:ext cx="4960938" cy="6858000"/>
          </a:xfrm>
          <a:prstGeom prst="rect">
            <a:avLst/>
          </a:prstGeom>
          <a:noFill/>
        </p:spPr>
      </p:pic>
      <p:sp>
        <p:nvSpPr>
          <p:cNvPr id="20488" name="WordArt 8"/>
          <p:cNvSpPr>
            <a:spLocks noChangeArrowheads="1" noChangeShapeType="1" noTextEdit="1"/>
          </p:cNvSpPr>
          <p:nvPr/>
        </p:nvSpPr>
        <p:spPr bwMode="auto">
          <a:xfrm>
            <a:off x="5105400" y="1219200"/>
            <a:ext cx="3657600" cy="2743200"/>
          </a:xfrm>
          <a:prstGeom prst="rect">
            <a:avLst/>
          </a:prstGeom>
        </p:spPr>
        <p:txBody>
          <a:bodyPr wrap="none" fromWordArt="1">
            <a:prstTxWarp prst="textPlain">
              <a:avLst>
                <a:gd name="adj" fmla="val 50000"/>
              </a:avLst>
            </a:prstTxWarp>
          </a:bodyPr>
          <a:lstStyle/>
          <a:p>
            <a:pPr algn="ctr"/>
            <a:r>
              <a:rPr lang="en-US" sz="3600" kern="10" dirty="0">
                <a:ln w="19050">
                  <a:solidFill>
                    <a:srgbClr val="FFCC00"/>
                  </a:solidFill>
                  <a:round/>
                  <a:headEnd/>
                  <a:tailEnd/>
                </a:ln>
                <a:solidFill>
                  <a:srgbClr val="FF0000"/>
                </a:solidFill>
                <a:effectLst>
                  <a:outerShdw dist="35921" dir="2700000" algn="ctr" rotWithShape="0">
                    <a:srgbClr val="990000"/>
                  </a:outerShdw>
                </a:effectLst>
                <a:latin typeface="Impact"/>
              </a:rPr>
              <a:t>October</a:t>
            </a:r>
          </a:p>
          <a:p>
            <a:pPr algn="ctr"/>
            <a:r>
              <a:rPr lang="en-US" sz="3600" kern="10" dirty="0">
                <a:ln w="19050">
                  <a:solidFill>
                    <a:srgbClr val="FFCC00"/>
                  </a:solidFill>
                  <a:round/>
                  <a:headEnd/>
                  <a:tailEnd/>
                </a:ln>
                <a:solidFill>
                  <a:srgbClr val="FF0000"/>
                </a:solidFill>
                <a:effectLst>
                  <a:outerShdw dist="35921" dir="2700000" algn="ctr" rotWithShape="0">
                    <a:srgbClr val="990000"/>
                  </a:outerShdw>
                </a:effectLst>
                <a:latin typeface="Impact"/>
              </a:rPr>
              <a:t>Revolution</a:t>
            </a:r>
          </a:p>
        </p:txBody>
      </p:sp>
      <p:sp>
        <p:nvSpPr>
          <p:cNvPr id="20489" name="AutoShape 9"/>
          <p:cNvSpPr>
            <a:spLocks noChangeArrowheads="1"/>
          </p:cNvSpPr>
          <p:nvPr/>
        </p:nvSpPr>
        <p:spPr bwMode="auto">
          <a:xfrm>
            <a:off x="3657600" y="0"/>
            <a:ext cx="3200400" cy="1143000"/>
          </a:xfrm>
          <a:prstGeom prst="wedgeRoundRectCallout">
            <a:avLst>
              <a:gd name="adj1" fmla="val -50296"/>
              <a:gd name="adj2" fmla="val 130278"/>
              <a:gd name="adj3" fmla="val 16667"/>
            </a:avLst>
          </a:prstGeom>
          <a:solidFill>
            <a:srgbClr val="FF0000"/>
          </a:solidFill>
          <a:ln w="9525">
            <a:solidFill>
              <a:schemeClr val="tx1"/>
            </a:solidFill>
            <a:miter lim="800000"/>
            <a:headEnd/>
            <a:tailEnd/>
          </a:ln>
          <a:effectLst/>
        </p:spPr>
        <p:txBody>
          <a:bodyPr/>
          <a:lstStyle/>
          <a:p>
            <a:pPr algn="ctr"/>
            <a:r>
              <a:rPr lang="en-US" sz="3200" b="1" dirty="0"/>
              <a:t>Peace, Land &amp; Bread!</a:t>
            </a:r>
          </a:p>
        </p:txBody>
      </p:sp>
      <p:sp>
        <p:nvSpPr>
          <p:cNvPr id="20490" name="AutoShape 10"/>
          <p:cNvSpPr>
            <a:spLocks noChangeArrowheads="1"/>
          </p:cNvSpPr>
          <p:nvPr/>
        </p:nvSpPr>
        <p:spPr bwMode="auto">
          <a:xfrm>
            <a:off x="304800" y="762000"/>
            <a:ext cx="3200400" cy="1143000"/>
          </a:xfrm>
          <a:prstGeom prst="wedgeRoundRectCallout">
            <a:avLst>
              <a:gd name="adj1" fmla="val -3421"/>
              <a:gd name="adj2" fmla="val 161111"/>
              <a:gd name="adj3" fmla="val 16667"/>
            </a:avLst>
          </a:prstGeom>
          <a:solidFill>
            <a:srgbClr val="FF0000"/>
          </a:solidFill>
          <a:ln w="9525">
            <a:solidFill>
              <a:schemeClr val="tx1"/>
            </a:solidFill>
            <a:miter lim="800000"/>
            <a:headEnd/>
            <a:tailEnd/>
          </a:ln>
          <a:effectLst/>
        </p:spPr>
        <p:txBody>
          <a:bodyPr/>
          <a:lstStyle/>
          <a:p>
            <a:pPr algn="ctr"/>
            <a:r>
              <a:rPr lang="en-US" sz="3200" b="1" dirty="0"/>
              <a:t>All power to the Soviet!</a:t>
            </a:r>
          </a:p>
        </p:txBody>
      </p:sp>
      <p:pic>
        <p:nvPicPr>
          <p:cNvPr id="20493" name="Picture 13">
            <a:hlinkClick r:id="" action="ppaction://media"/>
          </p:cNvPr>
          <p:cNvPicPr>
            <a:picLocks noRot="1" noChangeAspect="1" noChangeArrowheads="1"/>
          </p:cNvPicPr>
          <p:nvPr>
            <a:wavAudioFile r:embed="rId2" name="Recorded Sound"/>
          </p:nvPr>
        </p:nvPicPr>
        <p:blipFill>
          <a:blip r:embed="rId6" cstate="print"/>
          <a:srcRect/>
          <a:stretch>
            <a:fillRect/>
          </a:stretch>
        </p:blipFill>
        <p:spPr bwMode="auto">
          <a:xfrm>
            <a:off x="8839200" y="6400800"/>
            <a:ext cx="304800" cy="304800"/>
          </a:xfrm>
          <a:prstGeom prst="rect">
            <a:avLst/>
          </a:prstGeom>
          <a:noFill/>
        </p:spPr>
      </p:pic>
      <p:pic>
        <p:nvPicPr>
          <p:cNvPr id="20495" name="Picture 15">
            <a:hlinkClick r:id="" action="ppaction://media"/>
          </p:cNvPr>
          <p:cNvPicPr>
            <a:picLocks noRot="1" noChangeAspect="1" noChangeArrowheads="1"/>
          </p:cNvPicPr>
          <p:nvPr>
            <a:wavAudioFile r:embed="rId3" name="Recorded Sound"/>
          </p:nvPr>
        </p:nvPicPr>
        <p:blipFill>
          <a:blip r:embed="rId6" cstate="print"/>
          <a:srcRect/>
          <a:stretch>
            <a:fillRect/>
          </a:stretch>
        </p:blipFill>
        <p:spPr bwMode="auto">
          <a:xfrm>
            <a:off x="8839200" y="6400800"/>
            <a:ext cx="304800" cy="304800"/>
          </a:xfrm>
          <a:prstGeom prst="rect">
            <a:avLst/>
          </a:prstGeom>
          <a:noFill/>
        </p:spPr>
      </p:pic>
      <p:sp>
        <p:nvSpPr>
          <p:cNvPr id="20496" name="Text Box 16"/>
          <p:cNvSpPr txBox="1">
            <a:spLocks noChangeArrowheads="1"/>
          </p:cNvSpPr>
          <p:nvPr/>
        </p:nvSpPr>
        <p:spPr bwMode="auto">
          <a:xfrm>
            <a:off x="5029200" y="4495800"/>
            <a:ext cx="4114800" cy="1077218"/>
          </a:xfrm>
          <a:prstGeom prst="rect">
            <a:avLst/>
          </a:prstGeom>
          <a:noFill/>
          <a:ln w="9525">
            <a:noFill/>
            <a:miter lim="800000"/>
            <a:headEnd/>
            <a:tailEnd/>
          </a:ln>
          <a:effectLst/>
        </p:spPr>
        <p:txBody>
          <a:bodyPr wrap="square">
            <a:spAutoFit/>
          </a:bodyPr>
          <a:lstStyle/>
          <a:p>
            <a:pPr>
              <a:spcBef>
                <a:spcPct val="50000"/>
              </a:spcBef>
            </a:pPr>
            <a:r>
              <a:rPr lang="en-US" sz="3200" dirty="0"/>
              <a:t>-</a:t>
            </a:r>
            <a:r>
              <a:rPr lang="en-US" sz="3200" b="1" dirty="0"/>
              <a:t>Bolsheviks took power in </a:t>
            </a:r>
            <a:r>
              <a:rPr lang="en-US" sz="3200" b="1" dirty="0" smtClean="0"/>
              <a:t>a </a:t>
            </a:r>
            <a:r>
              <a:rPr lang="en-US" sz="3200" b="1" dirty="0"/>
              <a:t>coup d’ etat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9"/>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000" fill="hold"/>
                                        <p:tgtEl>
                                          <p:spTgt spid="20495"/>
                                        </p:tgtEl>
                                      </p:cBhvr>
                                    </p:cmd>
                                  </p:childTnLst>
                                </p:cTn>
                              </p:par>
                            </p:childTnLst>
                          </p:cTn>
                        </p:par>
                        <p:par>
                          <p:cTn id="9" fill="hold">
                            <p:stCondLst>
                              <p:cond delay="3000"/>
                            </p:stCondLst>
                            <p:childTnLst>
                              <p:par>
                                <p:cTn id="10" presetID="1" presetClass="exit" presetSubtype="0" fill="hold" grpId="1" nodeType="afterEffect">
                                  <p:stCondLst>
                                    <p:cond delay="0"/>
                                  </p:stCondLst>
                                  <p:childTnLst>
                                    <p:set>
                                      <p:cBhvr>
                                        <p:cTn id="11" dur="1" fill="hold">
                                          <p:stCondLst>
                                            <p:cond delay="0"/>
                                          </p:stCondLst>
                                        </p:cTn>
                                        <p:tgtEl>
                                          <p:spTgt spid="20489"/>
                                        </p:tgtEl>
                                        <p:attrNameLst>
                                          <p:attrName>style.visibility</p:attrName>
                                        </p:attrNameLst>
                                      </p:cBhvr>
                                      <p:to>
                                        <p:strVal val="hidden"/>
                                      </p:to>
                                    </p:set>
                                  </p:childTnLst>
                                </p:cTn>
                              </p:par>
                            </p:childTnLst>
                          </p:cTn>
                        </p:par>
                        <p:par>
                          <p:cTn id="12" fill="hold">
                            <p:stCondLst>
                              <p:cond delay="3000"/>
                            </p:stCondLst>
                            <p:childTnLst>
                              <p:par>
                                <p:cTn id="13" presetID="1" presetClass="entr" presetSubtype="0" fill="hold" grpId="0" nodeType="afterEffect">
                                  <p:stCondLst>
                                    <p:cond delay="0"/>
                                  </p:stCondLst>
                                  <p:childTnLst>
                                    <p:set>
                                      <p:cBhvr>
                                        <p:cTn id="14" dur="1" fill="hold">
                                          <p:stCondLst>
                                            <p:cond delay="0"/>
                                          </p:stCondLst>
                                        </p:cTn>
                                        <p:tgtEl>
                                          <p:spTgt spid="20490"/>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3000" fill="hold"/>
                                        <p:tgtEl>
                                          <p:spTgt spid="20493"/>
                                        </p:tgtEl>
                                      </p:cBhvr>
                                    </p:cmd>
                                  </p:childTnLst>
                                </p:cTn>
                              </p:par>
                            </p:childTnLst>
                          </p:cTn>
                        </p:par>
                        <p:par>
                          <p:cTn id="17" fill="hold">
                            <p:stCondLst>
                              <p:cond delay="6000"/>
                            </p:stCondLst>
                            <p:childTnLst>
                              <p:par>
                                <p:cTn id="18" presetID="1" presetClass="exit" presetSubtype="0" fill="hold" grpId="1" nodeType="afterEffect">
                                  <p:stCondLst>
                                    <p:cond delay="0"/>
                                  </p:stCondLst>
                                  <p:childTnLst>
                                    <p:set>
                                      <p:cBhvr>
                                        <p:cTn id="19" dur="1" fill="hold">
                                          <p:stCondLst>
                                            <p:cond delay="0"/>
                                          </p:stCondLst>
                                        </p:cTn>
                                        <p:tgtEl>
                                          <p:spTgt spid="2049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496">
                                            <p:txEl>
                                              <p:pRg st="0" end="0"/>
                                            </p:txEl>
                                          </p:spTgt>
                                        </p:tgtEl>
                                        <p:attrNameLst>
                                          <p:attrName>style.visibility</p:attrName>
                                        </p:attrNameLst>
                                      </p:cBhvr>
                                      <p:to>
                                        <p:strVal val="visible"/>
                                      </p:to>
                                    </p:set>
                                    <p:animEffect transition="in" filter="fade">
                                      <p:cBhvr>
                                        <p:cTn id="24" dur="2000"/>
                                        <p:tgtEl>
                                          <p:spTgt spid="2049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20493"/>
                </p:tgtEl>
              </p:cMediaNode>
            </p:audio>
            <p:audio>
              <p:cMediaNode>
                <p:cTn id="26" fill="hold" display="0">
                  <p:stCondLst>
                    <p:cond delay="indefinite"/>
                  </p:stCondLst>
                  <p:endCondLst>
                    <p:cond evt="onNext" delay="0">
                      <p:tgtEl>
                        <p:sldTgt/>
                      </p:tgtEl>
                    </p:cond>
                    <p:cond evt="onPrev" delay="0">
                      <p:tgtEl>
                        <p:sldTgt/>
                      </p:tgtEl>
                    </p:cond>
                    <p:cond evt="onStopAudio" delay="0">
                      <p:tgtEl>
                        <p:sldTgt/>
                      </p:tgtEl>
                    </p:cond>
                  </p:endCondLst>
                </p:cTn>
                <p:tgtEl>
                  <p:spTgt spid="20495"/>
                </p:tgtEl>
              </p:cMediaNode>
            </p:audio>
          </p:childTnLst>
        </p:cTn>
      </p:par>
    </p:tnLst>
    <p:bldLst>
      <p:bldP spid="20489" grpId="0" animBg="1"/>
      <p:bldP spid="20489" grpId="1" animBg="1"/>
      <p:bldP spid="20490" grpId="0" animBg="1"/>
      <p:bldP spid="20490"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descr="image007"/>
          <p:cNvPicPr>
            <a:picLocks noChangeAspect="1" noChangeArrowheads="1"/>
          </p:cNvPicPr>
          <p:nvPr/>
        </p:nvPicPr>
        <p:blipFill>
          <a:blip r:embed="rId3" cstate="print"/>
          <a:srcRect b="24756"/>
          <a:stretch>
            <a:fillRect/>
          </a:stretch>
        </p:blipFill>
        <p:spPr bwMode="auto">
          <a:xfrm>
            <a:off x="0" y="0"/>
            <a:ext cx="9144000" cy="5432425"/>
          </a:xfrm>
          <a:prstGeom prst="rect">
            <a:avLst/>
          </a:prstGeom>
          <a:noFill/>
        </p:spPr>
      </p:pic>
      <p:pic>
        <p:nvPicPr>
          <p:cNvPr id="29703" name="Picture 7" descr="The Execution of the Romanovs"/>
          <p:cNvPicPr>
            <a:picLocks noChangeAspect="1" noChangeArrowheads="1"/>
          </p:cNvPicPr>
          <p:nvPr/>
        </p:nvPicPr>
        <p:blipFill>
          <a:blip r:embed="rId4" cstate="print"/>
          <a:srcRect/>
          <a:stretch>
            <a:fillRect/>
          </a:stretch>
        </p:blipFill>
        <p:spPr bwMode="auto">
          <a:xfrm>
            <a:off x="0" y="0"/>
            <a:ext cx="9144000" cy="6923088"/>
          </a:xfrm>
          <a:prstGeom prst="rect">
            <a:avLst/>
          </a:prstGeom>
          <a:noFill/>
        </p:spPr>
      </p:pic>
      <p:sp>
        <p:nvSpPr>
          <p:cNvPr id="29704" name="Text Box 8"/>
          <p:cNvSpPr txBox="1">
            <a:spLocks noChangeArrowheads="1"/>
          </p:cNvSpPr>
          <p:nvPr/>
        </p:nvSpPr>
        <p:spPr bwMode="auto">
          <a:xfrm>
            <a:off x="685800" y="228600"/>
            <a:ext cx="7772400" cy="1555750"/>
          </a:xfrm>
          <a:prstGeom prst="rect">
            <a:avLst/>
          </a:prstGeom>
          <a:noFill/>
          <a:ln w="9525">
            <a:noFill/>
            <a:miter lim="800000"/>
            <a:headEnd/>
            <a:tailEnd/>
          </a:ln>
          <a:effectLst/>
        </p:spPr>
        <p:txBody>
          <a:bodyPr>
            <a:spAutoFit/>
          </a:bodyPr>
          <a:lstStyle/>
          <a:p>
            <a:pPr algn="ctr">
              <a:spcBef>
                <a:spcPct val="50000"/>
              </a:spcBef>
            </a:pPr>
            <a:r>
              <a:rPr lang="en-US" sz="4800" b="1" dirty="0">
                <a:solidFill>
                  <a:srgbClr val="FF0000"/>
                </a:solidFill>
              </a:rPr>
              <a:t>Bolsheviks killed the Czar and his entire family</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9703"/>
                                        </p:tgtEl>
                                        <p:attrNameLst>
                                          <p:attrName>style.visibility</p:attrName>
                                        </p:attrNameLst>
                                      </p:cBhvr>
                                      <p:to>
                                        <p:strVal val="visible"/>
                                      </p:to>
                                    </p:set>
                                    <p:anim calcmode="lin" valueType="num">
                                      <p:cBhvr>
                                        <p:cTn id="7" dur="3000" fill="hold"/>
                                        <p:tgtEl>
                                          <p:spTgt spid="29703"/>
                                        </p:tgtEl>
                                        <p:attrNameLst>
                                          <p:attrName>ppt_w</p:attrName>
                                        </p:attrNameLst>
                                      </p:cBhvr>
                                      <p:tavLst>
                                        <p:tav tm="0">
                                          <p:val>
                                            <p:fltVal val="0"/>
                                          </p:val>
                                        </p:tav>
                                        <p:tav tm="100000">
                                          <p:val>
                                            <p:strVal val="#ppt_w"/>
                                          </p:val>
                                        </p:tav>
                                      </p:tavLst>
                                    </p:anim>
                                    <p:anim calcmode="lin" valueType="num">
                                      <p:cBhvr>
                                        <p:cTn id="8" dur="3000" fill="hold"/>
                                        <p:tgtEl>
                                          <p:spTgt spid="29703"/>
                                        </p:tgtEl>
                                        <p:attrNameLst>
                                          <p:attrName>ppt_h</p:attrName>
                                        </p:attrNameLst>
                                      </p:cBhvr>
                                      <p:tavLst>
                                        <p:tav tm="0">
                                          <p:val>
                                            <p:fltVal val="0"/>
                                          </p:val>
                                        </p:tav>
                                        <p:tav tm="100000">
                                          <p:val>
                                            <p:strVal val="#ppt_h"/>
                                          </p:val>
                                        </p:tav>
                                      </p:tavLst>
                                    </p:anim>
                                    <p:animEffect transition="in" filter="fade">
                                      <p:cBhvr>
                                        <p:cTn id="9" dur="3000"/>
                                        <p:tgtEl>
                                          <p:spTgt spid="29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5" descr="rus02"/>
          <p:cNvPicPr>
            <a:picLocks noChangeAspect="1" noChangeArrowheads="1"/>
          </p:cNvPicPr>
          <p:nvPr/>
        </p:nvPicPr>
        <p:blipFill>
          <a:blip r:embed="rId3" cstate="print"/>
          <a:srcRect/>
          <a:stretch>
            <a:fillRect/>
          </a:stretch>
        </p:blipFill>
        <p:spPr bwMode="auto">
          <a:xfrm>
            <a:off x="0" y="292100"/>
            <a:ext cx="9144000" cy="6273800"/>
          </a:xfrm>
          <a:prstGeom prst="rect">
            <a:avLst/>
          </a:prstGeom>
          <a:noFill/>
        </p:spPr>
      </p:pic>
      <p:sp>
        <p:nvSpPr>
          <p:cNvPr id="21510" name="Text Box 6"/>
          <p:cNvSpPr txBox="1">
            <a:spLocks noChangeArrowheads="1"/>
          </p:cNvSpPr>
          <p:nvPr/>
        </p:nvSpPr>
        <p:spPr bwMode="auto">
          <a:xfrm>
            <a:off x="1371600" y="762000"/>
            <a:ext cx="6934200" cy="1190625"/>
          </a:xfrm>
          <a:prstGeom prst="rect">
            <a:avLst/>
          </a:prstGeom>
          <a:solidFill>
            <a:srgbClr val="FF0000"/>
          </a:solidFill>
          <a:ln w="9525">
            <a:noFill/>
            <a:miter lim="800000"/>
            <a:headEnd/>
            <a:tailEnd/>
          </a:ln>
          <a:effectLst/>
        </p:spPr>
        <p:txBody>
          <a:bodyPr>
            <a:spAutoFit/>
          </a:bodyPr>
          <a:lstStyle/>
          <a:p>
            <a:pPr algn="ctr">
              <a:spcBef>
                <a:spcPct val="50000"/>
              </a:spcBef>
            </a:pPr>
            <a:r>
              <a:rPr lang="en-US" sz="3600" b="1" dirty="0">
                <a:solidFill>
                  <a:srgbClr val="FFFF00"/>
                </a:solidFill>
              </a:rPr>
              <a:t>Lenin became leader as the head of the communist party</a:t>
            </a:r>
          </a:p>
        </p:txBody>
      </p:sp>
    </p:spTree>
    <p:custDataLst>
      <p:tags r:id="rId1"/>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descr="Trattato%20di%20Brest-Litovsk"/>
          <p:cNvPicPr>
            <a:picLocks noChangeAspect="1" noChangeArrowheads="1"/>
          </p:cNvPicPr>
          <p:nvPr/>
        </p:nvPicPr>
        <p:blipFill>
          <a:blip r:embed="rId3" cstate="print"/>
          <a:srcRect/>
          <a:stretch>
            <a:fillRect/>
          </a:stretch>
        </p:blipFill>
        <p:spPr bwMode="auto">
          <a:xfrm>
            <a:off x="0" y="74613"/>
            <a:ext cx="9144000" cy="6708775"/>
          </a:xfrm>
          <a:prstGeom prst="rect">
            <a:avLst/>
          </a:prstGeom>
          <a:noFill/>
        </p:spPr>
      </p:pic>
      <p:sp>
        <p:nvSpPr>
          <p:cNvPr id="22534" name="Text Box 6"/>
          <p:cNvSpPr txBox="1">
            <a:spLocks noChangeArrowheads="1"/>
          </p:cNvSpPr>
          <p:nvPr/>
        </p:nvSpPr>
        <p:spPr bwMode="auto">
          <a:xfrm>
            <a:off x="1066800" y="4953000"/>
            <a:ext cx="6934200" cy="1616075"/>
          </a:xfrm>
          <a:prstGeom prst="rect">
            <a:avLst/>
          </a:prstGeom>
          <a:noFill/>
          <a:ln w="9525">
            <a:noFill/>
            <a:miter lim="800000"/>
            <a:headEnd/>
            <a:tailEnd/>
          </a:ln>
          <a:effectLst/>
        </p:spPr>
        <p:txBody>
          <a:bodyPr>
            <a:spAutoFit/>
          </a:bodyPr>
          <a:lstStyle/>
          <a:p>
            <a:pPr algn="ctr">
              <a:spcBef>
                <a:spcPct val="50000"/>
              </a:spcBef>
            </a:pPr>
            <a:r>
              <a:rPr lang="en-US" sz="4000" b="1" dirty="0"/>
              <a:t>Treaty of Brest-Litovsk</a:t>
            </a:r>
          </a:p>
          <a:p>
            <a:pPr algn="ctr">
              <a:spcBef>
                <a:spcPct val="50000"/>
              </a:spcBef>
            </a:pPr>
            <a:r>
              <a:rPr lang="en-US" sz="4000" b="1" dirty="0"/>
              <a:t>Russia withdrew from WW I</a:t>
            </a:r>
          </a:p>
        </p:txBody>
      </p:sp>
    </p:spTree>
    <p:custDataLst>
      <p:tags r:id="rId1"/>
    </p:custData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WordArt 2"/>
          <p:cNvSpPr>
            <a:spLocks noChangeArrowheads="1" noChangeShapeType="1" noTextEdit="1"/>
          </p:cNvSpPr>
          <p:nvPr/>
        </p:nvSpPr>
        <p:spPr bwMode="auto">
          <a:xfrm>
            <a:off x="457200" y="457200"/>
            <a:ext cx="8382000" cy="1295400"/>
          </a:xfrm>
          <a:prstGeom prst="rect">
            <a:avLst/>
          </a:prstGeom>
        </p:spPr>
        <p:txBody>
          <a:bodyPr wrap="none" fromWordArt="1">
            <a:prstTxWarp prst="textPlain">
              <a:avLst>
                <a:gd name="adj" fmla="val 50000"/>
              </a:avLst>
            </a:prstTxWarp>
          </a:bodyPr>
          <a:lstStyle/>
          <a:p>
            <a:pPr algn="ctr"/>
            <a:r>
              <a:rPr lang="en-US" sz="3600"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alpha val="80000"/>
                    </a:srgbClr>
                  </a:outerShdw>
                </a:effectLst>
                <a:latin typeface="Arial Black"/>
              </a:rPr>
              <a:t>The Counter-Revolution</a:t>
            </a:r>
          </a:p>
        </p:txBody>
      </p:sp>
      <p:sp>
        <p:nvSpPr>
          <p:cNvPr id="24579" name="Text Box 3"/>
          <p:cNvSpPr txBox="1">
            <a:spLocks noChangeArrowheads="1"/>
          </p:cNvSpPr>
          <p:nvPr/>
        </p:nvSpPr>
        <p:spPr bwMode="auto">
          <a:xfrm>
            <a:off x="4495800" y="2209800"/>
            <a:ext cx="4191000" cy="1098550"/>
          </a:xfrm>
          <a:prstGeom prst="rect">
            <a:avLst/>
          </a:prstGeom>
          <a:noFill/>
          <a:ln w="9525">
            <a:noFill/>
            <a:miter lim="800000"/>
            <a:headEnd/>
            <a:tailEnd/>
          </a:ln>
          <a:effectLst/>
        </p:spPr>
        <p:txBody>
          <a:bodyPr>
            <a:spAutoFit/>
          </a:bodyPr>
          <a:lstStyle/>
          <a:p>
            <a:pPr algn="ctr">
              <a:spcBef>
                <a:spcPct val="50000"/>
              </a:spcBef>
            </a:pPr>
            <a:r>
              <a:rPr lang="en-US" sz="6600" dirty="0">
                <a:solidFill>
                  <a:srgbClr val="C0C0C0"/>
                </a:solidFill>
              </a:rPr>
              <a:t>vs.</a:t>
            </a:r>
            <a:r>
              <a:rPr lang="en-US" sz="6600" dirty="0">
                <a:solidFill>
                  <a:srgbClr val="FF0000"/>
                </a:solidFill>
              </a:rPr>
              <a:t>  </a:t>
            </a:r>
            <a:r>
              <a:rPr lang="en-US" sz="6600" b="1" dirty="0">
                <a:solidFill>
                  <a:srgbClr val="FF0000"/>
                </a:solidFill>
              </a:rPr>
              <a:t>Reds</a:t>
            </a:r>
          </a:p>
        </p:txBody>
      </p:sp>
      <p:pic>
        <p:nvPicPr>
          <p:cNvPr id="24581" name="Picture 5" descr="icwhite1"/>
          <p:cNvPicPr>
            <a:picLocks noChangeAspect="1" noChangeArrowheads="1"/>
          </p:cNvPicPr>
          <p:nvPr/>
        </p:nvPicPr>
        <p:blipFill>
          <a:blip r:embed="rId4" cstate="print"/>
          <a:srcRect/>
          <a:stretch>
            <a:fillRect/>
          </a:stretch>
        </p:blipFill>
        <p:spPr bwMode="auto">
          <a:xfrm>
            <a:off x="685800" y="3657600"/>
            <a:ext cx="3505200" cy="1981200"/>
          </a:xfrm>
          <a:prstGeom prst="rect">
            <a:avLst/>
          </a:prstGeom>
          <a:noFill/>
        </p:spPr>
      </p:pic>
      <p:pic>
        <p:nvPicPr>
          <p:cNvPr id="24583" name="Picture 7" descr="Бронеавтомобили Красной Армии тов. Троцкого"/>
          <p:cNvPicPr>
            <a:picLocks noChangeAspect="1" noChangeArrowheads="1"/>
          </p:cNvPicPr>
          <p:nvPr/>
        </p:nvPicPr>
        <p:blipFill>
          <a:blip r:embed="rId5" cstate="print"/>
          <a:srcRect/>
          <a:stretch>
            <a:fillRect/>
          </a:stretch>
        </p:blipFill>
        <p:spPr bwMode="auto">
          <a:xfrm>
            <a:off x="4800600" y="3657600"/>
            <a:ext cx="4191000" cy="1927225"/>
          </a:xfrm>
          <a:prstGeom prst="rect">
            <a:avLst/>
          </a:prstGeom>
          <a:noFill/>
        </p:spPr>
      </p:pic>
      <p:sp>
        <p:nvSpPr>
          <p:cNvPr id="24584" name="Text Box 8"/>
          <p:cNvSpPr txBox="1">
            <a:spLocks noChangeArrowheads="1"/>
          </p:cNvSpPr>
          <p:nvPr/>
        </p:nvSpPr>
        <p:spPr bwMode="auto">
          <a:xfrm>
            <a:off x="1371600" y="2286000"/>
            <a:ext cx="2971800" cy="1006475"/>
          </a:xfrm>
          <a:prstGeom prst="rect">
            <a:avLst/>
          </a:prstGeom>
          <a:noFill/>
          <a:ln w="9525">
            <a:noFill/>
            <a:miter lim="800000"/>
            <a:headEnd/>
            <a:tailEnd/>
          </a:ln>
          <a:effectLst/>
        </p:spPr>
        <p:txBody>
          <a:bodyPr>
            <a:spAutoFit/>
          </a:bodyPr>
          <a:lstStyle/>
          <a:p>
            <a:pPr algn="ctr">
              <a:spcBef>
                <a:spcPct val="50000"/>
              </a:spcBef>
            </a:pPr>
            <a:r>
              <a:rPr lang="en-US" sz="6000" b="1" dirty="0">
                <a:solidFill>
                  <a:schemeClr val="bg1"/>
                </a:solidFill>
              </a:rPr>
              <a:t>Whites</a:t>
            </a:r>
          </a:p>
        </p:txBody>
      </p:sp>
      <p:sp>
        <p:nvSpPr>
          <p:cNvPr id="24585" name="Text Box 9"/>
          <p:cNvSpPr txBox="1">
            <a:spLocks noChangeArrowheads="1"/>
          </p:cNvSpPr>
          <p:nvPr/>
        </p:nvSpPr>
        <p:spPr bwMode="auto">
          <a:xfrm>
            <a:off x="2590800" y="1828800"/>
            <a:ext cx="4572000" cy="579438"/>
          </a:xfrm>
          <a:prstGeom prst="rect">
            <a:avLst/>
          </a:prstGeom>
          <a:noFill/>
          <a:ln w="9525">
            <a:noFill/>
            <a:miter lim="800000"/>
            <a:headEnd/>
            <a:tailEnd/>
          </a:ln>
          <a:effectLst/>
        </p:spPr>
        <p:txBody>
          <a:bodyPr>
            <a:spAutoFit/>
          </a:bodyPr>
          <a:lstStyle/>
          <a:p>
            <a:pPr algn="ctr">
              <a:spcBef>
                <a:spcPct val="50000"/>
              </a:spcBef>
            </a:pPr>
            <a:r>
              <a:rPr lang="en-US" sz="3200" b="1" dirty="0">
                <a:solidFill>
                  <a:schemeClr val="bg1"/>
                </a:solidFill>
              </a:rPr>
              <a:t>Civil War</a:t>
            </a:r>
          </a:p>
        </p:txBody>
      </p:sp>
      <p:sp>
        <p:nvSpPr>
          <p:cNvPr id="24586" name="Text Box 10"/>
          <p:cNvSpPr txBox="1">
            <a:spLocks noChangeArrowheads="1"/>
          </p:cNvSpPr>
          <p:nvPr/>
        </p:nvSpPr>
        <p:spPr bwMode="auto">
          <a:xfrm>
            <a:off x="152400" y="5867400"/>
            <a:ext cx="4419600" cy="1066800"/>
          </a:xfrm>
          <a:prstGeom prst="rect">
            <a:avLst/>
          </a:prstGeom>
          <a:noFill/>
          <a:ln w="9525">
            <a:noFill/>
            <a:miter lim="800000"/>
            <a:headEnd/>
            <a:tailEnd/>
          </a:ln>
          <a:effectLst/>
        </p:spPr>
        <p:txBody>
          <a:bodyPr>
            <a:spAutoFit/>
          </a:bodyPr>
          <a:lstStyle/>
          <a:p>
            <a:pPr algn="ctr">
              <a:spcBef>
                <a:spcPct val="50000"/>
              </a:spcBef>
            </a:pPr>
            <a:r>
              <a:rPr lang="en-US" sz="3200" dirty="0">
                <a:solidFill>
                  <a:schemeClr val="bg1"/>
                </a:solidFill>
              </a:rPr>
              <a:t>Royalists, moderates, liberal democrats</a:t>
            </a:r>
          </a:p>
        </p:txBody>
      </p:sp>
      <p:sp>
        <p:nvSpPr>
          <p:cNvPr id="24587" name="Text Box 11"/>
          <p:cNvSpPr txBox="1">
            <a:spLocks noChangeArrowheads="1"/>
          </p:cNvSpPr>
          <p:nvPr/>
        </p:nvSpPr>
        <p:spPr bwMode="auto">
          <a:xfrm>
            <a:off x="4572000" y="5791200"/>
            <a:ext cx="4572000" cy="579438"/>
          </a:xfrm>
          <a:prstGeom prst="rect">
            <a:avLst/>
          </a:prstGeom>
          <a:noFill/>
          <a:ln w="9525">
            <a:noFill/>
            <a:miter lim="800000"/>
            <a:headEnd/>
            <a:tailEnd/>
          </a:ln>
          <a:effectLst/>
        </p:spPr>
        <p:txBody>
          <a:bodyPr>
            <a:spAutoFit/>
          </a:bodyPr>
          <a:lstStyle/>
          <a:p>
            <a:pPr algn="ctr">
              <a:spcBef>
                <a:spcPct val="50000"/>
              </a:spcBef>
            </a:pPr>
            <a:r>
              <a:rPr lang="en-US" sz="3200" dirty="0">
                <a:solidFill>
                  <a:schemeClr val="bg1"/>
                </a:solidFill>
              </a:rPr>
              <a:t>Communists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grpId="0" nodeType="clickEffect">
                                  <p:stCondLst>
                                    <p:cond delay="0"/>
                                  </p:stCondLst>
                                  <p:childTnLst>
                                    <p:anim calcmode="lin" valueType="num">
                                      <p:cBhvr>
                                        <p:cTn id="6" dur="500"/>
                                        <p:tgtEl>
                                          <p:spTgt spid="24584"/>
                                        </p:tgtEl>
                                        <p:attrNameLst>
                                          <p:attrName>ppt_w</p:attrName>
                                        </p:attrNameLst>
                                      </p:cBhvr>
                                      <p:tavLst>
                                        <p:tav tm="0">
                                          <p:val>
                                            <p:strVal val="ppt_w"/>
                                          </p:val>
                                        </p:tav>
                                        <p:tav tm="100000">
                                          <p:val>
                                            <p:fltVal val="0"/>
                                          </p:val>
                                        </p:tav>
                                      </p:tavLst>
                                    </p:anim>
                                    <p:anim calcmode="lin" valueType="num">
                                      <p:cBhvr>
                                        <p:cTn id="7" dur="500"/>
                                        <p:tgtEl>
                                          <p:spTgt spid="24584"/>
                                        </p:tgtEl>
                                        <p:attrNameLst>
                                          <p:attrName>ppt_h</p:attrName>
                                        </p:attrNameLst>
                                      </p:cBhvr>
                                      <p:tavLst>
                                        <p:tav tm="0">
                                          <p:val>
                                            <p:strVal val="ppt_h"/>
                                          </p:val>
                                        </p:tav>
                                        <p:tav tm="100000">
                                          <p:val>
                                            <p:strVal val="ppt_h"/>
                                          </p:val>
                                        </p:tav>
                                      </p:tavLst>
                                    </p:anim>
                                    <p:set>
                                      <p:cBhvr>
                                        <p:cTn id="8" dur="1" fill="hold">
                                          <p:stCondLst>
                                            <p:cond delay="499"/>
                                          </p:stCondLst>
                                        </p:cTn>
                                        <p:tgtEl>
                                          <p:spTgt spid="2458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par>
                                <p:cTn id="9" presetID="17" presetClass="exit" presetSubtype="10" fill="hold" nodeType="withEffect">
                                  <p:stCondLst>
                                    <p:cond delay="0"/>
                                  </p:stCondLst>
                                  <p:childTnLst>
                                    <p:anim calcmode="lin" valueType="num">
                                      <p:cBhvr>
                                        <p:cTn id="10" dur="500"/>
                                        <p:tgtEl>
                                          <p:spTgt spid="24581"/>
                                        </p:tgtEl>
                                        <p:attrNameLst>
                                          <p:attrName>ppt_w</p:attrName>
                                        </p:attrNameLst>
                                      </p:cBhvr>
                                      <p:tavLst>
                                        <p:tav tm="0">
                                          <p:val>
                                            <p:strVal val="ppt_w"/>
                                          </p:val>
                                        </p:tav>
                                        <p:tav tm="100000">
                                          <p:val>
                                            <p:fltVal val="0"/>
                                          </p:val>
                                        </p:tav>
                                      </p:tavLst>
                                    </p:anim>
                                    <p:anim calcmode="lin" valueType="num">
                                      <p:cBhvr>
                                        <p:cTn id="11" dur="500"/>
                                        <p:tgtEl>
                                          <p:spTgt spid="24581"/>
                                        </p:tgtEl>
                                        <p:attrNameLst>
                                          <p:attrName>ppt_h</p:attrName>
                                        </p:attrNameLst>
                                      </p:cBhvr>
                                      <p:tavLst>
                                        <p:tav tm="0">
                                          <p:val>
                                            <p:strVal val="ppt_h"/>
                                          </p:val>
                                        </p:tav>
                                        <p:tav tm="100000">
                                          <p:val>
                                            <p:strVal val="ppt_h"/>
                                          </p:val>
                                        </p:tav>
                                      </p:tavLst>
                                    </p:anim>
                                    <p:set>
                                      <p:cBhvr>
                                        <p:cTn id="12" dur="1" fill="hold">
                                          <p:stCondLst>
                                            <p:cond delay="499"/>
                                          </p:stCondLst>
                                        </p:cTn>
                                        <p:tgtEl>
                                          <p:spTgt spid="24581"/>
                                        </p:tgtEl>
                                        <p:attrNameLst>
                                          <p:attrName>style.visibility</p:attrName>
                                        </p:attrNameLst>
                                      </p:cBhvr>
                                      <p:to>
                                        <p:strVal val="hidden"/>
                                      </p:to>
                                    </p:set>
                                  </p:childTnLst>
                                </p:cTn>
                              </p:par>
                              <p:par>
                                <p:cTn id="13" presetID="17" presetClass="exit" presetSubtype="10" fill="hold" grpId="0" nodeType="withEffect">
                                  <p:stCondLst>
                                    <p:cond delay="0"/>
                                  </p:stCondLst>
                                  <p:childTnLst>
                                    <p:anim calcmode="lin" valueType="num">
                                      <p:cBhvr>
                                        <p:cTn id="14" dur="500"/>
                                        <p:tgtEl>
                                          <p:spTgt spid="24586"/>
                                        </p:tgtEl>
                                        <p:attrNameLst>
                                          <p:attrName>ppt_w</p:attrName>
                                        </p:attrNameLst>
                                      </p:cBhvr>
                                      <p:tavLst>
                                        <p:tav tm="0">
                                          <p:val>
                                            <p:strVal val="ppt_w"/>
                                          </p:val>
                                        </p:tav>
                                        <p:tav tm="100000">
                                          <p:val>
                                            <p:fltVal val="0"/>
                                          </p:val>
                                        </p:tav>
                                      </p:tavLst>
                                    </p:anim>
                                    <p:anim calcmode="lin" valueType="num">
                                      <p:cBhvr>
                                        <p:cTn id="15" dur="500"/>
                                        <p:tgtEl>
                                          <p:spTgt spid="24586"/>
                                        </p:tgtEl>
                                        <p:attrNameLst>
                                          <p:attrName>ppt_h</p:attrName>
                                        </p:attrNameLst>
                                      </p:cBhvr>
                                      <p:tavLst>
                                        <p:tav tm="0">
                                          <p:val>
                                            <p:strVal val="ppt_h"/>
                                          </p:val>
                                        </p:tav>
                                        <p:tav tm="100000">
                                          <p:val>
                                            <p:strVal val="ppt_h"/>
                                          </p:val>
                                        </p:tav>
                                      </p:tavLst>
                                    </p:anim>
                                    <p:set>
                                      <p:cBhvr>
                                        <p:cTn id="16" dur="1" fill="hold">
                                          <p:stCondLst>
                                            <p:cond delay="499"/>
                                          </p:stCondLst>
                                        </p:cTn>
                                        <p:tgtEl>
                                          <p:spTgt spid="245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4" grpId="0"/>
      <p:bldP spid="2458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5" name="Picture 5" descr="USSR Flag"/>
          <p:cNvPicPr>
            <a:picLocks noChangeAspect="1" noChangeArrowheads="1"/>
          </p:cNvPicPr>
          <p:nvPr/>
        </p:nvPicPr>
        <p:blipFill>
          <a:blip r:embed="rId4" cstate="print"/>
          <a:srcRect/>
          <a:stretch>
            <a:fillRect/>
          </a:stretch>
        </p:blipFill>
        <p:spPr bwMode="auto">
          <a:xfrm>
            <a:off x="0" y="381000"/>
            <a:ext cx="9144000" cy="6096000"/>
          </a:xfrm>
          <a:prstGeom prst="rect">
            <a:avLst/>
          </a:prstGeom>
          <a:noFill/>
        </p:spPr>
      </p:pic>
      <p:pic>
        <p:nvPicPr>
          <p:cNvPr id="25606" name="The Scared Lenin Banner.mp3">
            <a:hlinkClick r:id="" action="ppaction://media"/>
          </p:cNvPr>
          <p:cNvPicPr>
            <a:picLocks noRot="1" noChangeAspect="1" noChangeArrowheads="1"/>
          </p:cNvPicPr>
          <p:nvPr>
            <a:audioFile r:link="rId2"/>
          </p:nvPr>
        </p:nvPicPr>
        <p:blipFill>
          <a:blip r:embed="rId5" cstate="print"/>
          <a:srcRect/>
          <a:stretch>
            <a:fillRect/>
          </a:stretch>
        </p:blipFill>
        <p:spPr bwMode="auto">
          <a:xfrm>
            <a:off x="8610600" y="6553200"/>
            <a:ext cx="304800" cy="304800"/>
          </a:xfrm>
          <a:prstGeom prst="rect">
            <a:avLst/>
          </a:prstGeom>
          <a:noFill/>
        </p:spPr>
      </p:pic>
      <p:sp>
        <p:nvSpPr>
          <p:cNvPr id="25607" name="Text Box 7"/>
          <p:cNvSpPr txBox="1">
            <a:spLocks noChangeArrowheads="1"/>
          </p:cNvSpPr>
          <p:nvPr/>
        </p:nvSpPr>
        <p:spPr bwMode="auto">
          <a:xfrm>
            <a:off x="457200" y="3886200"/>
            <a:ext cx="8153400" cy="2105025"/>
          </a:xfrm>
          <a:prstGeom prst="rect">
            <a:avLst/>
          </a:prstGeom>
          <a:noFill/>
          <a:ln w="9525">
            <a:noFill/>
            <a:miter lim="800000"/>
            <a:headEnd/>
            <a:tailEnd/>
          </a:ln>
          <a:effectLst/>
        </p:spPr>
        <p:txBody>
          <a:bodyPr>
            <a:spAutoFit/>
          </a:bodyPr>
          <a:lstStyle/>
          <a:p>
            <a:pPr algn="ctr">
              <a:spcBef>
                <a:spcPct val="50000"/>
              </a:spcBef>
            </a:pPr>
            <a:r>
              <a:rPr lang="en-US" sz="6600" dirty="0"/>
              <a:t>Union of Soviet Socialist Republics</a:t>
            </a:r>
          </a:p>
        </p:txBody>
      </p:sp>
      <p:pic>
        <p:nvPicPr>
          <p:cNvPr id="25609" name="Picture 9" descr="00"/>
          <p:cNvPicPr>
            <a:picLocks noChangeAspect="1" noChangeArrowheads="1"/>
          </p:cNvPicPr>
          <p:nvPr/>
        </p:nvPicPr>
        <p:blipFill>
          <a:blip r:embed="rId6" cstate="print"/>
          <a:srcRect/>
          <a:stretch>
            <a:fillRect/>
          </a:stretch>
        </p:blipFill>
        <p:spPr bwMode="auto">
          <a:xfrm>
            <a:off x="4572000" y="685800"/>
            <a:ext cx="4038600" cy="2800350"/>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606"/>
                                        </p:tgtEl>
                                      </p:cBhvr>
                                    </p:cmd>
                                  </p:childTnLst>
                                </p:cTn>
                              </p:par>
                              <p:par>
                                <p:cTn id="7" presetID="10" presetClass="entr" presetSubtype="0" fill="hold" nodeType="withEffect">
                                  <p:stCondLst>
                                    <p:cond delay="0"/>
                                  </p:stCondLst>
                                  <p:childTnLst>
                                    <p:set>
                                      <p:cBhvr>
                                        <p:cTn id="8" dur="1" fill="hold">
                                          <p:stCondLst>
                                            <p:cond delay="0"/>
                                          </p:stCondLst>
                                        </p:cTn>
                                        <p:tgtEl>
                                          <p:spTgt spid="25609"/>
                                        </p:tgtEl>
                                        <p:attrNameLst>
                                          <p:attrName>style.visibility</p:attrName>
                                        </p:attrNameLst>
                                      </p:cBhvr>
                                      <p:to>
                                        <p:strVal val="visible"/>
                                      </p:to>
                                    </p:set>
                                    <p:animEffect transition="in" filter="fade">
                                      <p:cBhvr>
                                        <p:cTn id="9" dur="20000"/>
                                        <p:tgtEl>
                                          <p:spTgt spid="2560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Prev" delay="0">
                      <p:tgtEl>
                        <p:sldTgt/>
                      </p:tgtEl>
                    </p:cond>
                    <p:cond evt="onStopAudio" delay="0">
                      <p:tgtEl>
                        <p:sldTgt/>
                      </p:tgtEl>
                    </p:cond>
                  </p:endCondLst>
                </p:cTn>
                <p:tgtEl>
                  <p:spTgt spid="2560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marxistleninist.files.wordpress.com/2009/09/us-imperialism-latuff-latin-america-racism.jpg"/>
          <p:cNvPicPr>
            <a:picLocks noChangeAspect="1" noChangeArrowheads="1"/>
          </p:cNvPicPr>
          <p:nvPr/>
        </p:nvPicPr>
        <p:blipFill>
          <a:blip r:embed="rId3" cstate="print"/>
          <a:srcRect/>
          <a:stretch>
            <a:fillRect/>
          </a:stretch>
        </p:blipFill>
        <p:spPr bwMode="auto">
          <a:xfrm>
            <a:off x="4495800" y="2362200"/>
            <a:ext cx="4029075" cy="4136627"/>
          </a:xfrm>
          <a:prstGeom prst="rect">
            <a:avLst/>
          </a:prstGeom>
          <a:noFill/>
        </p:spPr>
      </p:pic>
      <p:pic>
        <p:nvPicPr>
          <p:cNvPr id="69640" name="Picture 8" descr="http://www.oberlin.edu/faculty/svolk/zapata-rivera.jpg"/>
          <p:cNvPicPr>
            <a:picLocks noChangeAspect="1" noChangeArrowheads="1"/>
          </p:cNvPicPr>
          <p:nvPr/>
        </p:nvPicPr>
        <p:blipFill>
          <a:blip r:embed="rId4" cstate="print"/>
          <a:srcRect/>
          <a:stretch>
            <a:fillRect/>
          </a:stretch>
        </p:blipFill>
        <p:spPr bwMode="auto">
          <a:xfrm>
            <a:off x="5105400" y="1600200"/>
            <a:ext cx="2613887" cy="5008489"/>
          </a:xfrm>
          <a:prstGeom prst="rect">
            <a:avLst/>
          </a:prstGeom>
          <a:noFill/>
        </p:spPr>
      </p:pic>
      <p:sp>
        <p:nvSpPr>
          <p:cNvPr id="2" name="TextBox 1"/>
          <p:cNvSpPr txBox="1"/>
          <p:nvPr/>
        </p:nvSpPr>
        <p:spPr>
          <a:xfrm>
            <a:off x="228600" y="0"/>
            <a:ext cx="8915400" cy="523220"/>
          </a:xfrm>
          <a:prstGeom prst="rect">
            <a:avLst/>
          </a:prstGeom>
          <a:noFill/>
        </p:spPr>
        <p:txBody>
          <a:bodyPr wrap="square" rtlCol="0">
            <a:spAutoFit/>
          </a:bodyPr>
          <a:lstStyle/>
          <a:p>
            <a:pPr>
              <a:buSzPct val="150000"/>
              <a:buBlip>
                <a:blip r:embed="rId5"/>
              </a:buBlip>
            </a:pPr>
            <a:r>
              <a:rPr lang="en-US" sz="2800" dirty="0" smtClean="0">
                <a:solidFill>
                  <a:srgbClr val="FF0000"/>
                </a:solidFill>
              </a:rPr>
              <a:t>  Mexican Revolution, 1910-1920</a:t>
            </a:r>
          </a:p>
        </p:txBody>
      </p:sp>
      <p:sp>
        <p:nvSpPr>
          <p:cNvPr id="3" name="TextBox 2"/>
          <p:cNvSpPr txBox="1"/>
          <p:nvPr/>
        </p:nvSpPr>
        <p:spPr>
          <a:xfrm rot="1439772">
            <a:off x="4669688" y="857788"/>
            <a:ext cx="4447463" cy="1077218"/>
          </a:xfrm>
          <a:prstGeom prst="rect">
            <a:avLst/>
          </a:prstGeom>
          <a:noFill/>
          <a:ln>
            <a:solidFill>
              <a:srgbClr val="FFFF00"/>
            </a:solidFill>
            <a:prstDash val="lgDashDot"/>
          </a:ln>
        </p:spPr>
        <p:txBody>
          <a:bodyPr wrap="square" rtlCol="0">
            <a:spAutoFit/>
          </a:bodyPr>
          <a:lstStyle/>
          <a:p>
            <a:pPr algn="ctr"/>
            <a:r>
              <a:rPr lang="en-US" sz="3200" b="1" dirty="0" smtClean="0">
                <a:solidFill>
                  <a:srgbClr val="FFFF00"/>
                </a:solidFill>
                <a:latin typeface="Arial Black" pitchFamily="34" charset="0"/>
              </a:rPr>
              <a:t>Legacy of Imperialism</a:t>
            </a:r>
            <a:endParaRPr lang="en-US" sz="3200" b="1" dirty="0">
              <a:solidFill>
                <a:srgbClr val="FFFF00"/>
              </a:solidFill>
              <a:latin typeface="Arial Black" pitchFamily="34" charset="0"/>
            </a:endParaRPr>
          </a:p>
        </p:txBody>
      </p:sp>
      <p:sp>
        <p:nvSpPr>
          <p:cNvPr id="5" name="TextBox 4"/>
          <p:cNvSpPr txBox="1"/>
          <p:nvPr/>
        </p:nvSpPr>
        <p:spPr>
          <a:xfrm>
            <a:off x="381000" y="1143000"/>
            <a:ext cx="3886200" cy="4616648"/>
          </a:xfrm>
          <a:prstGeom prst="rect">
            <a:avLst/>
          </a:prstGeom>
          <a:noFill/>
        </p:spPr>
        <p:txBody>
          <a:bodyPr wrap="square" rtlCol="0">
            <a:spAutoFit/>
          </a:bodyPr>
          <a:lstStyle/>
          <a:p>
            <a:pPr>
              <a:buFontTx/>
              <a:buChar char="-"/>
            </a:pPr>
            <a:r>
              <a:rPr lang="en-US" sz="1400" dirty="0" smtClean="0">
                <a:solidFill>
                  <a:schemeClr val="bg1"/>
                </a:solidFill>
              </a:rPr>
              <a:t>Latin American politics controlled by landed elite, economy dominated by US and British firms</a:t>
            </a:r>
          </a:p>
          <a:p>
            <a:pPr>
              <a:buFontTx/>
              <a:buChar char="-"/>
            </a:pPr>
            <a:r>
              <a:rPr lang="en-US" sz="1400" dirty="0" smtClean="0">
                <a:solidFill>
                  <a:schemeClr val="bg1"/>
                </a:solidFill>
              </a:rPr>
              <a:t> Mexican Revolution first violent effort to topple this system</a:t>
            </a:r>
          </a:p>
          <a:p>
            <a:pPr>
              <a:buFontTx/>
              <a:buChar char="-"/>
            </a:pPr>
            <a:r>
              <a:rPr lang="en-US" sz="1400" dirty="0" smtClean="0">
                <a:solidFill>
                  <a:schemeClr val="bg1"/>
                </a:solidFill>
              </a:rPr>
              <a:t>Constitution of 1857 – failed attempt at land redistribution</a:t>
            </a:r>
          </a:p>
          <a:p>
            <a:pPr>
              <a:buFontTx/>
              <a:buChar char="-"/>
            </a:pPr>
            <a:r>
              <a:rPr lang="en-US" sz="1400" dirty="0" smtClean="0">
                <a:solidFill>
                  <a:schemeClr val="bg1"/>
                </a:solidFill>
              </a:rPr>
              <a:t>Middle class joined with poor to fight government</a:t>
            </a:r>
          </a:p>
          <a:p>
            <a:pPr>
              <a:buFontTx/>
              <a:buChar char="-"/>
            </a:pPr>
            <a:r>
              <a:rPr lang="en-US" sz="1400" dirty="0" smtClean="0">
                <a:solidFill>
                  <a:schemeClr val="bg1"/>
                </a:solidFill>
              </a:rPr>
              <a:t>Defeated in the end but forced government reform</a:t>
            </a:r>
          </a:p>
          <a:p>
            <a:pPr>
              <a:buFontTx/>
              <a:buChar char="-"/>
            </a:pPr>
            <a:r>
              <a:rPr lang="en-US" sz="2400" dirty="0" smtClean="0">
                <a:solidFill>
                  <a:schemeClr val="bg1"/>
                </a:solidFill>
              </a:rPr>
              <a:t>Land Redistribution</a:t>
            </a:r>
          </a:p>
          <a:p>
            <a:pPr>
              <a:buFontTx/>
              <a:buChar char="-"/>
            </a:pPr>
            <a:r>
              <a:rPr lang="en-US" sz="2400" dirty="0" smtClean="0">
                <a:solidFill>
                  <a:schemeClr val="bg1"/>
                </a:solidFill>
              </a:rPr>
              <a:t>Universal Suffrage</a:t>
            </a:r>
          </a:p>
          <a:p>
            <a:pPr>
              <a:buFontTx/>
              <a:buChar char="-"/>
            </a:pPr>
            <a:r>
              <a:rPr lang="en-US" sz="2400" dirty="0" smtClean="0">
                <a:solidFill>
                  <a:schemeClr val="bg1"/>
                </a:solidFill>
              </a:rPr>
              <a:t>Public Education</a:t>
            </a:r>
          </a:p>
          <a:p>
            <a:pPr>
              <a:buFontTx/>
              <a:buChar char="-"/>
            </a:pPr>
            <a:r>
              <a:rPr lang="en-US" sz="2400" dirty="0" smtClean="0">
                <a:solidFill>
                  <a:schemeClr val="bg1"/>
                </a:solidFill>
              </a:rPr>
              <a:t>Minimum Wage</a:t>
            </a:r>
          </a:p>
          <a:p>
            <a:pPr>
              <a:buFontTx/>
              <a:buChar char="-"/>
            </a:pPr>
            <a:r>
              <a:rPr lang="en-US" sz="2400" dirty="0" smtClean="0">
                <a:solidFill>
                  <a:schemeClr val="bg1"/>
                </a:solidFill>
              </a:rPr>
              <a:t>Restrictions of foreign ownership of land and minerals</a:t>
            </a:r>
            <a:endParaRPr lang="en-US" sz="2400" dirty="0">
              <a:solidFill>
                <a:schemeClr val="bg1"/>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640"/>
                                        </p:tgtEl>
                                        <p:attrNameLst>
                                          <p:attrName>style.visibility</p:attrName>
                                        </p:attrNameLst>
                                      </p:cBhvr>
                                      <p:to>
                                        <p:strVal val="visible"/>
                                      </p:to>
                                    </p:set>
                                    <p:animEffect transition="in" filter="fade">
                                      <p:cBhvr>
                                        <p:cTn id="7" dur="2000"/>
                                        <p:tgtEl>
                                          <p:spTgt spid="69640"/>
                                        </p:tgtEl>
                                      </p:cBhvr>
                                    </p:animEffect>
                                  </p:childTnLst>
                                </p:cTn>
                              </p:par>
                              <p:par>
                                <p:cTn id="8" presetID="10" presetClass="exit" presetSubtype="0" fill="hold" nodeType="withEffect">
                                  <p:stCondLst>
                                    <p:cond delay="0"/>
                                  </p:stCondLst>
                                  <p:childTnLst>
                                    <p:animEffect transition="out" filter="fade">
                                      <p:cBhvr>
                                        <p:cTn id="9" dur="2000"/>
                                        <p:tgtEl>
                                          <p:spTgt spid="69634"/>
                                        </p:tgtEl>
                                      </p:cBhvr>
                                    </p:animEffect>
                                    <p:set>
                                      <p:cBhvr>
                                        <p:cTn id="10" dur="1" fill="hold">
                                          <p:stCondLst>
                                            <p:cond delay="1999"/>
                                          </p:stCondLst>
                                        </p:cTn>
                                        <p:tgtEl>
                                          <p:spTgt spid="696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915400" cy="954107"/>
          </a:xfrm>
          <a:prstGeom prst="rect">
            <a:avLst/>
          </a:prstGeom>
          <a:noFill/>
        </p:spPr>
        <p:txBody>
          <a:bodyPr wrap="square" rtlCol="0">
            <a:spAutoFit/>
          </a:bodyPr>
          <a:lstStyle/>
          <a:p>
            <a:pPr>
              <a:buSzPct val="150000"/>
              <a:buBlip>
                <a:blip r:embed="rId3"/>
              </a:buBlip>
            </a:pPr>
            <a:r>
              <a:rPr lang="en-US" sz="2800" dirty="0" smtClean="0">
                <a:solidFill>
                  <a:srgbClr val="FF0000"/>
                </a:solidFill>
              </a:rPr>
              <a:t>  African National Congress created 1912</a:t>
            </a:r>
          </a:p>
          <a:p>
            <a:pPr>
              <a:buSzPct val="150000"/>
              <a:buBlip>
                <a:blip r:embed="rId4"/>
              </a:buBlip>
            </a:pPr>
            <a:r>
              <a:rPr lang="en-US" sz="2800" dirty="0" smtClean="0">
                <a:solidFill>
                  <a:srgbClr val="FF0000"/>
                </a:solidFill>
              </a:rPr>
              <a:t>  Gandhi returns to India, 1915</a:t>
            </a:r>
          </a:p>
        </p:txBody>
      </p:sp>
      <p:sp>
        <p:nvSpPr>
          <p:cNvPr id="3" name="TextBox 2"/>
          <p:cNvSpPr txBox="1"/>
          <p:nvPr/>
        </p:nvSpPr>
        <p:spPr>
          <a:xfrm rot="1439772">
            <a:off x="4669688" y="857788"/>
            <a:ext cx="4447463" cy="1077218"/>
          </a:xfrm>
          <a:prstGeom prst="rect">
            <a:avLst/>
          </a:prstGeom>
          <a:noFill/>
          <a:ln>
            <a:solidFill>
              <a:srgbClr val="FFFF00"/>
            </a:solidFill>
            <a:prstDash val="lgDashDot"/>
          </a:ln>
        </p:spPr>
        <p:txBody>
          <a:bodyPr wrap="square" rtlCol="0">
            <a:spAutoFit/>
          </a:bodyPr>
          <a:lstStyle/>
          <a:p>
            <a:pPr algn="ctr"/>
            <a:r>
              <a:rPr lang="en-US" sz="3200" b="1" dirty="0" smtClean="0">
                <a:solidFill>
                  <a:srgbClr val="FFFF00"/>
                </a:solidFill>
                <a:latin typeface="Arial Black" pitchFamily="34" charset="0"/>
              </a:rPr>
              <a:t>Legacy of Imperialism</a:t>
            </a:r>
            <a:endParaRPr lang="en-US" sz="3200" b="1" dirty="0">
              <a:solidFill>
                <a:srgbClr val="FFFF00"/>
              </a:solidFill>
              <a:latin typeface="Arial Black" pitchFamily="34" charset="0"/>
            </a:endParaRPr>
          </a:p>
        </p:txBody>
      </p:sp>
      <p:pic>
        <p:nvPicPr>
          <p:cNvPr id="68614" name="Picture 6" descr="http://www.sahistory.org.za/sites/default/files/article_pics/anc-founding%5b1%5d_0.jpg"/>
          <p:cNvPicPr>
            <a:picLocks noChangeAspect="1" noChangeArrowheads="1"/>
          </p:cNvPicPr>
          <p:nvPr/>
        </p:nvPicPr>
        <p:blipFill>
          <a:blip r:embed="rId5" cstate="print"/>
          <a:srcRect/>
          <a:stretch>
            <a:fillRect/>
          </a:stretch>
        </p:blipFill>
        <p:spPr bwMode="auto">
          <a:xfrm>
            <a:off x="457200" y="1524000"/>
            <a:ext cx="4184393" cy="2895600"/>
          </a:xfrm>
          <a:prstGeom prst="rect">
            <a:avLst/>
          </a:prstGeom>
          <a:noFill/>
        </p:spPr>
      </p:pic>
      <p:pic>
        <p:nvPicPr>
          <p:cNvPr id="68616" name="Picture 8" descr="http://upload.wikimedia.org/wikipedia/commons/e/e5/Gandhi_costume.jpg"/>
          <p:cNvPicPr>
            <a:picLocks noChangeAspect="1" noChangeArrowheads="1"/>
          </p:cNvPicPr>
          <p:nvPr/>
        </p:nvPicPr>
        <p:blipFill>
          <a:blip r:embed="rId6" cstate="print"/>
          <a:srcRect/>
          <a:stretch>
            <a:fillRect/>
          </a:stretch>
        </p:blipFill>
        <p:spPr bwMode="auto">
          <a:xfrm>
            <a:off x="5105400" y="2743200"/>
            <a:ext cx="3124200" cy="3844652"/>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915400" cy="523220"/>
          </a:xfrm>
          <a:prstGeom prst="rect">
            <a:avLst/>
          </a:prstGeom>
          <a:noFill/>
        </p:spPr>
        <p:txBody>
          <a:bodyPr wrap="square" rtlCol="0">
            <a:spAutoFit/>
          </a:bodyPr>
          <a:lstStyle/>
          <a:p>
            <a:pPr>
              <a:buSzPct val="150000"/>
              <a:buBlip>
                <a:blip r:embed="rId3"/>
              </a:buBlip>
            </a:pPr>
            <a:r>
              <a:rPr lang="en-US" sz="2800" dirty="0" smtClean="0">
                <a:solidFill>
                  <a:srgbClr val="FF0000"/>
                </a:solidFill>
              </a:rPr>
              <a:t>  Fall of Qing Dynasty founding of Chinese Republic, 1911</a:t>
            </a:r>
          </a:p>
        </p:txBody>
      </p:sp>
      <p:sp>
        <p:nvSpPr>
          <p:cNvPr id="3" name="TextBox 2"/>
          <p:cNvSpPr txBox="1"/>
          <p:nvPr/>
        </p:nvSpPr>
        <p:spPr>
          <a:xfrm rot="1439772">
            <a:off x="4669688" y="857788"/>
            <a:ext cx="4447463" cy="1077218"/>
          </a:xfrm>
          <a:prstGeom prst="rect">
            <a:avLst/>
          </a:prstGeom>
          <a:noFill/>
          <a:ln>
            <a:solidFill>
              <a:srgbClr val="FFFF00"/>
            </a:solidFill>
            <a:prstDash val="lgDashDot"/>
          </a:ln>
        </p:spPr>
        <p:txBody>
          <a:bodyPr wrap="square" rtlCol="0">
            <a:spAutoFit/>
          </a:bodyPr>
          <a:lstStyle/>
          <a:p>
            <a:pPr algn="ctr"/>
            <a:r>
              <a:rPr lang="en-US" sz="3200" b="1" dirty="0" smtClean="0">
                <a:solidFill>
                  <a:srgbClr val="FFFF00"/>
                </a:solidFill>
                <a:latin typeface="Arial Black" pitchFamily="34" charset="0"/>
              </a:rPr>
              <a:t>Legacy of Imperialism</a:t>
            </a:r>
            <a:endParaRPr lang="en-US" sz="3200" b="1" dirty="0">
              <a:solidFill>
                <a:srgbClr val="FFFF00"/>
              </a:solidFill>
              <a:latin typeface="Arial Black" pitchFamily="34" charset="0"/>
            </a:endParaRPr>
          </a:p>
        </p:txBody>
      </p:sp>
      <p:pic>
        <p:nvPicPr>
          <p:cNvPr id="4" name="Picture 4"/>
          <p:cNvPicPr>
            <a:picLocks noChangeAspect="1" noChangeArrowheads="1"/>
          </p:cNvPicPr>
          <p:nvPr/>
        </p:nvPicPr>
        <p:blipFill>
          <a:blip r:embed="rId4" cstate="print"/>
          <a:srcRect l="4799" b="7384"/>
          <a:stretch>
            <a:fillRect/>
          </a:stretch>
        </p:blipFill>
        <p:spPr bwMode="auto">
          <a:xfrm>
            <a:off x="1828800" y="2514600"/>
            <a:ext cx="4800600" cy="3035300"/>
          </a:xfrm>
          <a:prstGeom prst="rect">
            <a:avLst/>
          </a:prstGeom>
          <a:noFill/>
          <a:ln w="9525">
            <a:noFill/>
            <a:miter lim="800000"/>
            <a:headEnd/>
            <a:tailEnd/>
          </a:ln>
          <a:effectLst/>
        </p:spPr>
      </p:pic>
      <p:pic>
        <p:nvPicPr>
          <p:cNvPr id="5" name="Picture 9"/>
          <p:cNvPicPr>
            <a:picLocks noChangeAspect="1" noChangeArrowheads="1"/>
          </p:cNvPicPr>
          <p:nvPr/>
        </p:nvPicPr>
        <p:blipFill>
          <a:blip r:embed="rId5" cstate="print"/>
          <a:srcRect/>
          <a:stretch>
            <a:fillRect/>
          </a:stretch>
        </p:blipFill>
        <p:spPr bwMode="auto">
          <a:xfrm>
            <a:off x="1600200" y="2133600"/>
            <a:ext cx="5486400" cy="3657600"/>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000" fill="hold"/>
                                        <p:tgtEl>
                                          <p:spTgt spid="5"/>
                                        </p:tgtEl>
                                        <p:attrNameLst>
                                          <p:attrName>ppt_w</p:attrName>
                                        </p:attrNameLst>
                                      </p:cBhvr>
                                      <p:tavLst>
                                        <p:tav tm="0">
                                          <p:val>
                                            <p:fltVal val="0"/>
                                          </p:val>
                                        </p:tav>
                                        <p:tav tm="100000">
                                          <p:val>
                                            <p:strVal val="#ppt_w"/>
                                          </p:val>
                                        </p:tav>
                                      </p:tavLst>
                                    </p:anim>
                                    <p:anim calcmode="lin" valueType="num">
                                      <p:cBhvr>
                                        <p:cTn id="8" dur="3000" fill="hold"/>
                                        <p:tgtEl>
                                          <p:spTgt spid="5"/>
                                        </p:tgtEl>
                                        <p:attrNameLst>
                                          <p:attrName>ppt_h</p:attrName>
                                        </p:attrNameLst>
                                      </p:cBhvr>
                                      <p:tavLst>
                                        <p:tav tm="0">
                                          <p:val>
                                            <p:fltVal val="0"/>
                                          </p:val>
                                        </p:tav>
                                        <p:tav tm="100000">
                                          <p:val>
                                            <p:strVal val="#ppt_h"/>
                                          </p:val>
                                        </p:tav>
                                      </p:tavLst>
                                    </p:anim>
                                    <p:animEffect transition="in" filter="fade">
                                      <p:cBhvr>
                                        <p:cTn id="9"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8" name="Picture 4" descr="http://upload.wikimedia.org/wikipedia/en/archive/f/f4/20100830193250!The_Scream.jpg"/>
          <p:cNvPicPr>
            <a:picLocks noChangeAspect="1" noChangeArrowheads="1"/>
          </p:cNvPicPr>
          <p:nvPr/>
        </p:nvPicPr>
        <p:blipFill>
          <a:blip r:embed="rId4" cstate="print"/>
          <a:srcRect/>
          <a:stretch>
            <a:fillRect/>
          </a:stretch>
        </p:blipFill>
        <p:spPr bwMode="auto">
          <a:xfrm>
            <a:off x="1905000" y="-1"/>
            <a:ext cx="5380707" cy="6858001"/>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cixi-1903"/>
          <p:cNvPicPr>
            <a:picLocks noChangeAspect="1" noChangeArrowheads="1"/>
          </p:cNvPicPr>
          <p:nvPr/>
        </p:nvPicPr>
        <p:blipFill>
          <a:blip r:embed="rId3" cstate="print"/>
          <a:srcRect/>
          <a:stretch>
            <a:fillRect/>
          </a:stretch>
        </p:blipFill>
        <p:spPr bwMode="auto">
          <a:xfrm>
            <a:off x="2209800" y="0"/>
            <a:ext cx="4900613" cy="68580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19460" name="Picture 4"/>
          <p:cNvPicPr>
            <a:picLocks noChangeAspect="1" noChangeArrowheads="1"/>
          </p:cNvPicPr>
          <p:nvPr/>
        </p:nvPicPr>
        <p:blipFill>
          <a:blip r:embed="rId3" cstate="print"/>
          <a:srcRect/>
          <a:stretch>
            <a:fillRect/>
          </a:stretch>
        </p:blipFill>
        <p:spPr bwMode="auto">
          <a:xfrm>
            <a:off x="0" y="0"/>
            <a:ext cx="5045075" cy="6858000"/>
          </a:xfrm>
          <a:prstGeom prst="rect">
            <a:avLst/>
          </a:prstGeom>
          <a:noFill/>
          <a:ln w="9525">
            <a:noFill/>
            <a:miter lim="800000"/>
            <a:headEnd/>
            <a:tailEnd/>
          </a:ln>
          <a:effectLst/>
        </p:spPr>
      </p:pic>
      <p:pic>
        <p:nvPicPr>
          <p:cNvPr id="19461" name="Picture 5"/>
          <p:cNvPicPr>
            <a:picLocks noChangeAspect="1" noChangeArrowheads="1"/>
          </p:cNvPicPr>
          <p:nvPr/>
        </p:nvPicPr>
        <p:blipFill>
          <a:blip r:embed="rId4" cstate="print"/>
          <a:srcRect l="4799" b="7384"/>
          <a:stretch>
            <a:fillRect/>
          </a:stretch>
        </p:blipFill>
        <p:spPr bwMode="auto">
          <a:xfrm>
            <a:off x="5334000" y="76200"/>
            <a:ext cx="3429000" cy="2168525"/>
          </a:xfrm>
          <a:prstGeom prst="rect">
            <a:avLst/>
          </a:prstGeom>
          <a:noFill/>
          <a:ln w="9525">
            <a:noFill/>
            <a:miter lim="800000"/>
            <a:headEnd/>
            <a:tailEnd/>
          </a:ln>
          <a:effectLst/>
        </p:spPr>
      </p:pic>
      <p:sp>
        <p:nvSpPr>
          <p:cNvPr id="19462" name="Text Box 6"/>
          <p:cNvSpPr txBox="1">
            <a:spLocks noChangeArrowheads="1"/>
          </p:cNvSpPr>
          <p:nvPr/>
        </p:nvSpPr>
        <p:spPr bwMode="auto">
          <a:xfrm>
            <a:off x="5181600" y="2819400"/>
            <a:ext cx="3733800" cy="2041525"/>
          </a:xfrm>
          <a:prstGeom prst="rect">
            <a:avLst/>
          </a:prstGeom>
          <a:noFill/>
          <a:ln w="9525">
            <a:noFill/>
            <a:miter lim="800000"/>
            <a:headEnd/>
            <a:tailEnd/>
          </a:ln>
          <a:effectLst/>
        </p:spPr>
        <p:txBody>
          <a:bodyPr>
            <a:spAutoFit/>
          </a:bodyPr>
          <a:lstStyle/>
          <a:p>
            <a:pPr algn="ctr">
              <a:spcBef>
                <a:spcPct val="50000"/>
              </a:spcBef>
            </a:pPr>
            <a:r>
              <a:rPr lang="en-US" sz="3200" b="1" dirty="0"/>
              <a:t>China is ruled by the Qing Dynasty of Manchuria from 1644-1911</a:t>
            </a:r>
          </a:p>
        </p:txBody>
      </p:sp>
      <p:pic>
        <p:nvPicPr>
          <p:cNvPr id="19464" name="Picture 8"/>
          <p:cNvPicPr>
            <a:picLocks noChangeAspect="1" noChangeArrowheads="1"/>
          </p:cNvPicPr>
          <p:nvPr/>
        </p:nvPicPr>
        <p:blipFill>
          <a:blip r:embed="rId5" cstate="print"/>
          <a:srcRect/>
          <a:stretch>
            <a:fillRect/>
          </a:stretch>
        </p:blipFill>
        <p:spPr bwMode="auto">
          <a:xfrm>
            <a:off x="0" y="0"/>
            <a:ext cx="4826000" cy="6934200"/>
          </a:xfrm>
          <a:prstGeom prst="rect">
            <a:avLst/>
          </a:prstGeom>
          <a:noFill/>
          <a:ln w="9525">
            <a:noFill/>
            <a:miter lim="800000"/>
            <a:headEnd/>
            <a:tailEnd/>
          </a:ln>
          <a:effectLst/>
        </p:spPr>
      </p:pic>
      <p:pic>
        <p:nvPicPr>
          <p:cNvPr id="19465" name="Picture 9"/>
          <p:cNvPicPr>
            <a:picLocks noChangeAspect="1" noChangeArrowheads="1"/>
          </p:cNvPicPr>
          <p:nvPr/>
        </p:nvPicPr>
        <p:blipFill>
          <a:blip r:embed="rId6" cstate="print"/>
          <a:srcRect/>
          <a:stretch>
            <a:fillRect/>
          </a:stretch>
        </p:blipFill>
        <p:spPr bwMode="auto">
          <a:xfrm>
            <a:off x="5257800" y="76200"/>
            <a:ext cx="3657600" cy="2438400"/>
          </a:xfrm>
          <a:prstGeom prst="rect">
            <a:avLst/>
          </a:prstGeom>
          <a:noFill/>
          <a:ln w="9525">
            <a:noFill/>
            <a:miter lim="800000"/>
            <a:headEnd/>
            <a:tailEnd/>
          </a:ln>
          <a:effectLst/>
        </p:spPr>
      </p:pic>
      <p:sp>
        <p:nvSpPr>
          <p:cNvPr id="19466" name="Text Box 10"/>
          <p:cNvSpPr txBox="1">
            <a:spLocks noChangeArrowheads="1"/>
          </p:cNvSpPr>
          <p:nvPr/>
        </p:nvSpPr>
        <p:spPr bwMode="auto">
          <a:xfrm>
            <a:off x="5029200" y="2971800"/>
            <a:ext cx="4114800" cy="3503613"/>
          </a:xfrm>
          <a:prstGeom prst="rect">
            <a:avLst/>
          </a:prstGeom>
          <a:noFill/>
          <a:ln w="9525">
            <a:noFill/>
            <a:miter lim="800000"/>
            <a:headEnd/>
            <a:tailEnd/>
          </a:ln>
          <a:effectLst/>
        </p:spPr>
        <p:txBody>
          <a:bodyPr>
            <a:spAutoFit/>
          </a:bodyPr>
          <a:lstStyle/>
          <a:p>
            <a:pPr algn="ctr">
              <a:spcBef>
                <a:spcPct val="50000"/>
              </a:spcBef>
            </a:pPr>
            <a:r>
              <a:rPr lang="en-US" sz="3200" b="1" dirty="0"/>
              <a:t>In 1911 China becomes a republic, the Emperor Henry Po Yee is confined to the Forbidden City and has no real power</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2000"/>
                                        <p:tgtEl>
                                          <p:spTgt spid="19462"/>
                                        </p:tgtEl>
                                        <p:attrNameLst>
                                          <p:attrName>ppt_x</p:attrName>
                                        </p:attrNameLst>
                                      </p:cBhvr>
                                      <p:tavLst>
                                        <p:tav tm="0">
                                          <p:val>
                                            <p:strVal val="ppt_x"/>
                                          </p:val>
                                        </p:tav>
                                        <p:tav tm="100000">
                                          <p:val>
                                            <p:strVal val="1+ppt_w/2"/>
                                          </p:val>
                                        </p:tav>
                                      </p:tavLst>
                                    </p:anim>
                                    <p:anim calcmode="lin" valueType="num">
                                      <p:cBhvr additive="base">
                                        <p:cTn id="7" dur="2000"/>
                                        <p:tgtEl>
                                          <p:spTgt spid="19462"/>
                                        </p:tgtEl>
                                        <p:attrNameLst>
                                          <p:attrName>ppt_y</p:attrName>
                                        </p:attrNameLst>
                                      </p:cBhvr>
                                      <p:tavLst>
                                        <p:tav tm="0">
                                          <p:val>
                                            <p:strVal val="ppt_y"/>
                                          </p:val>
                                        </p:tav>
                                        <p:tav tm="100000">
                                          <p:val>
                                            <p:strVal val="ppt_y"/>
                                          </p:val>
                                        </p:tav>
                                      </p:tavLst>
                                    </p:anim>
                                    <p:set>
                                      <p:cBhvr>
                                        <p:cTn id="8" dur="1" fill="hold">
                                          <p:stCondLst>
                                            <p:cond delay="1999"/>
                                          </p:stCondLst>
                                        </p:cTn>
                                        <p:tgtEl>
                                          <p:spTgt spid="19462"/>
                                        </p:tgtEl>
                                        <p:attrNameLst>
                                          <p:attrName>style.visibility</p:attrName>
                                        </p:attrNameLst>
                                      </p:cBhvr>
                                      <p:to>
                                        <p:strVal val="hidden"/>
                                      </p:to>
                                    </p:set>
                                  </p:childTnLst>
                                </p:cTn>
                              </p:par>
                              <p:par>
                                <p:cTn id="9" presetID="2" presetClass="exit" presetSubtype="2" fill="hold" nodeType="withEffect">
                                  <p:stCondLst>
                                    <p:cond delay="0"/>
                                  </p:stCondLst>
                                  <p:childTnLst>
                                    <p:anim calcmode="lin" valueType="num">
                                      <p:cBhvr additive="base">
                                        <p:cTn id="10" dur="2000"/>
                                        <p:tgtEl>
                                          <p:spTgt spid="19461"/>
                                        </p:tgtEl>
                                        <p:attrNameLst>
                                          <p:attrName>ppt_x</p:attrName>
                                        </p:attrNameLst>
                                      </p:cBhvr>
                                      <p:tavLst>
                                        <p:tav tm="0">
                                          <p:val>
                                            <p:strVal val="ppt_x"/>
                                          </p:val>
                                        </p:tav>
                                        <p:tav tm="100000">
                                          <p:val>
                                            <p:strVal val="1+ppt_w/2"/>
                                          </p:val>
                                        </p:tav>
                                      </p:tavLst>
                                    </p:anim>
                                    <p:anim calcmode="lin" valueType="num">
                                      <p:cBhvr additive="base">
                                        <p:cTn id="11" dur="2000"/>
                                        <p:tgtEl>
                                          <p:spTgt spid="19461"/>
                                        </p:tgtEl>
                                        <p:attrNameLst>
                                          <p:attrName>ppt_y</p:attrName>
                                        </p:attrNameLst>
                                      </p:cBhvr>
                                      <p:tavLst>
                                        <p:tav tm="0">
                                          <p:val>
                                            <p:strVal val="ppt_y"/>
                                          </p:val>
                                        </p:tav>
                                        <p:tav tm="100000">
                                          <p:val>
                                            <p:strVal val="ppt_y"/>
                                          </p:val>
                                        </p:tav>
                                      </p:tavLst>
                                    </p:anim>
                                    <p:set>
                                      <p:cBhvr>
                                        <p:cTn id="12" dur="1" fill="hold">
                                          <p:stCondLst>
                                            <p:cond delay="1999"/>
                                          </p:stCondLst>
                                        </p:cTn>
                                        <p:tgtEl>
                                          <p:spTgt spid="19461"/>
                                        </p:tgtEl>
                                        <p:attrNameLst>
                                          <p:attrName>style.visibility</p:attrName>
                                        </p:attrNameLst>
                                      </p:cBhvr>
                                      <p:to>
                                        <p:strVal val="hidden"/>
                                      </p:to>
                                    </p:set>
                                  </p:childTnLst>
                                </p:cTn>
                              </p:par>
                              <p:par>
                                <p:cTn id="13" presetID="63" presetClass="path" presetSubtype="0" accel="50000" decel="50000" fill="hold" nodeType="withEffect">
                                  <p:stCondLst>
                                    <p:cond delay="0"/>
                                  </p:stCondLst>
                                  <p:childTnLst>
                                    <p:animMotion origin="layout" path="M 1.94444E-6 0.0 L 0.45746 0.0 " pathEditMode="relative" rAng="0" ptsTypes="AA">
                                      <p:cBhvr>
                                        <p:cTn id="14" dur="2400" fill="hold"/>
                                        <p:tgtEl>
                                          <p:spTgt spid="19460"/>
                                        </p:tgtEl>
                                        <p:attrNameLst>
                                          <p:attrName>ppt_x</p:attrName>
                                          <p:attrName>ppt_y</p:attrName>
                                        </p:attrNameLst>
                                      </p:cBhvr>
                                      <p:rCtr x="229" y="0"/>
                                    </p:animMotion>
                                  </p:childTnLst>
                                </p:cTn>
                              </p:par>
                              <p:par>
                                <p:cTn id="15" presetID="2" presetClass="entr" presetSubtype="8" fill="hold" nodeType="withEffect">
                                  <p:stCondLst>
                                    <p:cond delay="0"/>
                                  </p:stCondLst>
                                  <p:childTnLst>
                                    <p:set>
                                      <p:cBhvr>
                                        <p:cTn id="16" dur="1" fill="hold">
                                          <p:stCondLst>
                                            <p:cond delay="0"/>
                                          </p:stCondLst>
                                        </p:cTn>
                                        <p:tgtEl>
                                          <p:spTgt spid="19464"/>
                                        </p:tgtEl>
                                        <p:attrNameLst>
                                          <p:attrName>style.visibility</p:attrName>
                                        </p:attrNameLst>
                                      </p:cBhvr>
                                      <p:to>
                                        <p:strVal val="visible"/>
                                      </p:to>
                                    </p:set>
                                    <p:anim calcmode="lin" valueType="num">
                                      <p:cBhvr additive="base">
                                        <p:cTn id="17" dur="2000" fill="hold"/>
                                        <p:tgtEl>
                                          <p:spTgt spid="19464"/>
                                        </p:tgtEl>
                                        <p:attrNameLst>
                                          <p:attrName>ppt_x</p:attrName>
                                        </p:attrNameLst>
                                      </p:cBhvr>
                                      <p:tavLst>
                                        <p:tav tm="0">
                                          <p:val>
                                            <p:strVal val="0-#ppt_w/2"/>
                                          </p:val>
                                        </p:tav>
                                        <p:tav tm="100000">
                                          <p:val>
                                            <p:strVal val="#ppt_x"/>
                                          </p:val>
                                        </p:tav>
                                      </p:tavLst>
                                    </p:anim>
                                    <p:anim calcmode="lin" valueType="num">
                                      <p:cBhvr additive="base">
                                        <p:cTn id="18" dur="2000" fill="hold"/>
                                        <p:tgtEl>
                                          <p:spTgt spid="19464"/>
                                        </p:tgtEl>
                                        <p:attrNameLst>
                                          <p:attrName>ppt_y</p:attrName>
                                        </p:attrNameLst>
                                      </p:cBhvr>
                                      <p:tavLst>
                                        <p:tav tm="0">
                                          <p:val>
                                            <p:strVal val="#ppt_y"/>
                                          </p:val>
                                        </p:tav>
                                        <p:tav tm="100000">
                                          <p:val>
                                            <p:strVal val="#ppt_y"/>
                                          </p:val>
                                        </p:tav>
                                      </p:tavLst>
                                    </p:anim>
                                  </p:childTnLst>
                                </p:cTn>
                              </p:par>
                            </p:childTnLst>
                          </p:cTn>
                        </p:par>
                        <p:par>
                          <p:cTn id="19" fill="hold">
                            <p:stCondLst>
                              <p:cond delay="2400"/>
                            </p:stCondLst>
                            <p:childTnLst>
                              <p:par>
                                <p:cTn id="20" presetID="9" presetClass="emph" presetSubtype="0" nodeType="afterEffect">
                                  <p:stCondLst>
                                    <p:cond delay="0"/>
                                  </p:stCondLst>
                                  <p:childTnLst>
                                    <p:set>
                                      <p:cBhvr rctx="PPT">
                                        <p:cTn id="21" dur="indefinite"/>
                                        <p:tgtEl>
                                          <p:spTgt spid="19460"/>
                                        </p:tgtEl>
                                        <p:attrNameLst>
                                          <p:attrName>style.opacity</p:attrName>
                                        </p:attrNameLst>
                                      </p:cBhvr>
                                      <p:to>
                                        <p:strVal val="0.5"/>
                                      </p:to>
                                    </p:set>
                                    <p:animEffect filter="image" prLst="opacity: 0.5">
                                      <p:cBhvr rctx="IE">
                                        <p:cTn id="22" dur="indefinite"/>
                                        <p:tgtEl>
                                          <p:spTgt spid="1946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xit" presetSubtype="0" fill="hold" nodeType="clickEffect">
                                  <p:stCondLst>
                                    <p:cond delay="0"/>
                                  </p:stCondLst>
                                  <p:childTnLst>
                                    <p:anim calcmode="lin" valueType="num">
                                      <p:cBhvr>
                                        <p:cTn id="26" dur="3000"/>
                                        <p:tgtEl>
                                          <p:spTgt spid="19460"/>
                                        </p:tgtEl>
                                        <p:attrNameLst>
                                          <p:attrName>ppt_w</p:attrName>
                                        </p:attrNameLst>
                                      </p:cBhvr>
                                      <p:tavLst>
                                        <p:tav tm="0">
                                          <p:val>
                                            <p:strVal val="ppt_w"/>
                                          </p:val>
                                        </p:tav>
                                        <p:tav tm="100000">
                                          <p:val>
                                            <p:fltVal val="0"/>
                                          </p:val>
                                        </p:tav>
                                      </p:tavLst>
                                    </p:anim>
                                    <p:anim calcmode="lin" valueType="num">
                                      <p:cBhvr>
                                        <p:cTn id="27" dur="3000"/>
                                        <p:tgtEl>
                                          <p:spTgt spid="19460"/>
                                        </p:tgtEl>
                                        <p:attrNameLst>
                                          <p:attrName>ppt_h</p:attrName>
                                        </p:attrNameLst>
                                      </p:cBhvr>
                                      <p:tavLst>
                                        <p:tav tm="0">
                                          <p:val>
                                            <p:strVal val="ppt_h"/>
                                          </p:val>
                                        </p:tav>
                                        <p:tav tm="100000">
                                          <p:val>
                                            <p:fltVal val="0"/>
                                          </p:val>
                                        </p:tav>
                                      </p:tavLst>
                                    </p:anim>
                                    <p:animEffect transition="out" filter="fade">
                                      <p:cBhvr>
                                        <p:cTn id="28" dur="3000"/>
                                        <p:tgtEl>
                                          <p:spTgt spid="19460"/>
                                        </p:tgtEl>
                                      </p:cBhvr>
                                    </p:animEffect>
                                    <p:set>
                                      <p:cBhvr>
                                        <p:cTn id="29" dur="1" fill="hold">
                                          <p:stCondLst>
                                            <p:cond delay="2999"/>
                                          </p:stCondLst>
                                        </p:cTn>
                                        <p:tgtEl>
                                          <p:spTgt spid="19460"/>
                                        </p:tgtEl>
                                        <p:attrNameLst>
                                          <p:attrName>style.visibility</p:attrName>
                                        </p:attrNameLst>
                                      </p:cBhvr>
                                      <p:to>
                                        <p:strVal val="hidden"/>
                                      </p:to>
                                    </p:set>
                                  </p:childTnLst>
                                </p:cTn>
                              </p:par>
                              <p:par>
                                <p:cTn id="30" presetID="53" presetClass="entr" presetSubtype="0" fill="hold" nodeType="withEffect">
                                  <p:stCondLst>
                                    <p:cond delay="0"/>
                                  </p:stCondLst>
                                  <p:childTnLst>
                                    <p:set>
                                      <p:cBhvr>
                                        <p:cTn id="31" dur="1" fill="hold">
                                          <p:stCondLst>
                                            <p:cond delay="0"/>
                                          </p:stCondLst>
                                        </p:cTn>
                                        <p:tgtEl>
                                          <p:spTgt spid="19465"/>
                                        </p:tgtEl>
                                        <p:attrNameLst>
                                          <p:attrName>style.visibility</p:attrName>
                                        </p:attrNameLst>
                                      </p:cBhvr>
                                      <p:to>
                                        <p:strVal val="visible"/>
                                      </p:to>
                                    </p:set>
                                    <p:anim calcmode="lin" valueType="num">
                                      <p:cBhvr>
                                        <p:cTn id="32" dur="3000" fill="hold"/>
                                        <p:tgtEl>
                                          <p:spTgt spid="19465"/>
                                        </p:tgtEl>
                                        <p:attrNameLst>
                                          <p:attrName>ppt_w</p:attrName>
                                        </p:attrNameLst>
                                      </p:cBhvr>
                                      <p:tavLst>
                                        <p:tav tm="0">
                                          <p:val>
                                            <p:fltVal val="0"/>
                                          </p:val>
                                        </p:tav>
                                        <p:tav tm="100000">
                                          <p:val>
                                            <p:strVal val="#ppt_w"/>
                                          </p:val>
                                        </p:tav>
                                      </p:tavLst>
                                    </p:anim>
                                    <p:anim calcmode="lin" valueType="num">
                                      <p:cBhvr>
                                        <p:cTn id="33" dur="3000" fill="hold"/>
                                        <p:tgtEl>
                                          <p:spTgt spid="19465"/>
                                        </p:tgtEl>
                                        <p:attrNameLst>
                                          <p:attrName>ppt_h</p:attrName>
                                        </p:attrNameLst>
                                      </p:cBhvr>
                                      <p:tavLst>
                                        <p:tav tm="0">
                                          <p:val>
                                            <p:fltVal val="0"/>
                                          </p:val>
                                        </p:tav>
                                        <p:tav tm="100000">
                                          <p:val>
                                            <p:strVal val="#ppt_h"/>
                                          </p:val>
                                        </p:tav>
                                      </p:tavLst>
                                    </p:anim>
                                    <p:animEffect transition="in" filter="fade">
                                      <p:cBhvr>
                                        <p:cTn id="34" dur="3000"/>
                                        <p:tgtEl>
                                          <p:spTgt spid="19465"/>
                                        </p:tgtEl>
                                      </p:cBhvr>
                                    </p:animEffect>
                                  </p:childTnLst>
                                </p:cTn>
                              </p:par>
                              <p:par>
                                <p:cTn id="35" presetID="2" presetClass="entr" presetSubtype="2" fill="hold" nodeType="withEffect">
                                  <p:stCondLst>
                                    <p:cond delay="0"/>
                                  </p:stCondLst>
                                  <p:childTnLst>
                                    <p:set>
                                      <p:cBhvr>
                                        <p:cTn id="36" dur="1" fill="hold">
                                          <p:stCondLst>
                                            <p:cond delay="0"/>
                                          </p:stCondLst>
                                        </p:cTn>
                                        <p:tgtEl>
                                          <p:spTgt spid="19466">
                                            <p:txEl>
                                              <p:pRg st="0" end="0"/>
                                            </p:txEl>
                                          </p:spTgt>
                                        </p:tgtEl>
                                        <p:attrNameLst>
                                          <p:attrName>style.visibility</p:attrName>
                                        </p:attrNameLst>
                                      </p:cBhvr>
                                      <p:to>
                                        <p:strVal val="visible"/>
                                      </p:to>
                                    </p:set>
                                    <p:anim calcmode="lin" valueType="num">
                                      <p:cBhvr additive="base">
                                        <p:cTn id="37" dur="2000" fill="hold"/>
                                        <p:tgtEl>
                                          <p:spTgt spid="19466">
                                            <p:txEl>
                                              <p:pRg st="0" end="0"/>
                                            </p:txEl>
                                          </p:spTgt>
                                        </p:tgtEl>
                                        <p:attrNameLst>
                                          <p:attrName>ppt_x</p:attrName>
                                        </p:attrNameLst>
                                      </p:cBhvr>
                                      <p:tavLst>
                                        <p:tav tm="0">
                                          <p:val>
                                            <p:strVal val="1+#ppt_w/2"/>
                                          </p:val>
                                        </p:tav>
                                        <p:tav tm="100000">
                                          <p:val>
                                            <p:strVal val="#ppt_x"/>
                                          </p:val>
                                        </p:tav>
                                      </p:tavLst>
                                    </p:anim>
                                    <p:anim calcmode="lin" valueType="num">
                                      <p:cBhvr additive="base">
                                        <p:cTn id="38" dur="2000" fill="hold"/>
                                        <p:tgtEl>
                                          <p:spTgt spid="1946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21508" name="Picture 4"/>
          <p:cNvPicPr>
            <a:picLocks noChangeAspect="1" noChangeArrowheads="1"/>
          </p:cNvPicPr>
          <p:nvPr/>
        </p:nvPicPr>
        <p:blipFill>
          <a:blip r:embed="rId4" cstate="print"/>
          <a:srcRect t="7457"/>
          <a:stretch>
            <a:fillRect/>
          </a:stretch>
        </p:blipFill>
        <p:spPr bwMode="auto">
          <a:xfrm>
            <a:off x="2536825" y="0"/>
            <a:ext cx="4202113" cy="6858000"/>
          </a:xfrm>
          <a:prstGeom prst="rect">
            <a:avLst/>
          </a:prstGeom>
          <a:noFill/>
          <a:ln w="9525">
            <a:noFill/>
            <a:miter lim="800000"/>
            <a:headEnd/>
            <a:tailEnd/>
          </a:ln>
          <a:effectLst/>
        </p:spPr>
      </p:pic>
      <p:pic>
        <p:nvPicPr>
          <p:cNvPr id="21509" name="Picture 5"/>
          <p:cNvPicPr>
            <a:picLocks noChangeAspect="1" noChangeArrowheads="1"/>
          </p:cNvPicPr>
          <p:nvPr/>
        </p:nvPicPr>
        <p:blipFill>
          <a:blip r:embed="rId5" cstate="print"/>
          <a:srcRect l="15073" t="18002" r="16580" b="40005"/>
          <a:stretch>
            <a:fillRect/>
          </a:stretch>
        </p:blipFill>
        <p:spPr bwMode="auto">
          <a:xfrm>
            <a:off x="0" y="2514600"/>
            <a:ext cx="9144000" cy="4233863"/>
          </a:xfrm>
          <a:prstGeom prst="rect">
            <a:avLst/>
          </a:prstGeom>
          <a:noFill/>
          <a:ln w="9525">
            <a:noFill/>
            <a:miter lim="800000"/>
            <a:headEnd/>
            <a:tailEnd/>
          </a:ln>
          <a:effectLst/>
        </p:spPr>
      </p:pic>
      <p:sp>
        <p:nvSpPr>
          <p:cNvPr id="21510" name="AutoShape 6"/>
          <p:cNvSpPr>
            <a:spLocks noChangeArrowheads="1"/>
          </p:cNvSpPr>
          <p:nvPr/>
        </p:nvSpPr>
        <p:spPr bwMode="auto">
          <a:xfrm>
            <a:off x="5257800" y="228600"/>
            <a:ext cx="3886200" cy="1295400"/>
          </a:xfrm>
          <a:prstGeom prst="wedgeRoundRectCallout">
            <a:avLst>
              <a:gd name="adj1" fmla="val -65931"/>
              <a:gd name="adj2" fmla="val 80269"/>
              <a:gd name="adj3" fmla="val 16667"/>
            </a:avLst>
          </a:prstGeom>
          <a:solidFill>
            <a:srgbClr val="FFCC00"/>
          </a:solidFill>
          <a:ln w="57150">
            <a:solidFill>
              <a:schemeClr val="tx1"/>
            </a:solidFill>
            <a:miter lim="800000"/>
            <a:headEnd/>
            <a:tailEnd/>
          </a:ln>
          <a:effectLst/>
        </p:spPr>
        <p:txBody>
          <a:bodyPr/>
          <a:lstStyle/>
          <a:p>
            <a:pPr algn="ctr"/>
            <a:r>
              <a:rPr lang="en-US" sz="3600" dirty="0"/>
              <a:t>What is going on out there?</a:t>
            </a:r>
          </a:p>
        </p:txBody>
      </p:sp>
      <p:sp>
        <p:nvSpPr>
          <p:cNvPr id="21511" name="AutoShape 7"/>
          <p:cNvSpPr>
            <a:spLocks noChangeArrowheads="1"/>
          </p:cNvSpPr>
          <p:nvPr/>
        </p:nvSpPr>
        <p:spPr bwMode="auto">
          <a:xfrm>
            <a:off x="5257800" y="228600"/>
            <a:ext cx="3886200" cy="1295400"/>
          </a:xfrm>
          <a:prstGeom prst="wedgeRoundRectCallout">
            <a:avLst>
              <a:gd name="adj1" fmla="val -65685"/>
              <a:gd name="adj2" fmla="val 82106"/>
              <a:gd name="adj3" fmla="val 16667"/>
            </a:avLst>
          </a:prstGeom>
          <a:solidFill>
            <a:schemeClr val="bg1"/>
          </a:solidFill>
          <a:ln w="57150">
            <a:solidFill>
              <a:schemeClr val="tx1"/>
            </a:solidFill>
            <a:miter lim="800000"/>
            <a:headEnd/>
            <a:tailEnd/>
          </a:ln>
          <a:effectLst/>
        </p:spPr>
        <p:txBody>
          <a:bodyPr/>
          <a:lstStyle/>
          <a:p>
            <a:pPr algn="ctr"/>
            <a:r>
              <a:rPr lang="en-US" sz="3600" dirty="0"/>
              <a:t>This is Bull                             			!</a:t>
            </a:r>
          </a:p>
        </p:txBody>
      </p:sp>
      <p:pic>
        <p:nvPicPr>
          <p:cNvPr id="21512" name="Picture 8"/>
          <p:cNvPicPr>
            <a:picLocks noChangeAspect="1" noChangeArrowheads="1"/>
          </p:cNvPicPr>
          <p:nvPr/>
        </p:nvPicPr>
        <p:blipFill>
          <a:blip r:embed="rId6" cstate="print"/>
          <a:srcRect l="49612" t="44327" r="22681" b="44327"/>
          <a:stretch>
            <a:fillRect/>
          </a:stretch>
        </p:blipFill>
        <p:spPr bwMode="auto">
          <a:xfrm>
            <a:off x="6172200" y="914400"/>
            <a:ext cx="2198688" cy="479425"/>
          </a:xfrm>
          <a:prstGeom prst="rect">
            <a:avLst/>
          </a:prstGeom>
          <a:noFill/>
          <a:ln w="9525">
            <a:noFill/>
            <a:miter lim="800000"/>
            <a:headEnd/>
            <a:tailEnd/>
          </a:ln>
          <a:effec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 calcmode="lin" valueType="num">
                                      <p:cBhvr additive="base">
                                        <p:cTn id="7" dur="500" fill="hold"/>
                                        <p:tgtEl>
                                          <p:spTgt spid="21509"/>
                                        </p:tgtEl>
                                        <p:attrNameLst>
                                          <p:attrName>ppt_x</p:attrName>
                                        </p:attrNameLst>
                                      </p:cBhvr>
                                      <p:tavLst>
                                        <p:tav tm="0">
                                          <p:val>
                                            <p:strVal val="#ppt_x"/>
                                          </p:val>
                                        </p:tav>
                                        <p:tav tm="100000">
                                          <p:val>
                                            <p:strVal val="#ppt_x"/>
                                          </p:val>
                                        </p:tav>
                                      </p:tavLst>
                                    </p:anim>
                                    <p:anim calcmode="lin" valueType="num">
                                      <p:cBhvr additive="base">
                                        <p:cTn id="8" dur="500" fill="hold"/>
                                        <p:tgtEl>
                                          <p:spTgt spid="2150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9" presetID="9" presetClass="entr" presetSubtype="0" fill="hold" grpId="0" nodeType="withEffect">
                                  <p:stCondLst>
                                    <p:cond delay="0"/>
                                  </p:stCondLst>
                                  <p:childTnLst>
                                    <p:set>
                                      <p:cBhvr>
                                        <p:cTn id="10" dur="1" fill="hold">
                                          <p:stCondLst>
                                            <p:cond delay="0"/>
                                          </p:stCondLst>
                                        </p:cTn>
                                        <p:tgtEl>
                                          <p:spTgt spid="21510"/>
                                        </p:tgtEl>
                                        <p:attrNameLst>
                                          <p:attrName>style.visibility</p:attrName>
                                        </p:attrNameLst>
                                      </p:cBhvr>
                                      <p:to>
                                        <p:strVal val="visible"/>
                                      </p:to>
                                    </p:set>
                                    <p:animEffect transition="in" filter="dissolve">
                                      <p:cBhvr>
                                        <p:cTn id="11" dur="500"/>
                                        <p:tgtEl>
                                          <p:spTgt spid="2151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xit" presetSubtype="0" fill="hold" grpId="1" nodeType="clickEffect">
                                  <p:stCondLst>
                                    <p:cond delay="0"/>
                                  </p:stCondLst>
                                  <p:childTnLst>
                                    <p:animEffect transition="out" filter="dissolve">
                                      <p:cBhvr>
                                        <p:cTn id="15" dur="500"/>
                                        <p:tgtEl>
                                          <p:spTgt spid="21510"/>
                                        </p:tgtEl>
                                      </p:cBhvr>
                                    </p:animEffect>
                                    <p:set>
                                      <p:cBhvr>
                                        <p:cTn id="16" dur="1" fill="hold">
                                          <p:stCondLst>
                                            <p:cond delay="499"/>
                                          </p:stCondLst>
                                        </p:cTn>
                                        <p:tgtEl>
                                          <p:spTgt spid="21510"/>
                                        </p:tgtEl>
                                        <p:attrNameLst>
                                          <p:attrName>style.visibility</p:attrName>
                                        </p:attrNameLst>
                                      </p:cBhvr>
                                      <p:to>
                                        <p:strVal val="hidden"/>
                                      </p:to>
                                    </p:set>
                                  </p:childTnLst>
                                </p:cTn>
                              </p:par>
                              <p:par>
                                <p:cTn id="17" presetID="9" presetClass="entr" presetSubtype="0" fill="hold" grpId="0" nodeType="withEffect">
                                  <p:stCondLst>
                                    <p:cond delay="0"/>
                                  </p:stCondLst>
                                  <p:childTnLst>
                                    <p:set>
                                      <p:cBhvr>
                                        <p:cTn id="18" dur="1" fill="hold">
                                          <p:stCondLst>
                                            <p:cond delay="0"/>
                                          </p:stCondLst>
                                        </p:cTn>
                                        <p:tgtEl>
                                          <p:spTgt spid="21511"/>
                                        </p:tgtEl>
                                        <p:attrNameLst>
                                          <p:attrName>style.visibility</p:attrName>
                                        </p:attrNameLst>
                                      </p:cBhvr>
                                      <p:to>
                                        <p:strVal val="visible"/>
                                      </p:to>
                                    </p:set>
                                    <p:animEffect transition="in" filter="dissolve">
                                      <p:cBhvr>
                                        <p:cTn id="19" dur="500"/>
                                        <p:tgtEl>
                                          <p:spTgt spid="21511"/>
                                        </p:tgtEl>
                                      </p:cBhvr>
                                    </p:animEffect>
                                  </p:childTnLst>
                                </p:cTn>
                              </p:par>
                              <p:par>
                                <p:cTn id="20" presetID="9" presetClass="entr" presetSubtype="0" fill="hold" nodeType="withEffect">
                                  <p:stCondLst>
                                    <p:cond delay="0"/>
                                  </p:stCondLst>
                                  <p:childTnLst>
                                    <p:set>
                                      <p:cBhvr>
                                        <p:cTn id="21" dur="1" fill="hold">
                                          <p:stCondLst>
                                            <p:cond delay="0"/>
                                          </p:stCondLst>
                                        </p:cTn>
                                        <p:tgtEl>
                                          <p:spTgt spid="21512"/>
                                        </p:tgtEl>
                                        <p:attrNameLst>
                                          <p:attrName>style.visibility</p:attrName>
                                        </p:attrNameLst>
                                      </p:cBhvr>
                                      <p:to>
                                        <p:strVal val="visible"/>
                                      </p:to>
                                    </p:set>
                                    <p:animEffect transition="in" filter="dissolve">
                                      <p:cBhvr>
                                        <p:cTn id="22" dur="500"/>
                                        <p:tgtEl>
                                          <p:spTgt spid="215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1" nodeType="clickEffect">
                                  <p:stCondLst>
                                    <p:cond delay="0"/>
                                  </p:stCondLst>
                                  <p:childTnLst>
                                    <p:animEffect transition="out" filter="dissolve">
                                      <p:cBhvr>
                                        <p:cTn id="26" dur="500"/>
                                        <p:tgtEl>
                                          <p:spTgt spid="21511"/>
                                        </p:tgtEl>
                                      </p:cBhvr>
                                    </p:animEffect>
                                    <p:set>
                                      <p:cBhvr>
                                        <p:cTn id="27" dur="1" fill="hold">
                                          <p:stCondLst>
                                            <p:cond delay="499"/>
                                          </p:stCondLst>
                                        </p:cTn>
                                        <p:tgtEl>
                                          <p:spTgt spid="21511"/>
                                        </p:tgtEl>
                                        <p:attrNameLst>
                                          <p:attrName>style.visibility</p:attrName>
                                        </p:attrNameLst>
                                      </p:cBhvr>
                                      <p:to>
                                        <p:strVal val="hidden"/>
                                      </p:to>
                                    </p:set>
                                  </p:childTnLst>
                                </p:cTn>
                              </p:par>
                              <p:par>
                                <p:cTn id="28" presetID="9" presetClass="exit" presetSubtype="0" fill="hold" nodeType="withEffect">
                                  <p:stCondLst>
                                    <p:cond delay="0"/>
                                  </p:stCondLst>
                                  <p:childTnLst>
                                    <p:animEffect transition="out" filter="dissolve">
                                      <p:cBhvr>
                                        <p:cTn id="29" dur="500"/>
                                        <p:tgtEl>
                                          <p:spTgt spid="21512"/>
                                        </p:tgtEl>
                                      </p:cBhvr>
                                    </p:animEffect>
                                    <p:set>
                                      <p:cBhvr>
                                        <p:cTn id="30" dur="1" fill="hold">
                                          <p:stCondLst>
                                            <p:cond delay="499"/>
                                          </p:stCondLst>
                                        </p:cTn>
                                        <p:tgtEl>
                                          <p:spTgt spid="215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P spid="21510" grpId="1" animBg="1"/>
      <p:bldP spid="21511" grpId="0" animBg="1"/>
      <p:bldP spid="21511"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915400" cy="523220"/>
          </a:xfrm>
          <a:prstGeom prst="rect">
            <a:avLst/>
          </a:prstGeom>
          <a:noFill/>
        </p:spPr>
        <p:txBody>
          <a:bodyPr wrap="square" rtlCol="0">
            <a:spAutoFit/>
          </a:bodyPr>
          <a:lstStyle/>
          <a:p>
            <a:pPr>
              <a:buSzPct val="150000"/>
              <a:buBlip>
                <a:blip r:embed="rId3"/>
              </a:buBlip>
            </a:pPr>
            <a:r>
              <a:rPr lang="en-US" sz="2800" dirty="0" smtClean="0">
                <a:solidFill>
                  <a:srgbClr val="FF0000"/>
                </a:solidFill>
              </a:rPr>
              <a:t>  Balfour Declaration – first step in creation of Israel, 1917</a:t>
            </a:r>
          </a:p>
        </p:txBody>
      </p:sp>
      <p:sp>
        <p:nvSpPr>
          <p:cNvPr id="3" name="TextBox 2"/>
          <p:cNvSpPr txBox="1"/>
          <p:nvPr/>
        </p:nvSpPr>
        <p:spPr>
          <a:xfrm rot="1439772">
            <a:off x="4769823" y="879068"/>
            <a:ext cx="4447463" cy="584775"/>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Global Conflict</a:t>
            </a:r>
            <a:endParaRPr lang="en-US" sz="3200" b="1" dirty="0">
              <a:solidFill>
                <a:srgbClr val="FFFF00"/>
              </a:solidFill>
              <a:latin typeface="Arial Black" pitchFamily="34" charset="0"/>
            </a:endParaRPr>
          </a:p>
        </p:txBody>
      </p:sp>
      <p:sp>
        <p:nvSpPr>
          <p:cNvPr id="6" name="TextBox 5"/>
          <p:cNvSpPr txBox="1"/>
          <p:nvPr/>
        </p:nvSpPr>
        <p:spPr>
          <a:xfrm>
            <a:off x="304800" y="2362200"/>
            <a:ext cx="8610600" cy="4585871"/>
          </a:xfrm>
          <a:prstGeom prst="rect">
            <a:avLst/>
          </a:prstGeom>
          <a:noFill/>
        </p:spPr>
        <p:txBody>
          <a:bodyPr wrap="square" rtlCol="0">
            <a:spAutoFit/>
          </a:bodyPr>
          <a:lstStyle/>
          <a:p>
            <a:r>
              <a:rPr lang="en-US" sz="1600" dirty="0" smtClean="0">
                <a:solidFill>
                  <a:schemeClr val="bg1"/>
                </a:solidFill>
              </a:rPr>
              <a:t>Foreign Office</a:t>
            </a:r>
            <a:br>
              <a:rPr lang="en-US" sz="1600" dirty="0" smtClean="0">
                <a:solidFill>
                  <a:schemeClr val="bg1"/>
                </a:solidFill>
              </a:rPr>
            </a:br>
            <a:r>
              <a:rPr lang="en-US" sz="1600" dirty="0" smtClean="0">
                <a:solidFill>
                  <a:schemeClr val="bg1"/>
                </a:solidFill>
              </a:rPr>
              <a:t>November 2nd, 1917</a:t>
            </a:r>
            <a:br>
              <a:rPr lang="en-US" sz="1600" dirty="0" smtClean="0">
                <a:solidFill>
                  <a:schemeClr val="bg1"/>
                </a:solidFill>
              </a:rPr>
            </a:br>
            <a:r>
              <a:rPr lang="en-US" sz="500" dirty="0" smtClean="0">
                <a:solidFill>
                  <a:schemeClr val="bg1"/>
                </a:solidFill>
              </a:rPr>
              <a:t/>
            </a:r>
            <a:br>
              <a:rPr lang="en-US" sz="500" dirty="0" smtClean="0">
                <a:solidFill>
                  <a:schemeClr val="bg1"/>
                </a:solidFill>
              </a:rPr>
            </a:br>
            <a:r>
              <a:rPr lang="en-US" sz="1600" dirty="0" smtClean="0">
                <a:solidFill>
                  <a:schemeClr val="bg1"/>
                </a:solidFill>
              </a:rPr>
              <a:t>Dear Lord Rothschild:</a:t>
            </a:r>
            <a:br>
              <a:rPr lang="en-US" sz="1600" dirty="0" smtClean="0">
                <a:solidFill>
                  <a:schemeClr val="bg1"/>
                </a:solidFill>
              </a:rPr>
            </a:br>
            <a:r>
              <a:rPr lang="en-US" sz="500" dirty="0" smtClean="0">
                <a:solidFill>
                  <a:schemeClr val="bg1"/>
                </a:solidFill>
              </a:rPr>
              <a:t/>
            </a:r>
            <a:br>
              <a:rPr lang="en-US" sz="500" dirty="0" smtClean="0">
                <a:solidFill>
                  <a:schemeClr val="bg1"/>
                </a:solidFill>
              </a:rPr>
            </a:br>
            <a:r>
              <a:rPr lang="en-US" sz="1600" dirty="0" smtClean="0">
                <a:solidFill>
                  <a:schemeClr val="bg1"/>
                </a:solidFill>
              </a:rPr>
              <a:t>I have much pleasure in conveying to you. on behalf of His Majesty's</a:t>
            </a:r>
            <a:br>
              <a:rPr lang="en-US" sz="1600" dirty="0" smtClean="0">
                <a:solidFill>
                  <a:schemeClr val="bg1"/>
                </a:solidFill>
              </a:rPr>
            </a:br>
            <a:r>
              <a:rPr lang="en-US" sz="1600" dirty="0" smtClean="0">
                <a:solidFill>
                  <a:schemeClr val="bg1"/>
                </a:solidFill>
              </a:rPr>
              <a:t>Government, the following declaration of sympathy with Jewish Zionist aspirations which has been submitted to, and approved by, the Cabinet:</a:t>
            </a:r>
            <a:br>
              <a:rPr lang="en-US" sz="1600" dirty="0" smtClean="0">
                <a:solidFill>
                  <a:schemeClr val="bg1"/>
                </a:solidFill>
              </a:rPr>
            </a:br>
            <a:r>
              <a:rPr lang="en-US" sz="500" dirty="0" smtClean="0">
                <a:solidFill>
                  <a:schemeClr val="bg1"/>
                </a:solidFill>
              </a:rPr>
              <a:t/>
            </a:r>
            <a:br>
              <a:rPr lang="en-US" sz="500" dirty="0" smtClean="0">
                <a:solidFill>
                  <a:schemeClr val="bg1"/>
                </a:solidFill>
              </a:rPr>
            </a:br>
            <a:r>
              <a:rPr lang="en-US" sz="1600" dirty="0" smtClean="0">
                <a:solidFill>
                  <a:schemeClr val="bg1"/>
                </a:solidFill>
              </a:rPr>
              <a:t>His Majesty's Government view with favor the establishment in Palestine of a national home for the Jewish people, and will use their best endeavors to facilitate the achievement of this object, it being clearly understood that nothing shall be done which may prejudice the civil and religious rights of existing non-Jewish communities in Palestine, or the rights and political status enjoyed by Jews in any other country.</a:t>
            </a:r>
            <a:br>
              <a:rPr lang="en-US" sz="1600" dirty="0" smtClean="0">
                <a:solidFill>
                  <a:schemeClr val="bg1"/>
                </a:solidFill>
              </a:rPr>
            </a:br>
            <a:r>
              <a:rPr lang="en-US" sz="500" dirty="0" smtClean="0">
                <a:solidFill>
                  <a:schemeClr val="bg1"/>
                </a:solidFill>
              </a:rPr>
              <a:t/>
            </a:r>
            <a:br>
              <a:rPr lang="en-US" sz="500" dirty="0" smtClean="0">
                <a:solidFill>
                  <a:schemeClr val="bg1"/>
                </a:solidFill>
              </a:rPr>
            </a:br>
            <a:r>
              <a:rPr lang="en-US" sz="1600" dirty="0" smtClean="0">
                <a:solidFill>
                  <a:schemeClr val="bg1"/>
                </a:solidFill>
              </a:rPr>
              <a:t>I should be grateful if you would bring this declaration to the knowledge</a:t>
            </a:r>
            <a:br>
              <a:rPr lang="en-US" sz="1600" dirty="0" smtClean="0">
                <a:solidFill>
                  <a:schemeClr val="bg1"/>
                </a:solidFill>
              </a:rPr>
            </a:br>
            <a:r>
              <a:rPr lang="en-US" sz="1600" dirty="0" smtClean="0">
                <a:solidFill>
                  <a:schemeClr val="bg1"/>
                </a:solidFill>
              </a:rPr>
              <a:t>of the Zionist Federation.</a:t>
            </a:r>
            <a:br>
              <a:rPr lang="en-US" sz="1600" dirty="0" smtClean="0">
                <a:solidFill>
                  <a:schemeClr val="bg1"/>
                </a:solidFill>
              </a:rPr>
            </a:br>
            <a:r>
              <a:rPr lang="en-US" sz="1600" dirty="0" smtClean="0">
                <a:solidFill>
                  <a:schemeClr val="bg1"/>
                </a:solidFill>
              </a:rPr>
              <a:t/>
            </a:r>
            <a:br>
              <a:rPr lang="en-US" sz="1600" dirty="0" smtClean="0">
                <a:solidFill>
                  <a:schemeClr val="bg1"/>
                </a:solidFill>
              </a:rPr>
            </a:br>
            <a:r>
              <a:rPr lang="en-US" sz="1600" dirty="0" smtClean="0">
                <a:solidFill>
                  <a:schemeClr val="bg1"/>
                </a:solidFill>
              </a:rPr>
              <a:t>Yours,</a:t>
            </a:r>
            <a:br>
              <a:rPr lang="en-US" sz="1600" dirty="0" smtClean="0">
                <a:solidFill>
                  <a:schemeClr val="bg1"/>
                </a:solidFill>
              </a:rPr>
            </a:br>
            <a:r>
              <a:rPr lang="en-US" sz="1600" dirty="0" smtClean="0">
                <a:solidFill>
                  <a:schemeClr val="bg1"/>
                </a:solidFill>
              </a:rPr>
              <a:t>Arthur James Balfour</a:t>
            </a:r>
            <a:br>
              <a:rPr lang="en-US" sz="1600" dirty="0" smtClean="0">
                <a:solidFill>
                  <a:schemeClr val="bg1"/>
                </a:solidFill>
              </a:rPr>
            </a:br>
            <a:endParaRPr lang="en-US" sz="1600" dirty="0">
              <a:solidFill>
                <a:schemeClr val="bg1"/>
              </a:solidFill>
            </a:endParaRPr>
          </a:p>
        </p:txBody>
      </p:sp>
      <p:sp>
        <p:nvSpPr>
          <p:cNvPr id="7" name="TextBox 6"/>
          <p:cNvSpPr txBox="1"/>
          <p:nvPr/>
        </p:nvSpPr>
        <p:spPr>
          <a:xfrm>
            <a:off x="381000" y="990600"/>
            <a:ext cx="5181600" cy="1169551"/>
          </a:xfrm>
          <a:prstGeom prst="rect">
            <a:avLst/>
          </a:prstGeom>
          <a:noFill/>
        </p:spPr>
        <p:txBody>
          <a:bodyPr wrap="square" rtlCol="0">
            <a:spAutoFit/>
          </a:bodyPr>
          <a:lstStyle/>
          <a:p>
            <a:r>
              <a:rPr lang="en-US" sz="1400" i="1" dirty="0" smtClean="0">
                <a:solidFill>
                  <a:schemeClr val="bg1"/>
                </a:solidFill>
              </a:rPr>
              <a:t>This letter to Lord Rothschild, by the British Foreign Secretary Arthur James Balfour, was aimed at Jewish support for the Allies in the First World War. The letter, known as the "Balfour Declaration" became the basis movement to create a Jewish state in Palestine. The letter was published a week later in </a:t>
            </a:r>
            <a:r>
              <a:rPr lang="en-US" sz="1400" dirty="0" smtClean="0">
                <a:solidFill>
                  <a:schemeClr val="bg1"/>
                </a:solidFill>
              </a:rPr>
              <a:t>The Times</a:t>
            </a:r>
            <a:r>
              <a:rPr lang="en-US" sz="1400" i="1" dirty="0" smtClean="0">
                <a:solidFill>
                  <a:schemeClr val="bg1"/>
                </a:solidFill>
              </a:rPr>
              <a:t> (London) of London</a:t>
            </a:r>
            <a:endParaRPr lang="en-US" sz="1400" dirty="0"/>
          </a:p>
        </p:txBody>
      </p:sp>
    </p:spTree>
    <p:custDataLst>
      <p:tags r:id="rId1"/>
    </p:custData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a:off x="0" y="457200"/>
            <a:ext cx="9144000" cy="0"/>
          </a:xfrm>
          <a:prstGeom prst="straightConnector1">
            <a:avLst/>
          </a:prstGeom>
          <a:ln w="603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rot="18977361">
            <a:off x="469564" y="564336"/>
            <a:ext cx="200369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1920’s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TextBox 6"/>
          <p:cNvSpPr txBox="1"/>
          <p:nvPr/>
        </p:nvSpPr>
        <p:spPr>
          <a:xfrm>
            <a:off x="228600" y="1905000"/>
            <a:ext cx="8915400" cy="4524315"/>
          </a:xfrm>
          <a:prstGeom prst="rect">
            <a:avLst/>
          </a:prstGeom>
          <a:noFill/>
        </p:spPr>
        <p:txBody>
          <a:bodyPr wrap="square" rtlCol="0">
            <a:spAutoFit/>
          </a:bodyPr>
          <a:lstStyle/>
          <a:p>
            <a:pPr>
              <a:buSzPct val="150000"/>
              <a:buBlip>
                <a:blip r:embed="rId3"/>
              </a:buBlip>
            </a:pPr>
            <a:r>
              <a:rPr lang="en-US" sz="2400" dirty="0" smtClean="0">
                <a:solidFill>
                  <a:srgbClr val="FF0000"/>
                </a:solidFill>
              </a:rPr>
              <a:t>Mussolini comes to power in Italy, 1922</a:t>
            </a:r>
          </a:p>
          <a:p>
            <a:pPr>
              <a:buSzPct val="150000"/>
              <a:buBlip>
                <a:blip r:embed="rId3"/>
              </a:buBlip>
            </a:pPr>
            <a:r>
              <a:rPr lang="en-US" sz="2400" dirty="0">
                <a:solidFill>
                  <a:srgbClr val="FF0000"/>
                </a:solidFill>
              </a:rPr>
              <a:t> </a:t>
            </a:r>
            <a:r>
              <a:rPr lang="en-US" sz="2400" dirty="0" smtClean="0">
                <a:solidFill>
                  <a:srgbClr val="FF0000"/>
                </a:solidFill>
              </a:rPr>
              <a:t> Weimar Republic in Germany</a:t>
            </a:r>
          </a:p>
          <a:p>
            <a:pPr>
              <a:buSzPct val="150000"/>
              <a:buBlip>
                <a:blip r:embed="rId3"/>
              </a:buBlip>
            </a:pPr>
            <a:r>
              <a:rPr lang="en-US" sz="2400" dirty="0">
                <a:solidFill>
                  <a:srgbClr val="FF0000"/>
                </a:solidFill>
              </a:rPr>
              <a:t> </a:t>
            </a:r>
            <a:r>
              <a:rPr lang="en-US" sz="2400" dirty="0" smtClean="0">
                <a:solidFill>
                  <a:srgbClr val="FF0000"/>
                </a:solidFill>
              </a:rPr>
              <a:t> Hitler becomes head of the Nazi Party, 1921 </a:t>
            </a:r>
          </a:p>
          <a:p>
            <a:pPr>
              <a:buSzPct val="150000"/>
              <a:buBlip>
                <a:blip r:embed="rId4"/>
              </a:buBlip>
            </a:pPr>
            <a:r>
              <a:rPr lang="en-US" sz="2400" dirty="0">
                <a:solidFill>
                  <a:srgbClr val="FF0000"/>
                </a:solidFill>
              </a:rPr>
              <a:t> </a:t>
            </a:r>
            <a:r>
              <a:rPr lang="en-US" sz="2400" dirty="0" smtClean="0">
                <a:solidFill>
                  <a:srgbClr val="FF0000"/>
                </a:solidFill>
              </a:rPr>
              <a:t> Russia becomes U.S.S.R., Stalin takes power</a:t>
            </a:r>
          </a:p>
          <a:p>
            <a:pPr>
              <a:buSzPct val="150000"/>
              <a:buBlip>
                <a:blip r:embed="rId5"/>
              </a:buBlip>
            </a:pPr>
            <a:r>
              <a:rPr lang="en-US" sz="2400" dirty="0" smtClean="0">
                <a:solidFill>
                  <a:srgbClr val="FF0000"/>
                </a:solidFill>
              </a:rPr>
              <a:t>  Stock Market Crash in U.S., 1929</a:t>
            </a:r>
          </a:p>
          <a:p>
            <a:pPr>
              <a:buSzPct val="150000"/>
              <a:buBlip>
                <a:blip r:embed="rId5"/>
              </a:buBlip>
            </a:pPr>
            <a:r>
              <a:rPr lang="en-US" sz="2400" dirty="0" smtClean="0">
                <a:solidFill>
                  <a:srgbClr val="FF0000"/>
                </a:solidFill>
              </a:rPr>
              <a:t>   Women gain the right to vote</a:t>
            </a:r>
          </a:p>
          <a:p>
            <a:pPr>
              <a:buSzPct val="150000"/>
              <a:buBlip>
                <a:blip r:embed="rId6"/>
              </a:buBlip>
            </a:pPr>
            <a:r>
              <a:rPr lang="en-US" sz="2400" dirty="0">
                <a:solidFill>
                  <a:srgbClr val="FF0000"/>
                </a:solidFill>
              </a:rPr>
              <a:t>   </a:t>
            </a:r>
            <a:r>
              <a:rPr lang="en-US" sz="2400" dirty="0" smtClean="0">
                <a:solidFill>
                  <a:srgbClr val="FF0000"/>
                </a:solidFill>
              </a:rPr>
              <a:t>German colonies turned over to British &amp; French</a:t>
            </a:r>
          </a:p>
          <a:p>
            <a:pPr>
              <a:buSzPct val="150000"/>
              <a:buBlip>
                <a:blip r:embed="rId7"/>
              </a:buBlip>
            </a:pPr>
            <a:r>
              <a:rPr lang="en-US" sz="2400" dirty="0">
                <a:solidFill>
                  <a:srgbClr val="FF0000"/>
                </a:solidFill>
              </a:rPr>
              <a:t> </a:t>
            </a:r>
            <a:r>
              <a:rPr lang="en-US" sz="2400" dirty="0" smtClean="0">
                <a:solidFill>
                  <a:srgbClr val="FF0000"/>
                </a:solidFill>
              </a:rPr>
              <a:t>  Chinese Republic consolidates power</a:t>
            </a:r>
          </a:p>
          <a:p>
            <a:pPr>
              <a:buSzPct val="150000"/>
              <a:buBlip>
                <a:blip r:embed="rId8"/>
              </a:buBlip>
            </a:pPr>
            <a:r>
              <a:rPr lang="en-US" sz="2400" dirty="0">
                <a:solidFill>
                  <a:srgbClr val="FF0000"/>
                </a:solidFill>
              </a:rPr>
              <a:t> </a:t>
            </a:r>
            <a:r>
              <a:rPr lang="en-US" sz="2400" dirty="0" smtClean="0">
                <a:solidFill>
                  <a:srgbClr val="FF0000"/>
                </a:solidFill>
              </a:rPr>
              <a:t> Republic of Turkey formed, 1923 </a:t>
            </a:r>
          </a:p>
          <a:p>
            <a:pPr>
              <a:buSzPct val="150000"/>
              <a:buBlip>
                <a:blip r:embed="rId8"/>
              </a:buBlip>
            </a:pPr>
            <a:r>
              <a:rPr lang="en-US" sz="2400" dirty="0">
                <a:solidFill>
                  <a:srgbClr val="FF0000"/>
                </a:solidFill>
              </a:rPr>
              <a:t> </a:t>
            </a:r>
            <a:r>
              <a:rPr lang="en-US" sz="2400" dirty="0" smtClean="0">
                <a:solidFill>
                  <a:srgbClr val="FF0000"/>
                </a:solidFill>
              </a:rPr>
              <a:t> Mandate Systems implemented</a:t>
            </a:r>
          </a:p>
          <a:p>
            <a:pPr>
              <a:buSzPct val="150000"/>
              <a:buBlip>
                <a:blip r:embed="rId9"/>
              </a:buBlip>
            </a:pPr>
            <a:r>
              <a:rPr lang="en-US" sz="2400" dirty="0">
                <a:solidFill>
                  <a:srgbClr val="FF0000"/>
                </a:solidFill>
              </a:rPr>
              <a:t> </a:t>
            </a:r>
            <a:r>
              <a:rPr lang="en-US" sz="2400" dirty="0" smtClean="0">
                <a:solidFill>
                  <a:srgbClr val="FF0000"/>
                </a:solidFill>
              </a:rPr>
              <a:t>  Non-Cooperation Movement in India, 1920 </a:t>
            </a:r>
          </a:p>
          <a:p>
            <a:pPr>
              <a:buSzPct val="150000"/>
              <a:buBlip>
                <a:blip r:embed="rId10"/>
              </a:buBlip>
            </a:pPr>
            <a:r>
              <a:rPr lang="en-US" sz="2400" dirty="0">
                <a:solidFill>
                  <a:srgbClr val="FF0000"/>
                </a:solidFill>
              </a:rPr>
              <a:t> </a:t>
            </a:r>
            <a:r>
              <a:rPr lang="en-US" sz="2400" dirty="0" smtClean="0">
                <a:solidFill>
                  <a:srgbClr val="FF0000"/>
                </a:solidFill>
              </a:rPr>
              <a:t> League of Nations meets, 1920</a:t>
            </a:r>
          </a:p>
        </p:txBody>
      </p:sp>
      <p:pic>
        <p:nvPicPr>
          <p:cNvPr id="68610" name="Picture 2" descr="http://califia.us/Jumpin/flapper.gif"/>
          <p:cNvPicPr>
            <a:picLocks noChangeAspect="1" noChangeArrowheads="1" noCrop="1"/>
          </p:cNvPicPr>
          <p:nvPr/>
        </p:nvPicPr>
        <p:blipFill>
          <a:blip r:embed="rId11" cstate="print"/>
          <a:srcRect/>
          <a:stretch>
            <a:fillRect/>
          </a:stretch>
        </p:blipFill>
        <p:spPr bwMode="auto">
          <a:xfrm>
            <a:off x="7391400" y="914400"/>
            <a:ext cx="857250" cy="1314450"/>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2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2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20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20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20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20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fade">
                                      <p:cBhvr>
                                        <p:cTn id="47" dur="2000"/>
                                        <p:tgtEl>
                                          <p:spTgt spid="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xEl>
                                              <p:pRg st="9" end="9"/>
                                            </p:txEl>
                                          </p:spTgt>
                                        </p:tgtEl>
                                        <p:attrNameLst>
                                          <p:attrName>style.visibility</p:attrName>
                                        </p:attrNameLst>
                                      </p:cBhvr>
                                      <p:to>
                                        <p:strVal val="visible"/>
                                      </p:to>
                                    </p:set>
                                    <p:animEffect transition="in" filter="fade">
                                      <p:cBhvr>
                                        <p:cTn id="52" dur="2000"/>
                                        <p:tgtEl>
                                          <p:spTgt spid="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xEl>
                                              <p:pRg st="10" end="10"/>
                                            </p:txEl>
                                          </p:spTgt>
                                        </p:tgtEl>
                                        <p:attrNameLst>
                                          <p:attrName>style.visibility</p:attrName>
                                        </p:attrNameLst>
                                      </p:cBhvr>
                                      <p:to>
                                        <p:strVal val="visible"/>
                                      </p:to>
                                    </p:set>
                                    <p:animEffect transition="in" filter="fade">
                                      <p:cBhvr>
                                        <p:cTn id="57" dur="2000"/>
                                        <p:tgtEl>
                                          <p:spTgt spid="7">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
                                            <p:txEl>
                                              <p:pRg st="11" end="11"/>
                                            </p:txEl>
                                          </p:spTgt>
                                        </p:tgtEl>
                                        <p:attrNameLst>
                                          <p:attrName>style.visibility</p:attrName>
                                        </p:attrNameLst>
                                      </p:cBhvr>
                                      <p:to>
                                        <p:strVal val="visible"/>
                                      </p:to>
                                    </p:set>
                                    <p:animEffect transition="in" filter="fade">
                                      <p:cBhvr>
                                        <p:cTn id="62" dur="2000"/>
                                        <p:tgtEl>
                                          <p:spTgt spid="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9" name="Picture 5" descr="http://t0.gstatic.com/images?q=tbn:ANd9GcT4MpBDky3HMpDOBhR0tgnKPNQyhzEzsksEWNeC5H-AJeOJQIW7a5VdEudi4Q"/>
          <p:cNvPicPr>
            <a:picLocks noChangeAspect="1" noChangeArrowheads="1"/>
          </p:cNvPicPr>
          <p:nvPr/>
        </p:nvPicPr>
        <p:blipFill>
          <a:blip r:embed="rId3" cstate="print"/>
          <a:srcRect/>
          <a:stretch>
            <a:fillRect/>
          </a:stretch>
        </p:blipFill>
        <p:spPr bwMode="auto">
          <a:xfrm>
            <a:off x="1143000" y="25671"/>
            <a:ext cx="4724400" cy="6821329"/>
          </a:xfrm>
          <a:prstGeom prst="rect">
            <a:avLst/>
          </a:prstGeom>
          <a:noFill/>
        </p:spPr>
      </p:pic>
      <p:pic>
        <p:nvPicPr>
          <p:cNvPr id="82947" name="Picture 3"/>
          <p:cNvPicPr>
            <a:picLocks noChangeAspect="1" noChangeArrowheads="1"/>
          </p:cNvPicPr>
          <p:nvPr/>
        </p:nvPicPr>
        <p:blipFill>
          <a:blip r:embed="rId4" cstate="print"/>
          <a:srcRect l="15625" t="69000" r="37500" b="16000"/>
          <a:stretch>
            <a:fillRect/>
          </a:stretch>
        </p:blipFill>
        <p:spPr bwMode="auto">
          <a:xfrm>
            <a:off x="1905000" y="5105400"/>
            <a:ext cx="6477000" cy="1295400"/>
          </a:xfrm>
          <a:prstGeom prst="rect">
            <a:avLst/>
          </a:prstGeom>
          <a:noFill/>
          <a:ln w="9525">
            <a:noFill/>
            <a:miter lim="800000"/>
            <a:headEnd/>
            <a:tailEnd/>
          </a:ln>
        </p:spPr>
      </p:pic>
      <p:cxnSp>
        <p:nvCxnSpPr>
          <p:cNvPr id="5" name="Straight Connector 4"/>
          <p:cNvCxnSpPr/>
          <p:nvPr/>
        </p:nvCxnSpPr>
        <p:spPr>
          <a:xfrm>
            <a:off x="6019800" y="5562600"/>
            <a:ext cx="228600" cy="0"/>
          </a:xfrm>
          <a:prstGeom prst="line">
            <a:avLst/>
          </a:prstGeom>
          <a:ln w="107950">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82947"/>
                                        </p:tgtEl>
                                      </p:cBhvr>
                                    </p:animEffect>
                                    <p:set>
                                      <p:cBhvr>
                                        <p:cTn id="7" dur="1" fill="hold">
                                          <p:stCondLst>
                                            <p:cond delay="1999"/>
                                          </p:stCondLst>
                                        </p:cTn>
                                        <p:tgtEl>
                                          <p:spTgt spid="8294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5"/>
                                        </p:tgtEl>
                                      </p:cBhvr>
                                    </p:animEffect>
                                    <p:set>
                                      <p:cBhvr>
                                        <p:cTn id="10"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Otto Dix 'Verwundeter (Herbst 1916, Bapaume) [Wounded soldier - Autumn 1916, Bapaume]' etching, aquatint, Collection of the National Gallery of Australia, The Poynton Bequest 2003"/>
          <p:cNvPicPr>
            <a:picLocks noChangeAspect="1" noChangeArrowheads="1"/>
          </p:cNvPicPr>
          <p:nvPr/>
        </p:nvPicPr>
        <p:blipFill>
          <a:blip r:embed="rId4" cstate="print"/>
          <a:srcRect/>
          <a:stretch>
            <a:fillRect/>
          </a:stretch>
        </p:blipFill>
        <p:spPr bwMode="auto">
          <a:xfrm>
            <a:off x="-1" y="0"/>
            <a:ext cx="9165065" cy="6629400"/>
          </a:xfrm>
          <a:prstGeom prst="rect">
            <a:avLst/>
          </a:prstGeom>
          <a:noFill/>
        </p:spPr>
      </p:pic>
      <p:pic>
        <p:nvPicPr>
          <p:cNvPr id="86019" name="Picture 3"/>
          <p:cNvPicPr>
            <a:picLocks noChangeAspect="1" noChangeArrowheads="1"/>
          </p:cNvPicPr>
          <p:nvPr/>
        </p:nvPicPr>
        <p:blipFill>
          <a:blip r:embed="rId5" cstate="print"/>
          <a:srcRect l="15625" t="69000" r="38125" b="16000"/>
          <a:stretch>
            <a:fillRect/>
          </a:stretch>
        </p:blipFill>
        <p:spPr bwMode="auto">
          <a:xfrm>
            <a:off x="2001520" y="5410200"/>
            <a:ext cx="7142480" cy="1447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86019"/>
                                        </p:tgtEl>
                                      </p:cBhvr>
                                    </p:animEffect>
                                    <p:set>
                                      <p:cBhvr>
                                        <p:cTn id="7" dur="1" fill="hold">
                                          <p:stCondLst>
                                            <p:cond delay="1999"/>
                                          </p:stCondLst>
                                        </p:cTn>
                                        <p:tgtEl>
                                          <p:spTgt spid="860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Versailles Cartoon"/>
          <p:cNvPicPr>
            <a:picLocks noChangeAspect="1" noChangeArrowheads="1"/>
          </p:cNvPicPr>
          <p:nvPr/>
        </p:nvPicPr>
        <p:blipFill>
          <a:blip r:embed="rId3" cstate="print"/>
          <a:srcRect/>
          <a:stretch>
            <a:fillRect/>
          </a:stretch>
        </p:blipFill>
        <p:spPr bwMode="auto">
          <a:xfrm>
            <a:off x="609600" y="2667000"/>
            <a:ext cx="5428255" cy="3733800"/>
          </a:xfrm>
          <a:prstGeom prst="rect">
            <a:avLst/>
          </a:prstGeom>
          <a:noFill/>
        </p:spPr>
      </p:pic>
      <p:sp>
        <p:nvSpPr>
          <p:cNvPr id="3" name="TextBox 2"/>
          <p:cNvSpPr txBox="1"/>
          <p:nvPr/>
        </p:nvSpPr>
        <p:spPr>
          <a:xfrm>
            <a:off x="228600" y="0"/>
            <a:ext cx="8915400" cy="1569660"/>
          </a:xfrm>
          <a:prstGeom prst="rect">
            <a:avLst/>
          </a:prstGeom>
          <a:noFill/>
        </p:spPr>
        <p:txBody>
          <a:bodyPr wrap="square" rtlCol="0">
            <a:spAutoFit/>
          </a:bodyPr>
          <a:lstStyle/>
          <a:p>
            <a:pPr>
              <a:buSzPct val="150000"/>
              <a:buBlip>
                <a:blip r:embed="rId4"/>
              </a:buBlip>
            </a:pPr>
            <a:r>
              <a:rPr lang="en-US" sz="2400" dirty="0" smtClean="0">
                <a:solidFill>
                  <a:srgbClr val="FF0000"/>
                </a:solidFill>
              </a:rPr>
              <a:t>   German colonies turned over to British &amp; French</a:t>
            </a:r>
          </a:p>
          <a:p>
            <a:pPr>
              <a:buSzPct val="150000"/>
              <a:buBlip>
                <a:blip r:embed="rId5"/>
              </a:buBlip>
            </a:pPr>
            <a:r>
              <a:rPr lang="en-US" sz="2400" dirty="0">
                <a:solidFill>
                  <a:srgbClr val="FF0000"/>
                </a:solidFill>
              </a:rPr>
              <a:t> </a:t>
            </a:r>
            <a:r>
              <a:rPr lang="en-US" sz="2400" dirty="0" smtClean="0">
                <a:solidFill>
                  <a:srgbClr val="FF0000"/>
                </a:solidFill>
              </a:rPr>
              <a:t> Republic of Turkey formed, 1923 </a:t>
            </a:r>
          </a:p>
          <a:p>
            <a:pPr>
              <a:buSzPct val="150000"/>
              <a:buBlip>
                <a:blip r:embed="rId5"/>
              </a:buBlip>
            </a:pPr>
            <a:r>
              <a:rPr lang="en-US" sz="2400" dirty="0">
                <a:solidFill>
                  <a:srgbClr val="FF0000"/>
                </a:solidFill>
              </a:rPr>
              <a:t> </a:t>
            </a:r>
            <a:r>
              <a:rPr lang="en-US" sz="2400" dirty="0" smtClean="0">
                <a:solidFill>
                  <a:srgbClr val="FF0000"/>
                </a:solidFill>
              </a:rPr>
              <a:t> Mandate Systems implemented</a:t>
            </a:r>
          </a:p>
          <a:p>
            <a:pPr>
              <a:buSzPct val="150000"/>
              <a:buBlip>
                <a:blip r:embed="rId6"/>
              </a:buBlip>
            </a:pPr>
            <a:r>
              <a:rPr lang="en-US" sz="2400" dirty="0">
                <a:solidFill>
                  <a:srgbClr val="FF0000"/>
                </a:solidFill>
              </a:rPr>
              <a:t> </a:t>
            </a:r>
            <a:r>
              <a:rPr lang="en-US" sz="2400" dirty="0" smtClean="0">
                <a:solidFill>
                  <a:srgbClr val="FF0000"/>
                </a:solidFill>
              </a:rPr>
              <a:t> League of Nations meets, 1920</a:t>
            </a:r>
          </a:p>
        </p:txBody>
      </p:sp>
      <p:sp>
        <p:nvSpPr>
          <p:cNvPr id="4" name="TextBox 3"/>
          <p:cNvSpPr txBox="1"/>
          <p:nvPr/>
        </p:nvSpPr>
        <p:spPr>
          <a:xfrm rot="1439772">
            <a:off x="4872155" y="1043775"/>
            <a:ext cx="4447463" cy="830997"/>
          </a:xfrm>
          <a:prstGeom prst="rect">
            <a:avLst/>
          </a:prstGeom>
          <a:noFill/>
        </p:spPr>
        <p:txBody>
          <a:bodyPr wrap="square" rtlCol="0">
            <a:spAutoFit/>
          </a:bodyPr>
          <a:lstStyle/>
          <a:p>
            <a:pPr algn="ctr"/>
            <a:r>
              <a:rPr lang="en-US" sz="2400" b="1" dirty="0" smtClean="0">
                <a:solidFill>
                  <a:srgbClr val="92D050"/>
                </a:solidFill>
                <a:latin typeface="Arial Black" pitchFamily="34" charset="0"/>
              </a:rPr>
              <a:t>Legacy of WW I, Treaty of Versailles </a:t>
            </a:r>
            <a:endParaRPr lang="en-US" sz="2400" b="1" dirty="0">
              <a:solidFill>
                <a:srgbClr val="92D050"/>
              </a:solidFill>
              <a:latin typeface="Arial Black" pitchFamily="34" charset="0"/>
            </a:endParaRPr>
          </a:p>
        </p:txBody>
      </p:sp>
      <p:sp>
        <p:nvSpPr>
          <p:cNvPr id="5" name="TextBox 4"/>
          <p:cNvSpPr txBox="1"/>
          <p:nvPr/>
        </p:nvSpPr>
        <p:spPr>
          <a:xfrm rot="1439772">
            <a:off x="4574914" y="1869669"/>
            <a:ext cx="4447463" cy="584775"/>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Global Conflict</a:t>
            </a:r>
            <a:endParaRPr lang="en-US" sz="3200" b="1" dirty="0">
              <a:solidFill>
                <a:srgbClr val="FFFF00"/>
              </a:solidFill>
              <a:latin typeface="Arial Black" pitchFamily="34" charset="0"/>
            </a:endParaRPr>
          </a:p>
        </p:txBody>
      </p:sp>
      <p:sp>
        <p:nvSpPr>
          <p:cNvPr id="6" name="TextBox 5"/>
          <p:cNvSpPr txBox="1"/>
          <p:nvPr/>
        </p:nvSpPr>
        <p:spPr>
          <a:xfrm rot="1439772">
            <a:off x="4141647" y="2381787"/>
            <a:ext cx="4447463" cy="1077218"/>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Global inter-connectedness</a:t>
            </a:r>
            <a:endParaRPr lang="en-US" sz="3200" b="1" dirty="0">
              <a:solidFill>
                <a:srgbClr val="FFFF00"/>
              </a:solidFill>
              <a:latin typeface="Arial Black" pitchFamily="34" charset="0"/>
            </a:endParaRPr>
          </a:p>
        </p:txBody>
      </p:sp>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915400" cy="1569660"/>
          </a:xfrm>
          <a:prstGeom prst="rect">
            <a:avLst/>
          </a:prstGeom>
          <a:noFill/>
        </p:spPr>
        <p:txBody>
          <a:bodyPr wrap="square" rtlCol="0">
            <a:spAutoFit/>
          </a:bodyPr>
          <a:lstStyle/>
          <a:p>
            <a:pPr>
              <a:buSzPct val="150000"/>
              <a:buBlip>
                <a:blip r:embed="rId3"/>
              </a:buBlip>
            </a:pPr>
            <a:r>
              <a:rPr lang="en-US" sz="2400" dirty="0">
                <a:solidFill>
                  <a:srgbClr val="FF0000"/>
                </a:solidFill>
              </a:rPr>
              <a:t> </a:t>
            </a:r>
            <a:r>
              <a:rPr lang="en-US" sz="2400" dirty="0" smtClean="0">
                <a:solidFill>
                  <a:srgbClr val="FF0000"/>
                </a:solidFill>
              </a:rPr>
              <a:t> Mussolini comes to power in Italy, 1922</a:t>
            </a:r>
          </a:p>
          <a:p>
            <a:pPr>
              <a:buSzPct val="150000"/>
              <a:buBlip>
                <a:blip r:embed="rId3"/>
              </a:buBlip>
            </a:pPr>
            <a:r>
              <a:rPr lang="en-US" sz="2400" dirty="0">
                <a:solidFill>
                  <a:srgbClr val="FF0000"/>
                </a:solidFill>
              </a:rPr>
              <a:t> </a:t>
            </a:r>
            <a:r>
              <a:rPr lang="en-US" sz="2400" dirty="0" smtClean="0">
                <a:solidFill>
                  <a:srgbClr val="FF0000"/>
                </a:solidFill>
              </a:rPr>
              <a:t> Weimar Republic in Germany</a:t>
            </a:r>
          </a:p>
          <a:p>
            <a:pPr>
              <a:buSzPct val="150000"/>
              <a:buBlip>
                <a:blip r:embed="rId3"/>
              </a:buBlip>
            </a:pPr>
            <a:r>
              <a:rPr lang="en-US" sz="2400" dirty="0">
                <a:solidFill>
                  <a:srgbClr val="FF0000"/>
                </a:solidFill>
              </a:rPr>
              <a:t> </a:t>
            </a:r>
            <a:r>
              <a:rPr lang="en-US" sz="2400" dirty="0" smtClean="0">
                <a:solidFill>
                  <a:srgbClr val="FF0000"/>
                </a:solidFill>
              </a:rPr>
              <a:t> Hitler becomes head of the Nazi Party, 1921 </a:t>
            </a:r>
          </a:p>
          <a:p>
            <a:pPr>
              <a:buSzPct val="150000"/>
              <a:buBlip>
                <a:blip r:embed="rId4"/>
              </a:buBlip>
            </a:pPr>
            <a:r>
              <a:rPr lang="en-US" sz="2400" dirty="0" smtClean="0">
                <a:solidFill>
                  <a:srgbClr val="FF0000"/>
                </a:solidFill>
              </a:rPr>
              <a:t>  Stock Market Crash in U.S., 1929</a:t>
            </a:r>
          </a:p>
        </p:txBody>
      </p:sp>
      <p:sp>
        <p:nvSpPr>
          <p:cNvPr id="3" name="TextBox 2"/>
          <p:cNvSpPr txBox="1"/>
          <p:nvPr/>
        </p:nvSpPr>
        <p:spPr>
          <a:xfrm rot="1439772">
            <a:off x="4975454" y="869007"/>
            <a:ext cx="4023234" cy="584775"/>
          </a:xfrm>
          <a:prstGeom prst="rect">
            <a:avLst/>
          </a:prstGeom>
          <a:noFill/>
        </p:spPr>
        <p:txBody>
          <a:bodyPr wrap="square" rtlCol="0">
            <a:spAutoFit/>
          </a:bodyPr>
          <a:lstStyle/>
          <a:p>
            <a:pPr algn="ctr"/>
            <a:r>
              <a:rPr lang="en-US" sz="3200" b="1" dirty="0" smtClean="0">
                <a:solidFill>
                  <a:srgbClr val="92D050"/>
                </a:solidFill>
                <a:latin typeface="Arial Black" pitchFamily="34" charset="0"/>
              </a:rPr>
              <a:t>Rise of Fascism </a:t>
            </a:r>
            <a:endParaRPr lang="en-US" sz="3200" b="1" dirty="0">
              <a:solidFill>
                <a:srgbClr val="92D050"/>
              </a:solidFill>
              <a:latin typeface="Arial Black" pitchFamily="34" charset="0"/>
            </a:endParaRPr>
          </a:p>
        </p:txBody>
      </p:sp>
      <p:sp>
        <p:nvSpPr>
          <p:cNvPr id="4" name="TextBox 3"/>
          <p:cNvSpPr txBox="1"/>
          <p:nvPr/>
        </p:nvSpPr>
        <p:spPr>
          <a:xfrm rot="1439772">
            <a:off x="4769821" y="1564868"/>
            <a:ext cx="4447463" cy="584775"/>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Global Conflict</a:t>
            </a:r>
            <a:endParaRPr lang="en-US" sz="3200" b="1" dirty="0">
              <a:solidFill>
                <a:srgbClr val="FFFF00"/>
              </a:solidFill>
              <a:latin typeface="Arial Black" pitchFamily="34" charset="0"/>
            </a:endParaRPr>
          </a:p>
        </p:txBody>
      </p:sp>
      <p:pic>
        <p:nvPicPr>
          <p:cNvPr id="5" name="Picture 5" descr="Mussolini"/>
          <p:cNvPicPr>
            <a:picLocks noChangeAspect="1" noChangeArrowheads="1"/>
          </p:cNvPicPr>
          <p:nvPr/>
        </p:nvPicPr>
        <p:blipFill>
          <a:blip r:embed="rId5" cstate="print"/>
          <a:srcRect/>
          <a:stretch>
            <a:fillRect/>
          </a:stretch>
        </p:blipFill>
        <p:spPr bwMode="auto">
          <a:xfrm>
            <a:off x="762000" y="1905000"/>
            <a:ext cx="4029013" cy="4191000"/>
          </a:xfrm>
          <a:prstGeom prst="rect">
            <a:avLst/>
          </a:prstGeom>
          <a:noFill/>
        </p:spPr>
      </p:pic>
      <p:sp>
        <p:nvSpPr>
          <p:cNvPr id="6" name="Text Box 6"/>
          <p:cNvSpPr txBox="1">
            <a:spLocks noChangeArrowheads="1"/>
          </p:cNvSpPr>
          <p:nvPr/>
        </p:nvSpPr>
        <p:spPr bwMode="auto">
          <a:xfrm>
            <a:off x="-533400" y="6096000"/>
            <a:ext cx="6629400" cy="579438"/>
          </a:xfrm>
          <a:prstGeom prst="rect">
            <a:avLst/>
          </a:prstGeom>
          <a:noFill/>
          <a:ln w="9525">
            <a:noFill/>
            <a:miter lim="800000"/>
            <a:headEnd/>
            <a:tailEnd/>
          </a:ln>
          <a:effectLst/>
        </p:spPr>
        <p:txBody>
          <a:bodyPr wrap="square">
            <a:spAutoFit/>
          </a:bodyPr>
          <a:lstStyle/>
          <a:p>
            <a:pPr algn="ctr">
              <a:spcBef>
                <a:spcPct val="50000"/>
              </a:spcBef>
            </a:pPr>
            <a:r>
              <a:rPr lang="en-US" sz="3200" dirty="0">
                <a:solidFill>
                  <a:schemeClr val="bg1"/>
                </a:solidFill>
              </a:rPr>
              <a:t>“A little something for everyone”</a:t>
            </a:r>
          </a:p>
        </p:txBody>
      </p:sp>
    </p:spTree>
    <p:custDataLst>
      <p:tags r:id="rId1"/>
    </p:custData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descr="ssmen2"/>
          <p:cNvPicPr>
            <a:picLocks noChangeAspect="1" noChangeArrowheads="1"/>
          </p:cNvPicPr>
          <p:nvPr/>
        </p:nvPicPr>
        <p:blipFill>
          <a:blip r:embed="rId3" cstate="print"/>
          <a:srcRect/>
          <a:stretch>
            <a:fillRect/>
          </a:stretch>
        </p:blipFill>
        <p:spPr bwMode="auto">
          <a:xfrm>
            <a:off x="0" y="0"/>
            <a:ext cx="9144000" cy="5111750"/>
          </a:xfrm>
          <a:prstGeom prst="rect">
            <a:avLst/>
          </a:prstGeom>
          <a:noFill/>
        </p:spPr>
      </p:pic>
      <p:sp>
        <p:nvSpPr>
          <p:cNvPr id="50180" name="Text Box 4"/>
          <p:cNvSpPr txBox="1">
            <a:spLocks noChangeArrowheads="1"/>
          </p:cNvSpPr>
          <p:nvPr/>
        </p:nvSpPr>
        <p:spPr bwMode="auto">
          <a:xfrm>
            <a:off x="1752600" y="5562600"/>
            <a:ext cx="5410200" cy="641350"/>
          </a:xfrm>
          <a:prstGeom prst="rect">
            <a:avLst/>
          </a:prstGeom>
          <a:noFill/>
          <a:ln w="9525">
            <a:noFill/>
            <a:miter lim="800000"/>
            <a:headEnd/>
            <a:tailEnd/>
          </a:ln>
          <a:effectLst/>
        </p:spPr>
        <p:txBody>
          <a:bodyPr>
            <a:spAutoFit/>
          </a:bodyPr>
          <a:lstStyle/>
          <a:p>
            <a:pPr algn="ctr">
              <a:spcBef>
                <a:spcPct val="50000"/>
              </a:spcBef>
            </a:pPr>
            <a:r>
              <a:rPr lang="en-US" sz="3600">
                <a:solidFill>
                  <a:schemeClr val="bg1"/>
                </a:solidFill>
              </a:rPr>
              <a:t>Brown Shirts</a:t>
            </a:r>
          </a:p>
        </p:txBody>
      </p:sp>
    </p:spTree>
    <p:custDataLst>
      <p:tags r:id="rId1"/>
    </p:custData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0"/>
            <a:ext cx="8839200" cy="523220"/>
          </a:xfrm>
          <a:prstGeom prst="rect">
            <a:avLst/>
          </a:prstGeom>
          <a:noFill/>
        </p:spPr>
        <p:txBody>
          <a:bodyPr wrap="square" rtlCol="0">
            <a:spAutoFit/>
          </a:bodyPr>
          <a:lstStyle/>
          <a:p>
            <a:pPr>
              <a:buSzPct val="150000"/>
              <a:buBlip>
                <a:blip r:embed="rId3"/>
              </a:buBlip>
            </a:pPr>
            <a:r>
              <a:rPr lang="en-US" sz="2800" dirty="0" smtClean="0">
                <a:solidFill>
                  <a:srgbClr val="FF0000"/>
                </a:solidFill>
              </a:rPr>
              <a:t>  Boxer rebellion suppressed in China, 1900</a:t>
            </a:r>
          </a:p>
        </p:txBody>
      </p:sp>
      <p:sp>
        <p:nvSpPr>
          <p:cNvPr id="6" name="TextBox 5"/>
          <p:cNvSpPr txBox="1"/>
          <p:nvPr/>
        </p:nvSpPr>
        <p:spPr>
          <a:xfrm rot="1439772">
            <a:off x="4669688" y="857788"/>
            <a:ext cx="4447463" cy="1077218"/>
          </a:xfrm>
          <a:prstGeom prst="rect">
            <a:avLst/>
          </a:prstGeom>
          <a:noFill/>
          <a:ln>
            <a:solidFill>
              <a:srgbClr val="FFFF00"/>
            </a:solidFill>
            <a:prstDash val="lgDashDot"/>
          </a:ln>
        </p:spPr>
        <p:txBody>
          <a:bodyPr wrap="square" rtlCol="0">
            <a:spAutoFit/>
          </a:bodyPr>
          <a:lstStyle/>
          <a:p>
            <a:pPr algn="ctr"/>
            <a:r>
              <a:rPr lang="en-US" sz="3200" b="1" dirty="0" smtClean="0">
                <a:solidFill>
                  <a:srgbClr val="FFFF00"/>
                </a:solidFill>
                <a:latin typeface="Arial Black" pitchFamily="34" charset="0"/>
              </a:rPr>
              <a:t>Legacy of Imperialism</a:t>
            </a:r>
            <a:endParaRPr lang="en-US" sz="3200" b="1" dirty="0">
              <a:solidFill>
                <a:srgbClr val="FFFF00"/>
              </a:solidFill>
              <a:latin typeface="Arial Black" pitchFamily="34" charset="0"/>
            </a:endParaRPr>
          </a:p>
        </p:txBody>
      </p:sp>
      <p:pic>
        <p:nvPicPr>
          <p:cNvPr id="7" name="Picture 16" descr="AlliedTroops"/>
          <p:cNvPicPr>
            <a:picLocks noChangeAspect="1" noChangeArrowheads="1"/>
          </p:cNvPicPr>
          <p:nvPr/>
        </p:nvPicPr>
        <p:blipFill>
          <a:blip r:embed="rId4" cstate="print"/>
          <a:srcRect/>
          <a:stretch>
            <a:fillRect/>
          </a:stretch>
        </p:blipFill>
        <p:spPr bwMode="auto">
          <a:xfrm>
            <a:off x="838200" y="2286000"/>
            <a:ext cx="5867400" cy="3965575"/>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7" name="Picture 5" descr="putsch-01"/>
          <p:cNvPicPr>
            <a:picLocks noChangeAspect="1" noChangeArrowheads="1"/>
          </p:cNvPicPr>
          <p:nvPr/>
        </p:nvPicPr>
        <p:blipFill>
          <a:blip r:embed="rId3" cstate="print"/>
          <a:srcRect/>
          <a:stretch>
            <a:fillRect/>
          </a:stretch>
        </p:blipFill>
        <p:spPr bwMode="auto">
          <a:xfrm>
            <a:off x="228600" y="98425"/>
            <a:ext cx="8686800" cy="666115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9" name="Picture 3" descr="231108"/>
          <p:cNvPicPr>
            <a:picLocks noChangeAspect="1" noChangeArrowheads="1"/>
          </p:cNvPicPr>
          <p:nvPr/>
        </p:nvPicPr>
        <p:blipFill>
          <a:blip r:embed="rId4" cstate="print"/>
          <a:srcRect/>
          <a:stretch>
            <a:fillRect/>
          </a:stretch>
        </p:blipFill>
        <p:spPr bwMode="auto">
          <a:xfrm>
            <a:off x="0" y="473075"/>
            <a:ext cx="9144000" cy="5911850"/>
          </a:xfrm>
          <a:prstGeom prst="rect">
            <a:avLst/>
          </a:prstGeom>
          <a:noFill/>
        </p:spPr>
      </p:pic>
      <p:sp>
        <p:nvSpPr>
          <p:cNvPr id="80900" name="Line 4"/>
          <p:cNvSpPr>
            <a:spLocks noChangeShapeType="1"/>
          </p:cNvSpPr>
          <p:nvPr/>
        </p:nvSpPr>
        <p:spPr bwMode="auto">
          <a:xfrm>
            <a:off x="3200400" y="0"/>
            <a:ext cx="0" cy="6858000"/>
          </a:xfrm>
          <a:prstGeom prst="line">
            <a:avLst/>
          </a:prstGeom>
          <a:noFill/>
          <a:ln w="209550">
            <a:solidFill>
              <a:schemeClr val="tx1"/>
            </a:solidFill>
            <a:round/>
            <a:headEnd/>
            <a:tailEnd/>
          </a:ln>
          <a:effectLst/>
        </p:spPr>
        <p:txBody>
          <a:bodyPr/>
          <a:lstStyle/>
          <a:p>
            <a:endParaRPr lang="en-US"/>
          </a:p>
        </p:txBody>
      </p:sp>
      <p:sp>
        <p:nvSpPr>
          <p:cNvPr id="80901" name="Line 5"/>
          <p:cNvSpPr>
            <a:spLocks noChangeShapeType="1"/>
          </p:cNvSpPr>
          <p:nvPr/>
        </p:nvSpPr>
        <p:spPr bwMode="auto">
          <a:xfrm>
            <a:off x="2667000" y="0"/>
            <a:ext cx="0" cy="6858000"/>
          </a:xfrm>
          <a:prstGeom prst="line">
            <a:avLst/>
          </a:prstGeom>
          <a:noFill/>
          <a:ln w="209550">
            <a:solidFill>
              <a:schemeClr val="tx1"/>
            </a:solidFill>
            <a:round/>
            <a:headEnd/>
            <a:tailEnd/>
          </a:ln>
          <a:effectLst/>
        </p:spPr>
        <p:txBody>
          <a:bodyPr/>
          <a:lstStyle/>
          <a:p>
            <a:endParaRPr lang="en-US"/>
          </a:p>
        </p:txBody>
      </p:sp>
      <p:sp>
        <p:nvSpPr>
          <p:cNvPr id="80902" name="Line 6"/>
          <p:cNvSpPr>
            <a:spLocks noChangeShapeType="1"/>
          </p:cNvSpPr>
          <p:nvPr/>
        </p:nvSpPr>
        <p:spPr bwMode="auto">
          <a:xfrm>
            <a:off x="3657600" y="0"/>
            <a:ext cx="0" cy="6858000"/>
          </a:xfrm>
          <a:prstGeom prst="line">
            <a:avLst/>
          </a:prstGeom>
          <a:noFill/>
          <a:ln w="209550">
            <a:solidFill>
              <a:schemeClr val="tx1"/>
            </a:solidFill>
            <a:round/>
            <a:headEnd/>
            <a:tailEnd/>
          </a:ln>
          <a:effectLst/>
        </p:spPr>
        <p:txBody>
          <a:bodyPr/>
          <a:lstStyle/>
          <a:p>
            <a:endParaRPr lang="en-US"/>
          </a:p>
        </p:txBody>
      </p:sp>
      <p:sp>
        <p:nvSpPr>
          <p:cNvPr id="80903" name="Line 7"/>
          <p:cNvSpPr>
            <a:spLocks noChangeShapeType="1"/>
          </p:cNvSpPr>
          <p:nvPr/>
        </p:nvSpPr>
        <p:spPr bwMode="auto">
          <a:xfrm>
            <a:off x="4114800" y="0"/>
            <a:ext cx="0" cy="6858000"/>
          </a:xfrm>
          <a:prstGeom prst="line">
            <a:avLst/>
          </a:prstGeom>
          <a:noFill/>
          <a:ln w="209550">
            <a:solidFill>
              <a:schemeClr val="tx1"/>
            </a:solidFill>
            <a:round/>
            <a:headEnd/>
            <a:tailEnd/>
          </a:ln>
          <a:effectLst/>
        </p:spPr>
        <p:txBody>
          <a:bodyPr/>
          <a:lstStyle/>
          <a:p>
            <a:endParaRPr lang="en-US"/>
          </a:p>
        </p:txBody>
      </p:sp>
      <p:sp>
        <p:nvSpPr>
          <p:cNvPr id="80904" name="Line 8"/>
          <p:cNvSpPr>
            <a:spLocks noChangeShapeType="1"/>
          </p:cNvSpPr>
          <p:nvPr/>
        </p:nvSpPr>
        <p:spPr bwMode="auto">
          <a:xfrm>
            <a:off x="4572000" y="0"/>
            <a:ext cx="0" cy="6858000"/>
          </a:xfrm>
          <a:prstGeom prst="line">
            <a:avLst/>
          </a:prstGeom>
          <a:noFill/>
          <a:ln w="209550">
            <a:solidFill>
              <a:schemeClr val="tx1"/>
            </a:solidFill>
            <a:round/>
            <a:headEnd/>
            <a:tailEnd/>
          </a:ln>
          <a:effectLst/>
        </p:spPr>
        <p:txBody>
          <a:bodyPr/>
          <a:lstStyle/>
          <a:p>
            <a:endParaRPr lang="en-US"/>
          </a:p>
        </p:txBody>
      </p:sp>
      <p:sp>
        <p:nvSpPr>
          <p:cNvPr id="80905" name="Line 9"/>
          <p:cNvSpPr>
            <a:spLocks noChangeShapeType="1"/>
          </p:cNvSpPr>
          <p:nvPr/>
        </p:nvSpPr>
        <p:spPr bwMode="auto">
          <a:xfrm>
            <a:off x="5029200" y="0"/>
            <a:ext cx="0" cy="6858000"/>
          </a:xfrm>
          <a:prstGeom prst="line">
            <a:avLst/>
          </a:prstGeom>
          <a:noFill/>
          <a:ln w="209550">
            <a:solidFill>
              <a:schemeClr val="tx1"/>
            </a:solidFill>
            <a:round/>
            <a:headEnd/>
            <a:tailEnd/>
          </a:ln>
          <a:effectLst/>
        </p:spPr>
        <p:txBody>
          <a:bodyPr/>
          <a:lstStyle/>
          <a:p>
            <a:endParaRPr lang="en-US"/>
          </a:p>
        </p:txBody>
      </p:sp>
      <p:sp>
        <p:nvSpPr>
          <p:cNvPr id="80906" name="Line 10"/>
          <p:cNvSpPr>
            <a:spLocks noChangeShapeType="1"/>
          </p:cNvSpPr>
          <p:nvPr/>
        </p:nvSpPr>
        <p:spPr bwMode="auto">
          <a:xfrm>
            <a:off x="5562600" y="0"/>
            <a:ext cx="0" cy="6858000"/>
          </a:xfrm>
          <a:prstGeom prst="line">
            <a:avLst/>
          </a:prstGeom>
          <a:noFill/>
          <a:ln w="209550">
            <a:solidFill>
              <a:schemeClr val="tx1"/>
            </a:solidFill>
            <a:round/>
            <a:headEnd/>
            <a:tailEnd/>
          </a:ln>
          <a:effectLst/>
        </p:spPr>
        <p:txBody>
          <a:bodyPr/>
          <a:lstStyle/>
          <a:p>
            <a:endParaRPr lang="en-US"/>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0900"/>
                                        </p:tgtEl>
                                        <p:attrNameLst>
                                          <p:attrName>style.visibility</p:attrName>
                                        </p:attrNameLst>
                                      </p:cBhvr>
                                      <p:to>
                                        <p:strVal val="visible"/>
                                      </p:to>
                                    </p:set>
                                    <p:anim calcmode="lin" valueType="num">
                                      <p:cBhvr additive="base">
                                        <p:cTn id="7" dur="500" fill="hold"/>
                                        <p:tgtEl>
                                          <p:spTgt spid="80900"/>
                                        </p:tgtEl>
                                        <p:attrNameLst>
                                          <p:attrName>ppt_x</p:attrName>
                                        </p:attrNameLst>
                                      </p:cBhvr>
                                      <p:tavLst>
                                        <p:tav tm="0">
                                          <p:val>
                                            <p:strVal val="#ppt_x"/>
                                          </p:val>
                                        </p:tav>
                                        <p:tav tm="100000">
                                          <p:val>
                                            <p:strVal val="#ppt_x"/>
                                          </p:val>
                                        </p:tav>
                                      </p:tavLst>
                                    </p:anim>
                                    <p:anim calcmode="lin" valueType="num">
                                      <p:cBhvr additive="base">
                                        <p:cTn id="8" dur="500" fill="hold"/>
                                        <p:tgtEl>
                                          <p:spTgt spid="8090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9" presetID="2" presetClass="entr" presetSubtype="1" fill="hold" grpId="0" nodeType="withEffect">
                                  <p:stCondLst>
                                    <p:cond delay="0"/>
                                  </p:stCondLst>
                                  <p:childTnLst>
                                    <p:set>
                                      <p:cBhvr>
                                        <p:cTn id="10" dur="1" fill="hold">
                                          <p:stCondLst>
                                            <p:cond delay="0"/>
                                          </p:stCondLst>
                                        </p:cTn>
                                        <p:tgtEl>
                                          <p:spTgt spid="80906"/>
                                        </p:tgtEl>
                                        <p:attrNameLst>
                                          <p:attrName>style.visibility</p:attrName>
                                        </p:attrNameLst>
                                      </p:cBhvr>
                                      <p:to>
                                        <p:strVal val="visible"/>
                                      </p:to>
                                    </p:set>
                                    <p:anim calcmode="lin" valueType="num">
                                      <p:cBhvr additive="base">
                                        <p:cTn id="11" dur="500" fill="hold"/>
                                        <p:tgtEl>
                                          <p:spTgt spid="80906"/>
                                        </p:tgtEl>
                                        <p:attrNameLst>
                                          <p:attrName>ppt_x</p:attrName>
                                        </p:attrNameLst>
                                      </p:cBhvr>
                                      <p:tavLst>
                                        <p:tav tm="0">
                                          <p:val>
                                            <p:strVal val="#ppt_x"/>
                                          </p:val>
                                        </p:tav>
                                        <p:tav tm="100000">
                                          <p:val>
                                            <p:strVal val="#ppt_x"/>
                                          </p:val>
                                        </p:tav>
                                      </p:tavLst>
                                    </p:anim>
                                    <p:anim calcmode="lin" valueType="num">
                                      <p:cBhvr additive="base">
                                        <p:cTn id="12" dur="500" fill="hold"/>
                                        <p:tgtEl>
                                          <p:spTgt spid="8090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hammer.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80905"/>
                                        </p:tgtEl>
                                        <p:attrNameLst>
                                          <p:attrName>style.visibility</p:attrName>
                                        </p:attrNameLst>
                                      </p:cBhvr>
                                      <p:to>
                                        <p:strVal val="visible"/>
                                      </p:to>
                                    </p:set>
                                    <p:anim calcmode="lin" valueType="num">
                                      <p:cBhvr additive="base">
                                        <p:cTn id="15" dur="500" fill="hold"/>
                                        <p:tgtEl>
                                          <p:spTgt spid="80905"/>
                                        </p:tgtEl>
                                        <p:attrNameLst>
                                          <p:attrName>ppt_x</p:attrName>
                                        </p:attrNameLst>
                                      </p:cBhvr>
                                      <p:tavLst>
                                        <p:tav tm="0">
                                          <p:val>
                                            <p:strVal val="#ppt_x"/>
                                          </p:val>
                                        </p:tav>
                                        <p:tav tm="100000">
                                          <p:val>
                                            <p:strVal val="#ppt_x"/>
                                          </p:val>
                                        </p:tav>
                                      </p:tavLst>
                                    </p:anim>
                                    <p:anim calcmode="lin" valueType="num">
                                      <p:cBhvr additive="base">
                                        <p:cTn id="16" dur="500" fill="hold"/>
                                        <p:tgtEl>
                                          <p:spTgt spid="8090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hammer.wav"/>
                                        </p:tgtEl>
                                      </p:cMediaNode>
                                    </p:audio>
                                  </p:subTnLst>
                                </p:cTn>
                              </p:par>
                              <p:par>
                                <p:cTn id="17" presetID="2" presetClass="entr" presetSubtype="1" fill="hold" grpId="0" nodeType="withEffect">
                                  <p:stCondLst>
                                    <p:cond delay="0"/>
                                  </p:stCondLst>
                                  <p:childTnLst>
                                    <p:set>
                                      <p:cBhvr>
                                        <p:cTn id="18" dur="1" fill="hold">
                                          <p:stCondLst>
                                            <p:cond delay="0"/>
                                          </p:stCondLst>
                                        </p:cTn>
                                        <p:tgtEl>
                                          <p:spTgt spid="80904"/>
                                        </p:tgtEl>
                                        <p:attrNameLst>
                                          <p:attrName>style.visibility</p:attrName>
                                        </p:attrNameLst>
                                      </p:cBhvr>
                                      <p:to>
                                        <p:strVal val="visible"/>
                                      </p:to>
                                    </p:set>
                                    <p:anim calcmode="lin" valueType="num">
                                      <p:cBhvr additive="base">
                                        <p:cTn id="19" dur="500" fill="hold"/>
                                        <p:tgtEl>
                                          <p:spTgt spid="80904"/>
                                        </p:tgtEl>
                                        <p:attrNameLst>
                                          <p:attrName>ppt_x</p:attrName>
                                        </p:attrNameLst>
                                      </p:cBhvr>
                                      <p:tavLst>
                                        <p:tav tm="0">
                                          <p:val>
                                            <p:strVal val="#ppt_x"/>
                                          </p:val>
                                        </p:tav>
                                        <p:tav tm="100000">
                                          <p:val>
                                            <p:strVal val="#ppt_x"/>
                                          </p:val>
                                        </p:tav>
                                      </p:tavLst>
                                    </p:anim>
                                    <p:anim calcmode="lin" valueType="num">
                                      <p:cBhvr additive="base">
                                        <p:cTn id="20" dur="500" fill="hold"/>
                                        <p:tgtEl>
                                          <p:spTgt spid="8090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hammer.wav"/>
                                        </p:tgtEl>
                                      </p:cMediaNode>
                                    </p:audio>
                                  </p:subTnLst>
                                </p:cTn>
                              </p:par>
                              <p:par>
                                <p:cTn id="21" presetID="2" presetClass="entr" presetSubtype="1" fill="hold" grpId="0" nodeType="withEffect">
                                  <p:stCondLst>
                                    <p:cond delay="0"/>
                                  </p:stCondLst>
                                  <p:childTnLst>
                                    <p:set>
                                      <p:cBhvr>
                                        <p:cTn id="22" dur="1" fill="hold">
                                          <p:stCondLst>
                                            <p:cond delay="0"/>
                                          </p:stCondLst>
                                        </p:cTn>
                                        <p:tgtEl>
                                          <p:spTgt spid="80903"/>
                                        </p:tgtEl>
                                        <p:attrNameLst>
                                          <p:attrName>style.visibility</p:attrName>
                                        </p:attrNameLst>
                                      </p:cBhvr>
                                      <p:to>
                                        <p:strVal val="visible"/>
                                      </p:to>
                                    </p:set>
                                    <p:anim calcmode="lin" valueType="num">
                                      <p:cBhvr additive="base">
                                        <p:cTn id="23" dur="500" fill="hold"/>
                                        <p:tgtEl>
                                          <p:spTgt spid="80903"/>
                                        </p:tgtEl>
                                        <p:attrNameLst>
                                          <p:attrName>ppt_x</p:attrName>
                                        </p:attrNameLst>
                                      </p:cBhvr>
                                      <p:tavLst>
                                        <p:tav tm="0">
                                          <p:val>
                                            <p:strVal val="#ppt_x"/>
                                          </p:val>
                                        </p:tav>
                                        <p:tav tm="100000">
                                          <p:val>
                                            <p:strVal val="#ppt_x"/>
                                          </p:val>
                                        </p:tav>
                                      </p:tavLst>
                                    </p:anim>
                                    <p:anim calcmode="lin" valueType="num">
                                      <p:cBhvr additive="base">
                                        <p:cTn id="24" dur="500" fill="hold"/>
                                        <p:tgtEl>
                                          <p:spTgt spid="8090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hammer.wav"/>
                                        </p:tgtEl>
                                      </p:cMediaNode>
                                    </p:audio>
                                  </p:subTnLst>
                                </p:cTn>
                              </p:par>
                              <p:par>
                                <p:cTn id="25" presetID="2" presetClass="entr" presetSubtype="1" fill="hold" grpId="0" nodeType="withEffect">
                                  <p:stCondLst>
                                    <p:cond delay="0"/>
                                  </p:stCondLst>
                                  <p:childTnLst>
                                    <p:set>
                                      <p:cBhvr>
                                        <p:cTn id="26" dur="1" fill="hold">
                                          <p:stCondLst>
                                            <p:cond delay="0"/>
                                          </p:stCondLst>
                                        </p:cTn>
                                        <p:tgtEl>
                                          <p:spTgt spid="80902"/>
                                        </p:tgtEl>
                                        <p:attrNameLst>
                                          <p:attrName>style.visibility</p:attrName>
                                        </p:attrNameLst>
                                      </p:cBhvr>
                                      <p:to>
                                        <p:strVal val="visible"/>
                                      </p:to>
                                    </p:set>
                                    <p:anim calcmode="lin" valueType="num">
                                      <p:cBhvr additive="base">
                                        <p:cTn id="27" dur="500" fill="hold"/>
                                        <p:tgtEl>
                                          <p:spTgt spid="80902"/>
                                        </p:tgtEl>
                                        <p:attrNameLst>
                                          <p:attrName>ppt_x</p:attrName>
                                        </p:attrNameLst>
                                      </p:cBhvr>
                                      <p:tavLst>
                                        <p:tav tm="0">
                                          <p:val>
                                            <p:strVal val="#ppt_x"/>
                                          </p:val>
                                        </p:tav>
                                        <p:tav tm="100000">
                                          <p:val>
                                            <p:strVal val="#ppt_x"/>
                                          </p:val>
                                        </p:tav>
                                      </p:tavLst>
                                    </p:anim>
                                    <p:anim calcmode="lin" valueType="num">
                                      <p:cBhvr additive="base">
                                        <p:cTn id="28" dur="500" fill="hold"/>
                                        <p:tgtEl>
                                          <p:spTgt spid="8090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hammer.wav"/>
                                        </p:tgtEl>
                                      </p:cMediaNode>
                                    </p:audio>
                                  </p:subTnLst>
                                </p:cTn>
                              </p:par>
                              <p:par>
                                <p:cTn id="29" presetID="2" presetClass="entr" presetSubtype="1" fill="hold" grpId="0" nodeType="withEffect">
                                  <p:stCondLst>
                                    <p:cond delay="0"/>
                                  </p:stCondLst>
                                  <p:childTnLst>
                                    <p:set>
                                      <p:cBhvr>
                                        <p:cTn id="30" dur="1" fill="hold">
                                          <p:stCondLst>
                                            <p:cond delay="0"/>
                                          </p:stCondLst>
                                        </p:cTn>
                                        <p:tgtEl>
                                          <p:spTgt spid="80901"/>
                                        </p:tgtEl>
                                        <p:attrNameLst>
                                          <p:attrName>style.visibility</p:attrName>
                                        </p:attrNameLst>
                                      </p:cBhvr>
                                      <p:to>
                                        <p:strVal val="visible"/>
                                      </p:to>
                                    </p:set>
                                    <p:anim calcmode="lin" valueType="num">
                                      <p:cBhvr additive="base">
                                        <p:cTn id="31" dur="500" fill="hold"/>
                                        <p:tgtEl>
                                          <p:spTgt spid="80901"/>
                                        </p:tgtEl>
                                        <p:attrNameLst>
                                          <p:attrName>ppt_x</p:attrName>
                                        </p:attrNameLst>
                                      </p:cBhvr>
                                      <p:tavLst>
                                        <p:tav tm="0">
                                          <p:val>
                                            <p:strVal val="#ppt_x"/>
                                          </p:val>
                                        </p:tav>
                                        <p:tav tm="100000">
                                          <p:val>
                                            <p:strVal val="#ppt_x"/>
                                          </p:val>
                                        </p:tav>
                                      </p:tavLst>
                                    </p:anim>
                                    <p:anim calcmode="lin" valueType="num">
                                      <p:cBhvr additive="base">
                                        <p:cTn id="32" dur="500" fill="hold"/>
                                        <p:tgtEl>
                                          <p:spTgt spid="8090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animBg="1"/>
      <p:bldP spid="80901" grpId="0" animBg="1"/>
      <p:bldP spid="80902" grpId="0" animBg="1"/>
      <p:bldP spid="80903" grpId="0" animBg="1"/>
      <p:bldP spid="80904" grpId="0" animBg="1"/>
      <p:bldP spid="80905" grpId="0" animBg="1"/>
      <p:bldP spid="8090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descr="landsb"/>
          <p:cNvPicPr>
            <a:picLocks noChangeAspect="1" noChangeArrowheads="1"/>
          </p:cNvPicPr>
          <p:nvPr/>
        </p:nvPicPr>
        <p:blipFill>
          <a:blip r:embed="rId3" cstate="print"/>
          <a:srcRect/>
          <a:stretch>
            <a:fillRect/>
          </a:stretch>
        </p:blipFill>
        <p:spPr bwMode="auto">
          <a:xfrm>
            <a:off x="0" y="0"/>
            <a:ext cx="9144000" cy="6289675"/>
          </a:xfrm>
          <a:prstGeom prst="rect">
            <a:avLst/>
          </a:prstGeom>
          <a:noFill/>
        </p:spPr>
      </p:pic>
      <p:sp>
        <p:nvSpPr>
          <p:cNvPr id="52230" name="Text Box 6"/>
          <p:cNvSpPr txBox="1">
            <a:spLocks noChangeArrowheads="1"/>
          </p:cNvSpPr>
          <p:nvPr/>
        </p:nvSpPr>
        <p:spPr bwMode="auto">
          <a:xfrm>
            <a:off x="1752600" y="6400800"/>
            <a:ext cx="5715000" cy="457200"/>
          </a:xfrm>
          <a:prstGeom prst="rect">
            <a:avLst/>
          </a:prstGeom>
          <a:noFill/>
          <a:ln w="9525">
            <a:noFill/>
            <a:miter lim="800000"/>
            <a:headEnd/>
            <a:tailEnd/>
          </a:ln>
          <a:effectLst/>
        </p:spPr>
        <p:txBody>
          <a:bodyPr>
            <a:spAutoFit/>
          </a:bodyPr>
          <a:lstStyle/>
          <a:p>
            <a:pPr algn="ctr">
              <a:spcBef>
                <a:spcPct val="50000"/>
              </a:spcBef>
            </a:pPr>
            <a:r>
              <a:rPr lang="en-US" sz="2400" dirty="0">
                <a:solidFill>
                  <a:schemeClr val="bg1"/>
                </a:solidFill>
              </a:rPr>
              <a:t>Hitler in </a:t>
            </a:r>
            <a:r>
              <a:rPr lang="en-US" sz="2400" dirty="0" err="1">
                <a:solidFill>
                  <a:schemeClr val="bg1"/>
                </a:solidFill>
              </a:rPr>
              <a:t>Landsberg</a:t>
            </a:r>
            <a:r>
              <a:rPr lang="en-US" sz="2400" dirty="0">
                <a:solidFill>
                  <a:schemeClr val="bg1"/>
                </a:solidFill>
              </a:rPr>
              <a:t> Prison</a:t>
            </a:r>
          </a:p>
        </p:txBody>
      </p:sp>
    </p:spTree>
    <p:custDataLst>
      <p:tags r:id="rId1"/>
    </p:custData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descr="hitler38"/>
          <p:cNvPicPr>
            <a:picLocks noChangeAspect="1" noChangeArrowheads="1"/>
          </p:cNvPicPr>
          <p:nvPr/>
        </p:nvPicPr>
        <p:blipFill>
          <a:blip r:embed="rId3" cstate="print"/>
          <a:srcRect/>
          <a:stretch>
            <a:fillRect/>
          </a:stretch>
        </p:blipFill>
        <p:spPr bwMode="auto">
          <a:xfrm>
            <a:off x="-228600" y="0"/>
            <a:ext cx="6245225" cy="6858000"/>
          </a:xfrm>
          <a:prstGeom prst="rect">
            <a:avLst/>
          </a:prstGeom>
          <a:noFill/>
        </p:spPr>
      </p:pic>
      <p:sp>
        <p:nvSpPr>
          <p:cNvPr id="53252" name="Text Box 4"/>
          <p:cNvSpPr txBox="1">
            <a:spLocks noChangeArrowheads="1"/>
          </p:cNvSpPr>
          <p:nvPr/>
        </p:nvSpPr>
        <p:spPr bwMode="auto">
          <a:xfrm>
            <a:off x="5334000" y="0"/>
            <a:ext cx="3810000" cy="5632311"/>
          </a:xfrm>
          <a:prstGeom prst="rect">
            <a:avLst/>
          </a:prstGeom>
          <a:noFill/>
          <a:ln w="9525">
            <a:noFill/>
            <a:miter lim="800000"/>
            <a:headEnd/>
            <a:tailEnd/>
          </a:ln>
          <a:effectLst/>
        </p:spPr>
        <p:txBody>
          <a:bodyPr>
            <a:spAutoFit/>
          </a:bodyPr>
          <a:lstStyle/>
          <a:p>
            <a:pPr algn="ctr">
              <a:spcBef>
                <a:spcPct val="50000"/>
              </a:spcBef>
            </a:pPr>
            <a:r>
              <a:rPr lang="en-US" sz="3600" b="1" u="sng" dirty="0">
                <a:solidFill>
                  <a:schemeClr val="bg1"/>
                </a:solidFill>
              </a:rPr>
              <a:t>Mein </a:t>
            </a:r>
            <a:r>
              <a:rPr lang="en-US" sz="3600" b="1" u="sng" dirty="0" err="1">
                <a:solidFill>
                  <a:schemeClr val="bg1"/>
                </a:solidFill>
              </a:rPr>
              <a:t>Kampf</a:t>
            </a:r>
            <a:r>
              <a:rPr lang="en-US" sz="3600" dirty="0">
                <a:solidFill>
                  <a:schemeClr val="bg1"/>
                </a:solidFill>
              </a:rPr>
              <a:t>: Hitler’s biography that established the platform of the Nazi Party, Declared Germans the master race and blamed Jews and Communist for German’s problems</a:t>
            </a:r>
          </a:p>
        </p:txBody>
      </p:sp>
    </p:spTree>
    <p:custDataLst>
      <p:tags r:id="rId1"/>
    </p:custData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304800"/>
            <a:ext cx="5562600" cy="6894195"/>
          </a:xfrm>
          <a:prstGeom prst="rect">
            <a:avLst/>
          </a:prstGeom>
          <a:noFill/>
        </p:spPr>
        <p:txBody>
          <a:bodyPr wrap="square" rtlCol="0">
            <a:spAutoFit/>
          </a:bodyPr>
          <a:lstStyle/>
          <a:p>
            <a:pPr algn="ctr"/>
            <a:r>
              <a:rPr lang="en-US" sz="1700" b="1" u="sng" dirty="0" smtClean="0">
                <a:solidFill>
                  <a:schemeClr val="bg1"/>
                </a:solidFill>
              </a:rPr>
              <a:t>Nazi Party Platform</a:t>
            </a:r>
          </a:p>
          <a:p>
            <a:r>
              <a:rPr lang="en-US" sz="1700" dirty="0" smtClean="0">
                <a:solidFill>
                  <a:schemeClr val="bg1"/>
                </a:solidFill>
              </a:rPr>
              <a:t>Unification of Greater Germany (Austria + Germany) </a:t>
            </a:r>
          </a:p>
          <a:p>
            <a:r>
              <a:rPr lang="en-US" sz="1700" dirty="0" smtClean="0">
                <a:solidFill>
                  <a:schemeClr val="bg1"/>
                </a:solidFill>
              </a:rPr>
              <a:t>Land + expansion </a:t>
            </a:r>
          </a:p>
          <a:p>
            <a:r>
              <a:rPr lang="en-US" sz="1700" dirty="0" smtClean="0">
                <a:solidFill>
                  <a:schemeClr val="bg1"/>
                </a:solidFill>
              </a:rPr>
              <a:t>Anti-Versailles - abrogation of the Treaty. </a:t>
            </a:r>
          </a:p>
          <a:p>
            <a:r>
              <a:rPr lang="en-US" sz="1700" dirty="0" smtClean="0">
                <a:solidFill>
                  <a:schemeClr val="bg1"/>
                </a:solidFill>
              </a:rPr>
              <a:t>Land and territory - </a:t>
            </a:r>
            <a:r>
              <a:rPr lang="en-US" sz="1700" i="1" dirty="0" smtClean="0">
                <a:solidFill>
                  <a:schemeClr val="bg1"/>
                </a:solidFill>
              </a:rPr>
              <a:t>lebensraum</a:t>
            </a:r>
            <a:r>
              <a:rPr lang="en-US" sz="1700" dirty="0" smtClean="0">
                <a:solidFill>
                  <a:schemeClr val="bg1"/>
                </a:solidFill>
              </a:rPr>
              <a:t>. </a:t>
            </a:r>
          </a:p>
          <a:p>
            <a:r>
              <a:rPr lang="en-US" sz="1700" dirty="0" smtClean="0">
                <a:solidFill>
                  <a:schemeClr val="bg1"/>
                </a:solidFill>
              </a:rPr>
              <a:t>Only a "member of the race" can be a citizen. </a:t>
            </a:r>
          </a:p>
          <a:p>
            <a:r>
              <a:rPr lang="en-US" sz="1700" dirty="0" smtClean="0">
                <a:solidFill>
                  <a:schemeClr val="bg1"/>
                </a:solidFill>
              </a:rPr>
              <a:t>Anti-</a:t>
            </a:r>
            <a:r>
              <a:rPr lang="en-US" sz="1700" dirty="0" err="1" smtClean="0">
                <a:solidFill>
                  <a:schemeClr val="bg1"/>
                </a:solidFill>
              </a:rPr>
              <a:t>semitism</a:t>
            </a:r>
            <a:r>
              <a:rPr lang="en-US" sz="1700" dirty="0" smtClean="0">
                <a:solidFill>
                  <a:schemeClr val="bg1"/>
                </a:solidFill>
              </a:rPr>
              <a:t> - No Jew can be a member of the race. </a:t>
            </a:r>
          </a:p>
          <a:p>
            <a:r>
              <a:rPr lang="en-US" sz="1700" dirty="0" smtClean="0">
                <a:solidFill>
                  <a:schemeClr val="bg1"/>
                </a:solidFill>
              </a:rPr>
              <a:t>Anti-foreigner - only citizens can live in Germany. </a:t>
            </a:r>
          </a:p>
          <a:p>
            <a:r>
              <a:rPr lang="en-US" sz="1700" dirty="0" smtClean="0">
                <a:solidFill>
                  <a:schemeClr val="bg1"/>
                </a:solidFill>
              </a:rPr>
              <a:t>No immigration - ref. to Jews fleeing </a:t>
            </a:r>
            <a:r>
              <a:rPr lang="en-US" sz="1700" dirty="0" err="1" smtClean="0">
                <a:solidFill>
                  <a:schemeClr val="bg1"/>
                </a:solidFill>
              </a:rPr>
              <a:t>pograms</a:t>
            </a:r>
            <a:r>
              <a:rPr lang="en-US" sz="1700" dirty="0" smtClean="0">
                <a:solidFill>
                  <a:schemeClr val="bg1"/>
                </a:solidFill>
              </a:rPr>
              <a:t>. </a:t>
            </a:r>
          </a:p>
          <a:p>
            <a:r>
              <a:rPr lang="en-US" sz="1700" dirty="0" smtClean="0">
                <a:solidFill>
                  <a:schemeClr val="bg1"/>
                </a:solidFill>
              </a:rPr>
              <a:t>Everyone must work. </a:t>
            </a:r>
          </a:p>
          <a:p>
            <a:r>
              <a:rPr lang="en-US" sz="1700" dirty="0" smtClean="0">
                <a:solidFill>
                  <a:schemeClr val="bg1"/>
                </a:solidFill>
              </a:rPr>
              <a:t>Abolition of unearned income - "no rent-slavery". </a:t>
            </a:r>
          </a:p>
          <a:p>
            <a:r>
              <a:rPr lang="en-US" sz="1700" dirty="0" err="1" smtClean="0">
                <a:solidFill>
                  <a:schemeClr val="bg1"/>
                </a:solidFill>
              </a:rPr>
              <a:t>Nationalisation</a:t>
            </a:r>
            <a:r>
              <a:rPr lang="en-US" sz="1700" dirty="0" smtClean="0">
                <a:solidFill>
                  <a:schemeClr val="bg1"/>
                </a:solidFill>
              </a:rPr>
              <a:t> of industry </a:t>
            </a:r>
          </a:p>
          <a:p>
            <a:r>
              <a:rPr lang="en-US" sz="1700" dirty="0" err="1" smtClean="0">
                <a:solidFill>
                  <a:schemeClr val="bg1"/>
                </a:solidFill>
              </a:rPr>
              <a:t>Divison</a:t>
            </a:r>
            <a:r>
              <a:rPr lang="en-US" sz="1700" dirty="0" smtClean="0">
                <a:solidFill>
                  <a:schemeClr val="bg1"/>
                </a:solidFill>
              </a:rPr>
              <a:t> of profits </a:t>
            </a:r>
          </a:p>
          <a:p>
            <a:r>
              <a:rPr lang="en-US" sz="1700" dirty="0" smtClean="0">
                <a:solidFill>
                  <a:schemeClr val="bg1"/>
                </a:solidFill>
              </a:rPr>
              <a:t>Extension of old age welfare. </a:t>
            </a:r>
          </a:p>
          <a:p>
            <a:r>
              <a:rPr lang="en-US" sz="1700" dirty="0" smtClean="0">
                <a:solidFill>
                  <a:schemeClr val="bg1"/>
                </a:solidFill>
              </a:rPr>
              <a:t>Land reform </a:t>
            </a:r>
          </a:p>
          <a:p>
            <a:r>
              <a:rPr lang="en-US" sz="1700" dirty="0" smtClean="0">
                <a:solidFill>
                  <a:schemeClr val="bg1"/>
                </a:solidFill>
              </a:rPr>
              <a:t>Death to all criminals </a:t>
            </a:r>
          </a:p>
          <a:p>
            <a:r>
              <a:rPr lang="en-US" sz="1700" dirty="0" smtClean="0">
                <a:solidFill>
                  <a:schemeClr val="bg1"/>
                </a:solidFill>
              </a:rPr>
              <a:t>German law, not Roman law (anti- French Rev.) </a:t>
            </a:r>
          </a:p>
          <a:p>
            <a:r>
              <a:rPr lang="en-US" sz="1700" dirty="0" smtClean="0">
                <a:solidFill>
                  <a:schemeClr val="bg1"/>
                </a:solidFill>
              </a:rPr>
              <a:t>Education to teach "the German Way" </a:t>
            </a:r>
          </a:p>
          <a:p>
            <a:r>
              <a:rPr lang="en-US" sz="1700" dirty="0" smtClean="0">
                <a:solidFill>
                  <a:schemeClr val="bg1"/>
                </a:solidFill>
              </a:rPr>
              <a:t>Education of gifted children </a:t>
            </a:r>
          </a:p>
          <a:p>
            <a:r>
              <a:rPr lang="en-US" sz="1700" dirty="0" smtClean="0">
                <a:solidFill>
                  <a:schemeClr val="bg1"/>
                </a:solidFill>
              </a:rPr>
              <a:t>Protection of mother and child by outlawing child </a:t>
            </a:r>
            <a:r>
              <a:rPr lang="en-US" sz="1700" dirty="0" err="1" smtClean="0">
                <a:solidFill>
                  <a:schemeClr val="bg1"/>
                </a:solidFill>
              </a:rPr>
              <a:t>labour</a:t>
            </a:r>
            <a:r>
              <a:rPr lang="en-US" sz="1700" dirty="0" smtClean="0">
                <a:solidFill>
                  <a:schemeClr val="bg1"/>
                </a:solidFill>
              </a:rPr>
              <a:t>. </a:t>
            </a:r>
          </a:p>
          <a:p>
            <a:r>
              <a:rPr lang="en-US" sz="1700" dirty="0" smtClean="0">
                <a:solidFill>
                  <a:schemeClr val="bg1"/>
                </a:solidFill>
              </a:rPr>
              <a:t>Encouraging gymnastics and swimming </a:t>
            </a:r>
          </a:p>
          <a:p>
            <a:r>
              <a:rPr lang="en-US" sz="1700" dirty="0" smtClean="0">
                <a:solidFill>
                  <a:schemeClr val="bg1"/>
                </a:solidFill>
              </a:rPr>
              <a:t>Formation a national army. </a:t>
            </a:r>
          </a:p>
          <a:p>
            <a:r>
              <a:rPr lang="en-US" sz="1700" dirty="0" smtClean="0">
                <a:solidFill>
                  <a:schemeClr val="bg1"/>
                </a:solidFill>
              </a:rPr>
              <a:t>Duty of the state to provide for its </a:t>
            </a:r>
            <a:r>
              <a:rPr lang="en-US" sz="1700" dirty="0" err="1" smtClean="0">
                <a:solidFill>
                  <a:schemeClr val="bg1"/>
                </a:solidFill>
              </a:rPr>
              <a:t>volk</a:t>
            </a:r>
            <a:r>
              <a:rPr lang="en-US" sz="1700" dirty="0" smtClean="0">
                <a:solidFill>
                  <a:schemeClr val="bg1"/>
                </a:solidFill>
              </a:rPr>
              <a:t>. </a:t>
            </a:r>
          </a:p>
          <a:p>
            <a:r>
              <a:rPr lang="en-US" sz="1700" dirty="0" smtClean="0">
                <a:solidFill>
                  <a:schemeClr val="bg1"/>
                </a:solidFill>
              </a:rPr>
              <a:t>Duty of individuals to the state </a:t>
            </a:r>
            <a:br>
              <a:rPr lang="en-US" sz="1700" dirty="0" smtClean="0">
                <a:solidFill>
                  <a:schemeClr val="bg1"/>
                </a:solidFill>
              </a:rPr>
            </a:br>
            <a:endParaRPr lang="en-US" sz="1700" dirty="0" smtClean="0">
              <a:solidFill>
                <a:schemeClr val="bg1"/>
              </a:solidFill>
            </a:endParaRPr>
          </a:p>
          <a:p>
            <a:endParaRPr lang="en-US" sz="1700" dirty="0">
              <a:solidFill>
                <a:schemeClr val="bg1"/>
              </a:solidFill>
            </a:endParaRPr>
          </a:p>
        </p:txBody>
      </p:sp>
    </p:spTree>
    <p:custDataLst>
      <p:tags r:id="rId1"/>
    </p:custData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hoovervilles.asx">
            <a:hlinkClick r:id="" action="ppaction://media"/>
          </p:cNvPr>
          <p:cNvPicPr>
            <a:picLocks noRot="1" noChangeAspect="1" noChangeArrowheads="1"/>
          </p:cNvPicPr>
          <p:nvPr>
            <a:videoFile r:link="rId2"/>
          </p:nvPr>
        </p:nvPicPr>
        <p:blipFill>
          <a:blip r:embed="rId4" cstate="print"/>
          <a:srcRect/>
          <a:stretch>
            <a:fillRect/>
          </a:stretch>
        </p:blipFill>
        <p:spPr bwMode="auto">
          <a:xfrm>
            <a:off x="0" y="311150"/>
            <a:ext cx="9144000" cy="6235700"/>
          </a:xfrm>
          <a:prstGeom prst="rect">
            <a:avLst/>
          </a:prstGeom>
          <a:noFill/>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966" fill="hold"/>
                                        <p:tgtEl>
                                          <p:spTgt spid="7168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168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1684"/>
                                        </p:tgtEl>
                                      </p:cBhvr>
                                    </p:cmd>
                                  </p:childTnLst>
                                </p:cTn>
                              </p:par>
                            </p:childTnLst>
                          </p:cTn>
                        </p:par>
                      </p:childTnLst>
                    </p:cTn>
                  </p:par>
                </p:childTnLst>
              </p:cTn>
              <p:nextCondLst>
                <p:cond evt="onClick" delay="0">
                  <p:tgtEl>
                    <p:spTgt spid="71684"/>
                  </p:tgtEl>
                </p:cond>
              </p:nextCondLst>
            </p:seq>
            <p:video>
              <p:cMediaNode>
                <p:cTn id="12" fill="hold" display="0">
                  <p:stCondLst>
                    <p:cond delay="indefinite"/>
                  </p:stCondLst>
                  <p:endCondLst>
                    <p:cond evt="onNext" delay="0">
                      <p:tgtEl>
                        <p:sldTgt/>
                      </p:tgtEl>
                    </p:cond>
                    <p:cond evt="onPrev" delay="0">
                      <p:tgtEl>
                        <p:sldTgt/>
                      </p:tgtEl>
                    </p:cond>
                  </p:endCondLst>
                </p:cTn>
                <p:tgtEl>
                  <p:spTgt spid="71684"/>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cs.dogpile.com/ClickHandler.ashx?ru=http%3a%2f%2fcille85.files.wordpress.com%2f2009%2f04%2fstalin_by_jess_macgowan.jpg&amp;du=cille85.wordpress.com&amp;ld=20120318&amp;ap=2&amp;app=1&amp;c=info.dogpl&amp;s=dogpile&amp;coi=372380&amp;cop=main-title&amp;euip=72.152.2.224&amp;npp=2&amp;p=0&amp;pp=0&amp;pvaid=c44df0ebeb50411c8201a190a24f38aa&amp;sid=794727687.3154812990508.1332084133&amp;vid=794727687.3154812990508.1312397874.3&amp;fcoi=408&amp;fcop=topnav&amp;fpid=2&amp;ep=2&amp;mid=9&amp;hash=74A74C01F7E564CF6982E75B2EAD221B"/>
          <p:cNvPicPr>
            <a:picLocks noChangeAspect="1" noChangeArrowheads="1"/>
          </p:cNvPicPr>
          <p:nvPr/>
        </p:nvPicPr>
        <p:blipFill>
          <a:blip r:embed="rId3" cstate="print"/>
          <a:srcRect/>
          <a:stretch>
            <a:fillRect/>
          </a:stretch>
        </p:blipFill>
        <p:spPr bwMode="auto">
          <a:xfrm>
            <a:off x="1447800" y="990600"/>
            <a:ext cx="4114800" cy="5443086"/>
          </a:xfrm>
          <a:prstGeom prst="rect">
            <a:avLst/>
          </a:prstGeom>
          <a:noFill/>
        </p:spPr>
      </p:pic>
      <p:sp>
        <p:nvSpPr>
          <p:cNvPr id="2" name="TextBox 1"/>
          <p:cNvSpPr txBox="1"/>
          <p:nvPr/>
        </p:nvSpPr>
        <p:spPr>
          <a:xfrm>
            <a:off x="228600" y="0"/>
            <a:ext cx="8915400" cy="461665"/>
          </a:xfrm>
          <a:prstGeom prst="rect">
            <a:avLst/>
          </a:prstGeom>
          <a:noFill/>
        </p:spPr>
        <p:txBody>
          <a:bodyPr wrap="square" rtlCol="0">
            <a:spAutoFit/>
          </a:bodyPr>
          <a:lstStyle/>
          <a:p>
            <a:pPr>
              <a:buSzPct val="150000"/>
              <a:buBlip>
                <a:blip r:embed="rId4"/>
              </a:buBlip>
            </a:pPr>
            <a:r>
              <a:rPr lang="en-US" sz="2400" dirty="0" smtClean="0">
                <a:solidFill>
                  <a:srgbClr val="FF0000"/>
                </a:solidFill>
              </a:rPr>
              <a:t>  Russia becomes U.S.S.R., Stalin takes power</a:t>
            </a:r>
          </a:p>
        </p:txBody>
      </p:sp>
      <p:sp>
        <p:nvSpPr>
          <p:cNvPr id="4" name="TextBox 3"/>
          <p:cNvSpPr txBox="1"/>
          <p:nvPr/>
        </p:nvSpPr>
        <p:spPr>
          <a:xfrm rot="1439772">
            <a:off x="4669689" y="857789"/>
            <a:ext cx="4447463" cy="1077218"/>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Communism vs. Capitalism</a:t>
            </a:r>
            <a:endParaRPr lang="en-US" sz="3200" b="1" dirty="0">
              <a:solidFill>
                <a:srgbClr val="FFFF00"/>
              </a:solidFill>
              <a:latin typeface="Arial Black" pitchFamily="34" charset="0"/>
            </a:endParaRPr>
          </a:p>
        </p:txBody>
      </p:sp>
    </p:spTree>
    <p:custDataLst>
      <p:tags r:id="rId1"/>
    </p:custData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915400" cy="461665"/>
          </a:xfrm>
          <a:prstGeom prst="rect">
            <a:avLst/>
          </a:prstGeom>
          <a:noFill/>
        </p:spPr>
        <p:txBody>
          <a:bodyPr wrap="square" rtlCol="0">
            <a:spAutoFit/>
          </a:bodyPr>
          <a:lstStyle/>
          <a:p>
            <a:pPr>
              <a:buSzPct val="150000"/>
              <a:buBlip>
                <a:blip r:embed="rId3"/>
              </a:buBlip>
            </a:pPr>
            <a:r>
              <a:rPr lang="en-US" sz="2400" dirty="0" smtClean="0">
                <a:solidFill>
                  <a:srgbClr val="FF0000"/>
                </a:solidFill>
              </a:rPr>
              <a:t>   Non-Cooperation Movement in India, 1920 </a:t>
            </a:r>
          </a:p>
        </p:txBody>
      </p:sp>
      <p:sp>
        <p:nvSpPr>
          <p:cNvPr id="4" name="TextBox 3"/>
          <p:cNvSpPr txBox="1"/>
          <p:nvPr/>
        </p:nvSpPr>
        <p:spPr>
          <a:xfrm rot="1439772">
            <a:off x="4669688" y="857788"/>
            <a:ext cx="4447463" cy="1077218"/>
          </a:xfrm>
          <a:prstGeom prst="rect">
            <a:avLst/>
          </a:prstGeom>
          <a:noFill/>
          <a:ln>
            <a:solidFill>
              <a:srgbClr val="FFFF00"/>
            </a:solidFill>
            <a:prstDash val="lgDashDot"/>
          </a:ln>
        </p:spPr>
        <p:txBody>
          <a:bodyPr wrap="square" rtlCol="0">
            <a:spAutoFit/>
          </a:bodyPr>
          <a:lstStyle/>
          <a:p>
            <a:pPr algn="ctr"/>
            <a:r>
              <a:rPr lang="en-US" sz="3200" b="1" dirty="0" smtClean="0">
                <a:solidFill>
                  <a:srgbClr val="FFFF00"/>
                </a:solidFill>
                <a:latin typeface="Arial Black" pitchFamily="34" charset="0"/>
              </a:rPr>
              <a:t>Legacy of Imperialism</a:t>
            </a:r>
            <a:endParaRPr lang="en-US" sz="3200" b="1" dirty="0">
              <a:solidFill>
                <a:srgbClr val="FFFF00"/>
              </a:solidFill>
              <a:latin typeface="Arial Black" pitchFamily="34" charset="0"/>
            </a:endParaRPr>
          </a:p>
        </p:txBody>
      </p:sp>
      <p:pic>
        <p:nvPicPr>
          <p:cNvPr id="61442" name="Picture 2" descr="http://www.mahatmagandhiji.com/bio/poster.gif"/>
          <p:cNvPicPr>
            <a:picLocks noChangeAspect="1" noChangeArrowheads="1"/>
          </p:cNvPicPr>
          <p:nvPr/>
        </p:nvPicPr>
        <p:blipFill>
          <a:blip r:embed="rId4" cstate="print"/>
          <a:srcRect/>
          <a:stretch>
            <a:fillRect/>
          </a:stretch>
        </p:blipFill>
        <p:spPr bwMode="auto">
          <a:xfrm>
            <a:off x="4495800" y="3505200"/>
            <a:ext cx="4343400" cy="3048001"/>
          </a:xfrm>
          <a:prstGeom prst="rect">
            <a:avLst/>
          </a:prstGeom>
          <a:noFill/>
        </p:spPr>
      </p:pic>
      <p:pic>
        <p:nvPicPr>
          <p:cNvPr id="61444" name="Picture 4" descr="http://t3.gstatic.com/images?q=tbn:ANd9GcTbUoL6q6oEoehVQCttlIujdTDs-jwEREhuY92_DSKCZT45yEV38xwiEbQt"/>
          <p:cNvPicPr>
            <a:picLocks noChangeAspect="1" noChangeArrowheads="1"/>
          </p:cNvPicPr>
          <p:nvPr/>
        </p:nvPicPr>
        <p:blipFill>
          <a:blip r:embed="rId5" cstate="print"/>
          <a:srcRect/>
          <a:stretch>
            <a:fillRect/>
          </a:stretch>
        </p:blipFill>
        <p:spPr bwMode="auto">
          <a:xfrm>
            <a:off x="152400" y="685800"/>
            <a:ext cx="4236393" cy="2971800"/>
          </a:xfrm>
          <a:prstGeom prst="rect">
            <a:avLst/>
          </a:prstGeom>
          <a:noFill/>
        </p:spPr>
      </p:pic>
      <p:pic>
        <p:nvPicPr>
          <p:cNvPr id="61446" name="Picture 6" descr="http://www.indhistory.com/img/gandhiji-2.jpg"/>
          <p:cNvPicPr>
            <a:picLocks noChangeAspect="1" noChangeArrowheads="1"/>
          </p:cNvPicPr>
          <p:nvPr/>
        </p:nvPicPr>
        <p:blipFill>
          <a:blip r:embed="rId6" cstate="print"/>
          <a:srcRect/>
          <a:stretch>
            <a:fillRect/>
          </a:stretch>
        </p:blipFill>
        <p:spPr bwMode="auto">
          <a:xfrm>
            <a:off x="533400" y="3886200"/>
            <a:ext cx="3333750" cy="238125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6488668"/>
            <a:ext cx="5410200" cy="369332"/>
          </a:xfrm>
          <a:prstGeom prst="rect">
            <a:avLst/>
          </a:prstGeom>
        </p:spPr>
        <p:txBody>
          <a:bodyPr wrap="square">
            <a:spAutoFit/>
          </a:bodyPr>
          <a:lstStyle/>
          <a:p>
            <a:r>
              <a:rPr lang="en-US" dirty="0" smtClean="0">
                <a:solidFill>
                  <a:schemeClr val="bg1"/>
                </a:solidFill>
              </a:rPr>
              <a:t>http://www.youtube.com/watch?v=0hgRLqBZuMQ</a:t>
            </a:r>
            <a:endParaRPr lang="en-US" dirty="0">
              <a:solidFill>
                <a:schemeClr val="bg1"/>
              </a:solidFill>
            </a:endParaRPr>
          </a:p>
        </p:txBody>
      </p:sp>
      <p:pic>
        <p:nvPicPr>
          <p:cNvPr id="3" name="Gandhi Amritsar.wmv">
            <a:hlinkClick r:id="" action="ppaction://media"/>
          </p:cNvPr>
          <p:cNvPicPr>
            <a:picLocks noRot="1" noChangeAspect="1"/>
          </p:cNvPicPr>
          <p:nvPr>
            <a:videoFile r:link="rId2"/>
          </p:nvPr>
        </p:nvPicPr>
        <p:blipFill>
          <a:blip r:embed="rId4" cstate="print"/>
          <a:stretch>
            <a:fillRect/>
          </a:stretch>
        </p:blipFill>
        <p:spPr>
          <a:xfrm>
            <a:off x="175259" y="533400"/>
            <a:ext cx="8968741" cy="50292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a:off x="0" y="457200"/>
            <a:ext cx="9144000" cy="0"/>
          </a:xfrm>
          <a:prstGeom prst="straightConnector1">
            <a:avLst/>
          </a:prstGeom>
          <a:ln w="603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rot="18977361">
            <a:off x="850564" y="564336"/>
            <a:ext cx="200369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1930’s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TextBox 6"/>
          <p:cNvSpPr txBox="1"/>
          <p:nvPr/>
        </p:nvSpPr>
        <p:spPr>
          <a:xfrm>
            <a:off x="228600" y="1923395"/>
            <a:ext cx="8915400" cy="4401205"/>
          </a:xfrm>
          <a:prstGeom prst="rect">
            <a:avLst/>
          </a:prstGeom>
          <a:noFill/>
        </p:spPr>
        <p:txBody>
          <a:bodyPr wrap="square" rtlCol="0">
            <a:spAutoFit/>
          </a:bodyPr>
          <a:lstStyle/>
          <a:p>
            <a:pPr>
              <a:buSzPct val="150000"/>
              <a:buBlip>
                <a:blip r:embed="rId3"/>
              </a:buBlip>
            </a:pPr>
            <a:r>
              <a:rPr lang="en-US" sz="2800" dirty="0" smtClean="0">
                <a:solidFill>
                  <a:srgbClr val="FF0000"/>
                </a:solidFill>
              </a:rPr>
              <a:t>  Depression intensifies and spreads</a:t>
            </a:r>
          </a:p>
          <a:p>
            <a:pPr>
              <a:buSzPct val="150000"/>
              <a:buBlip>
                <a:blip r:embed="rId3"/>
              </a:buBlip>
            </a:pPr>
            <a:r>
              <a:rPr lang="en-US" sz="2800" dirty="0">
                <a:solidFill>
                  <a:srgbClr val="FF0000"/>
                </a:solidFill>
              </a:rPr>
              <a:t> </a:t>
            </a:r>
            <a:r>
              <a:rPr lang="en-US" sz="2800" dirty="0" smtClean="0">
                <a:solidFill>
                  <a:srgbClr val="FF0000"/>
                </a:solidFill>
              </a:rPr>
              <a:t> Hitler takes power in Germany, 1933</a:t>
            </a:r>
          </a:p>
          <a:p>
            <a:pPr>
              <a:buSzPct val="150000"/>
              <a:buBlip>
                <a:blip r:embed="rId3"/>
              </a:buBlip>
            </a:pPr>
            <a:r>
              <a:rPr lang="en-US" sz="2800" dirty="0">
                <a:solidFill>
                  <a:srgbClr val="FF0000"/>
                </a:solidFill>
              </a:rPr>
              <a:t> </a:t>
            </a:r>
            <a:r>
              <a:rPr lang="en-US" sz="2800" dirty="0" smtClean="0">
                <a:solidFill>
                  <a:srgbClr val="FF0000"/>
                </a:solidFill>
              </a:rPr>
              <a:t> Franco takes power in Spain, 1939</a:t>
            </a:r>
          </a:p>
          <a:p>
            <a:pPr>
              <a:buSzPct val="150000"/>
              <a:buBlip>
                <a:blip r:embed="rId4"/>
              </a:buBlip>
            </a:pPr>
            <a:r>
              <a:rPr lang="en-US" sz="2800" dirty="0">
                <a:solidFill>
                  <a:srgbClr val="FF0000"/>
                </a:solidFill>
              </a:rPr>
              <a:t> </a:t>
            </a:r>
            <a:r>
              <a:rPr lang="en-US" sz="2800" dirty="0" smtClean="0">
                <a:solidFill>
                  <a:srgbClr val="FF0000"/>
                </a:solidFill>
              </a:rPr>
              <a:t>  Soviet Five Year Plan</a:t>
            </a:r>
          </a:p>
          <a:p>
            <a:pPr>
              <a:buSzPct val="150000"/>
              <a:buBlip>
                <a:blip r:embed="rId5"/>
              </a:buBlip>
            </a:pPr>
            <a:r>
              <a:rPr lang="en-US" sz="2800" dirty="0" smtClean="0">
                <a:solidFill>
                  <a:srgbClr val="FF0000"/>
                </a:solidFill>
              </a:rPr>
              <a:t>  Great Depression deepens</a:t>
            </a:r>
          </a:p>
          <a:p>
            <a:pPr>
              <a:buSzPct val="150000"/>
              <a:buBlip>
                <a:blip r:embed="rId6"/>
              </a:buBlip>
            </a:pPr>
            <a:r>
              <a:rPr lang="en-US" sz="2800" dirty="0">
                <a:solidFill>
                  <a:srgbClr val="FF0000"/>
                </a:solidFill>
              </a:rPr>
              <a:t> </a:t>
            </a:r>
            <a:r>
              <a:rPr lang="en-US" sz="2800" dirty="0" smtClean="0">
                <a:solidFill>
                  <a:srgbClr val="FF0000"/>
                </a:solidFill>
              </a:rPr>
              <a:t> Ethiopia falls to Italy, 1935</a:t>
            </a:r>
          </a:p>
          <a:p>
            <a:pPr>
              <a:buSzPct val="150000"/>
              <a:buBlip>
                <a:blip r:embed="rId7"/>
              </a:buBlip>
            </a:pPr>
            <a:r>
              <a:rPr lang="en-US" sz="2800" dirty="0">
                <a:solidFill>
                  <a:srgbClr val="FF0000"/>
                </a:solidFill>
              </a:rPr>
              <a:t> </a:t>
            </a:r>
            <a:r>
              <a:rPr lang="en-US" sz="2800" dirty="0" smtClean="0">
                <a:solidFill>
                  <a:srgbClr val="FF0000"/>
                </a:solidFill>
              </a:rPr>
              <a:t> Chinese Civil War</a:t>
            </a:r>
          </a:p>
          <a:p>
            <a:pPr>
              <a:buSzPct val="150000"/>
              <a:buBlip>
                <a:blip r:embed="rId7"/>
              </a:buBlip>
            </a:pPr>
            <a:r>
              <a:rPr lang="en-US" sz="2800" dirty="0">
                <a:solidFill>
                  <a:srgbClr val="FF0000"/>
                </a:solidFill>
              </a:rPr>
              <a:t> </a:t>
            </a:r>
            <a:r>
              <a:rPr lang="en-US" sz="2800" dirty="0" smtClean="0">
                <a:solidFill>
                  <a:srgbClr val="FF0000"/>
                </a:solidFill>
              </a:rPr>
              <a:t> Japanese invasion of China</a:t>
            </a:r>
          </a:p>
          <a:p>
            <a:pPr>
              <a:buSzPct val="150000"/>
              <a:buBlip>
                <a:blip r:embed="rId8"/>
              </a:buBlip>
            </a:pPr>
            <a:r>
              <a:rPr lang="en-US" sz="2800" dirty="0">
                <a:solidFill>
                  <a:srgbClr val="FF0000"/>
                </a:solidFill>
              </a:rPr>
              <a:t> </a:t>
            </a:r>
            <a:r>
              <a:rPr lang="en-US" sz="2800" dirty="0" smtClean="0">
                <a:solidFill>
                  <a:srgbClr val="FF0000"/>
                </a:solidFill>
              </a:rPr>
              <a:t>British &amp; French rule under Mandate System</a:t>
            </a:r>
          </a:p>
          <a:p>
            <a:pPr>
              <a:buSzPct val="150000"/>
              <a:buBlip>
                <a:blip r:embed="rId9"/>
              </a:buBlip>
            </a:pPr>
            <a:r>
              <a:rPr lang="en-US" sz="2800" dirty="0" smtClean="0">
                <a:solidFill>
                  <a:srgbClr val="FF0000"/>
                </a:solidFill>
              </a:rPr>
              <a:t>  Civil Disobedience in India </a:t>
            </a:r>
          </a:p>
        </p:txBody>
      </p:sp>
      <p:pic>
        <p:nvPicPr>
          <p:cNvPr id="60418" name="Picture 2" descr="http://www.cowart.info/blog/uploaded_images/hobo-796094.gif"/>
          <p:cNvPicPr>
            <a:picLocks noChangeAspect="1" noChangeArrowheads="1"/>
          </p:cNvPicPr>
          <p:nvPr/>
        </p:nvPicPr>
        <p:blipFill>
          <a:blip r:embed="rId10" cstate="print"/>
          <a:srcRect/>
          <a:stretch>
            <a:fillRect/>
          </a:stretch>
        </p:blipFill>
        <p:spPr bwMode="auto">
          <a:xfrm>
            <a:off x="6934200" y="838200"/>
            <a:ext cx="1503961" cy="1752600"/>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2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2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20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20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20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20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fade">
                                      <p:cBhvr>
                                        <p:cTn id="47" dur="2000"/>
                                        <p:tgtEl>
                                          <p:spTgt spid="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xEl>
                                              <p:pRg st="9" end="9"/>
                                            </p:txEl>
                                          </p:spTgt>
                                        </p:tgtEl>
                                        <p:attrNameLst>
                                          <p:attrName>style.visibility</p:attrName>
                                        </p:attrNameLst>
                                      </p:cBhvr>
                                      <p:to>
                                        <p:strVal val="visible"/>
                                      </p:to>
                                    </p:set>
                                    <p:animEffect transition="in" filter="fade">
                                      <p:cBhvr>
                                        <p:cTn id="52" dur="20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0"/>
            <a:ext cx="8839200" cy="523220"/>
          </a:xfrm>
          <a:prstGeom prst="rect">
            <a:avLst/>
          </a:prstGeom>
          <a:noFill/>
        </p:spPr>
        <p:txBody>
          <a:bodyPr wrap="square" rtlCol="0">
            <a:spAutoFit/>
          </a:bodyPr>
          <a:lstStyle/>
          <a:p>
            <a:pPr>
              <a:buSzPct val="150000"/>
              <a:buBlip>
                <a:blip r:embed="rId3"/>
              </a:buBlip>
            </a:pPr>
            <a:r>
              <a:rPr lang="en-US" sz="2800" dirty="0" smtClean="0">
                <a:solidFill>
                  <a:srgbClr val="FF0000"/>
                </a:solidFill>
              </a:rPr>
              <a:t>  Russia loses Russo-Japanese War</a:t>
            </a:r>
          </a:p>
        </p:txBody>
      </p:sp>
      <p:sp>
        <p:nvSpPr>
          <p:cNvPr id="4" name="TextBox 3"/>
          <p:cNvSpPr txBox="1"/>
          <p:nvPr/>
        </p:nvSpPr>
        <p:spPr>
          <a:xfrm>
            <a:off x="304800" y="467380"/>
            <a:ext cx="8839200" cy="523220"/>
          </a:xfrm>
          <a:prstGeom prst="rect">
            <a:avLst/>
          </a:prstGeom>
          <a:noFill/>
        </p:spPr>
        <p:txBody>
          <a:bodyPr wrap="square" rtlCol="0">
            <a:spAutoFit/>
          </a:bodyPr>
          <a:lstStyle/>
          <a:p>
            <a:pPr>
              <a:buSzPct val="150000"/>
              <a:buBlip>
                <a:blip r:embed="rId3"/>
              </a:buBlip>
            </a:pPr>
            <a:r>
              <a:rPr lang="en-US" sz="2800" dirty="0" smtClean="0">
                <a:solidFill>
                  <a:srgbClr val="FF0000"/>
                </a:solidFill>
              </a:rPr>
              <a:t>  First Revolution in Russia, 1905</a:t>
            </a:r>
          </a:p>
        </p:txBody>
      </p:sp>
      <p:sp>
        <p:nvSpPr>
          <p:cNvPr id="5" name="TextBox 4"/>
          <p:cNvSpPr txBox="1"/>
          <p:nvPr/>
        </p:nvSpPr>
        <p:spPr>
          <a:xfrm rot="1439772">
            <a:off x="4669689" y="857789"/>
            <a:ext cx="4447463" cy="1077218"/>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Communism vs. Capitalism</a:t>
            </a:r>
            <a:endParaRPr lang="en-US" sz="3200" b="1" dirty="0">
              <a:solidFill>
                <a:srgbClr val="FFFF00"/>
              </a:solidFill>
              <a:latin typeface="Arial Black" pitchFamily="34" charset="0"/>
            </a:endParaRPr>
          </a:p>
        </p:txBody>
      </p:sp>
      <p:pic>
        <p:nvPicPr>
          <p:cNvPr id="48130" name="Picture 2" descr="http://3.bp.blogspot.com/_NazBoDMp4oM/TTtXZhzu6mI/AAAAAAAAAAg/9K5nkhGgjKA/s1600/Bloody_Sunday%252C_St._Petersburg%252C_1905.jpg"/>
          <p:cNvPicPr>
            <a:picLocks noChangeAspect="1" noChangeArrowheads="1"/>
          </p:cNvPicPr>
          <p:nvPr/>
        </p:nvPicPr>
        <p:blipFill>
          <a:blip r:embed="rId4" cstate="print"/>
          <a:srcRect/>
          <a:stretch>
            <a:fillRect/>
          </a:stretch>
        </p:blipFill>
        <p:spPr bwMode="auto">
          <a:xfrm>
            <a:off x="2209800" y="2552699"/>
            <a:ext cx="6457950" cy="4305301"/>
          </a:xfrm>
          <a:prstGeom prst="rect">
            <a:avLst/>
          </a:prstGeom>
          <a:noFill/>
        </p:spPr>
      </p:pic>
      <p:pic>
        <p:nvPicPr>
          <p:cNvPr id="7" name="Picture 3" descr="hornetsnest"/>
          <p:cNvPicPr>
            <a:picLocks noChangeAspect="1" noChangeArrowheads="1"/>
          </p:cNvPicPr>
          <p:nvPr/>
        </p:nvPicPr>
        <p:blipFill>
          <a:blip r:embed="rId5" cstate="print"/>
          <a:srcRect b="9566"/>
          <a:stretch>
            <a:fillRect/>
          </a:stretch>
        </p:blipFill>
        <p:spPr bwMode="auto">
          <a:xfrm>
            <a:off x="228600" y="1143000"/>
            <a:ext cx="5098309" cy="5105400"/>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pablopicasso.org/images/paintings/guernica.jpg"/>
          <p:cNvPicPr>
            <a:picLocks noChangeAspect="1" noChangeArrowheads="1"/>
          </p:cNvPicPr>
          <p:nvPr/>
        </p:nvPicPr>
        <p:blipFill>
          <a:blip r:embed="rId4" cstate="print"/>
          <a:srcRect/>
          <a:stretch>
            <a:fillRect/>
          </a:stretch>
        </p:blipFill>
        <p:spPr bwMode="auto">
          <a:xfrm>
            <a:off x="0" y="1"/>
            <a:ext cx="9144000" cy="3991570"/>
          </a:xfrm>
          <a:prstGeom prst="rect">
            <a:avLst/>
          </a:prstGeom>
          <a:noFill/>
        </p:spPr>
      </p:pic>
      <p:pic>
        <p:nvPicPr>
          <p:cNvPr id="84993" name="Picture 1"/>
          <p:cNvPicPr>
            <a:picLocks noChangeAspect="1" noChangeArrowheads="1"/>
          </p:cNvPicPr>
          <p:nvPr/>
        </p:nvPicPr>
        <p:blipFill>
          <a:blip r:embed="rId5" cstate="print"/>
          <a:srcRect l="15625" t="69000" r="38125" b="15000"/>
          <a:stretch>
            <a:fillRect/>
          </a:stretch>
        </p:blipFill>
        <p:spPr bwMode="auto">
          <a:xfrm>
            <a:off x="971549" y="4724400"/>
            <a:ext cx="7400925" cy="16002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84993"/>
                                        </p:tgtEl>
                                      </p:cBhvr>
                                    </p:animEffect>
                                    <p:set>
                                      <p:cBhvr>
                                        <p:cTn id="7" dur="1" fill="hold">
                                          <p:stCondLst>
                                            <p:cond delay="1999"/>
                                          </p:stCondLst>
                                        </p:cTn>
                                        <p:tgtEl>
                                          <p:spTgt spid="849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0" name="Picture 4" descr="http://www.moma.org/interactives/exhibitions/2011/rivera/content/mural/frozen/images/mural.jpg"/>
          <p:cNvPicPr>
            <a:picLocks noChangeAspect="1" noChangeArrowheads="1"/>
          </p:cNvPicPr>
          <p:nvPr/>
        </p:nvPicPr>
        <p:blipFill>
          <a:blip r:embed="rId4" cstate="print"/>
          <a:srcRect/>
          <a:stretch>
            <a:fillRect/>
          </a:stretch>
        </p:blipFill>
        <p:spPr bwMode="auto">
          <a:xfrm>
            <a:off x="1676401" y="0"/>
            <a:ext cx="5510892" cy="6858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0"/>
            <a:ext cx="8915400" cy="523220"/>
          </a:xfrm>
          <a:prstGeom prst="rect">
            <a:avLst/>
          </a:prstGeom>
          <a:noFill/>
        </p:spPr>
        <p:txBody>
          <a:bodyPr wrap="square" rtlCol="0">
            <a:spAutoFit/>
          </a:bodyPr>
          <a:lstStyle/>
          <a:p>
            <a:pPr>
              <a:buSzPct val="150000"/>
              <a:buBlip>
                <a:blip r:embed="rId3"/>
              </a:buBlip>
            </a:pPr>
            <a:r>
              <a:rPr lang="en-US" sz="2800" dirty="0" smtClean="0">
                <a:solidFill>
                  <a:srgbClr val="FF0000"/>
                </a:solidFill>
              </a:rPr>
              <a:t>  Chinese Civil War</a:t>
            </a:r>
          </a:p>
        </p:txBody>
      </p:sp>
      <p:pic>
        <p:nvPicPr>
          <p:cNvPr id="5" name="Picture 2"/>
          <p:cNvPicPr>
            <a:picLocks noChangeAspect="1" noChangeArrowheads="1"/>
          </p:cNvPicPr>
          <p:nvPr/>
        </p:nvPicPr>
        <p:blipFill>
          <a:blip r:embed="rId4" cstate="print"/>
          <a:srcRect l="1912" r="1912"/>
          <a:stretch>
            <a:fillRect/>
          </a:stretch>
        </p:blipFill>
        <p:spPr bwMode="auto">
          <a:xfrm>
            <a:off x="475968" y="1143000"/>
            <a:ext cx="3791232" cy="5105400"/>
          </a:xfrm>
          <a:prstGeom prst="rect">
            <a:avLst/>
          </a:prstGeom>
          <a:noFill/>
          <a:ln w="9525">
            <a:noFill/>
            <a:miter lim="800000"/>
            <a:headEnd/>
            <a:tailEnd/>
          </a:ln>
          <a:effectLst/>
        </p:spPr>
      </p:pic>
      <p:pic>
        <p:nvPicPr>
          <p:cNvPr id="6" name="Picture 3"/>
          <p:cNvPicPr>
            <a:picLocks noChangeAspect="1" noChangeArrowheads="1"/>
          </p:cNvPicPr>
          <p:nvPr/>
        </p:nvPicPr>
        <p:blipFill>
          <a:blip r:embed="rId5" cstate="print"/>
          <a:srcRect l="5785" t="3047" r="9641" b="6094"/>
          <a:stretch>
            <a:fillRect/>
          </a:stretch>
        </p:blipFill>
        <p:spPr bwMode="auto">
          <a:xfrm>
            <a:off x="4724400" y="1143000"/>
            <a:ext cx="3733800" cy="5075525"/>
          </a:xfrm>
          <a:prstGeom prst="rect">
            <a:avLst/>
          </a:prstGeom>
          <a:noFill/>
          <a:ln w="9525">
            <a:noFill/>
            <a:miter lim="800000"/>
            <a:headEnd/>
            <a:tailEnd/>
          </a:ln>
          <a:effectLst/>
        </p:spPr>
      </p:pic>
      <p:sp>
        <p:nvSpPr>
          <p:cNvPr id="7" name="TextBox 6"/>
          <p:cNvSpPr txBox="1"/>
          <p:nvPr/>
        </p:nvSpPr>
        <p:spPr>
          <a:xfrm rot="1439772">
            <a:off x="4669688" y="857788"/>
            <a:ext cx="4447463" cy="1077218"/>
          </a:xfrm>
          <a:prstGeom prst="rect">
            <a:avLst/>
          </a:prstGeom>
          <a:noFill/>
          <a:ln>
            <a:solidFill>
              <a:srgbClr val="FFFF00"/>
            </a:solidFill>
            <a:prstDash val="lgDashDot"/>
          </a:ln>
        </p:spPr>
        <p:txBody>
          <a:bodyPr wrap="square" rtlCol="0">
            <a:spAutoFit/>
          </a:bodyPr>
          <a:lstStyle/>
          <a:p>
            <a:pPr algn="ctr"/>
            <a:r>
              <a:rPr lang="en-US" sz="3200" b="1" dirty="0" smtClean="0">
                <a:solidFill>
                  <a:srgbClr val="FFFF00"/>
                </a:solidFill>
                <a:latin typeface="Arial Black" pitchFamily="34" charset="0"/>
              </a:rPr>
              <a:t>Legacy of Imperialism</a:t>
            </a:r>
            <a:endParaRPr lang="en-US" sz="3200" b="1" dirty="0">
              <a:solidFill>
                <a:srgbClr val="FFFF00"/>
              </a:solidFill>
              <a:latin typeface="Arial Black" pitchFamily="34" charset="0"/>
            </a:endParaRPr>
          </a:p>
        </p:txBody>
      </p:sp>
      <p:sp>
        <p:nvSpPr>
          <p:cNvPr id="8" name="Text Box 4"/>
          <p:cNvSpPr txBox="1">
            <a:spLocks noChangeArrowheads="1"/>
          </p:cNvSpPr>
          <p:nvPr/>
        </p:nvSpPr>
        <p:spPr bwMode="auto">
          <a:xfrm>
            <a:off x="381000" y="6457890"/>
            <a:ext cx="8305800" cy="400110"/>
          </a:xfrm>
          <a:prstGeom prst="rect">
            <a:avLst/>
          </a:prstGeom>
          <a:gradFill rotWithShape="1">
            <a:gsLst>
              <a:gs pos="0">
                <a:srgbClr val="D7AF87"/>
              </a:gs>
              <a:gs pos="50000">
                <a:srgbClr val="FFFFFF"/>
              </a:gs>
              <a:gs pos="100000">
                <a:srgbClr val="D7AF87"/>
              </a:gs>
            </a:gsLst>
            <a:lin ang="5400000" scaled="1"/>
          </a:gradFill>
          <a:ln w="9525">
            <a:noFill/>
            <a:miter lim="800000"/>
            <a:headEnd/>
            <a:tailEnd/>
          </a:ln>
          <a:effectLst/>
        </p:spPr>
        <p:txBody>
          <a:bodyPr>
            <a:spAutoFit/>
          </a:bodyPr>
          <a:lstStyle/>
          <a:p>
            <a:pPr algn="ctr">
              <a:spcBef>
                <a:spcPct val="50000"/>
              </a:spcBef>
            </a:pPr>
            <a:r>
              <a:rPr lang="en-US" sz="2000" b="1"/>
              <a:t>Civil War broke out in China in 1927 – the Republic vs. Communists</a:t>
            </a:r>
          </a:p>
        </p:txBody>
      </p:sp>
    </p:spTree>
    <p:custDataLst>
      <p:tags r:id="rId1"/>
    </p:custData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915400" cy="2246769"/>
          </a:xfrm>
          <a:prstGeom prst="rect">
            <a:avLst/>
          </a:prstGeom>
          <a:noFill/>
        </p:spPr>
        <p:txBody>
          <a:bodyPr wrap="square" rtlCol="0">
            <a:spAutoFit/>
          </a:bodyPr>
          <a:lstStyle/>
          <a:p>
            <a:pPr>
              <a:buSzPct val="150000"/>
              <a:buBlip>
                <a:blip r:embed="rId3"/>
              </a:buBlip>
            </a:pPr>
            <a:r>
              <a:rPr lang="en-US" sz="2800" dirty="0" smtClean="0">
                <a:solidFill>
                  <a:srgbClr val="FF0000"/>
                </a:solidFill>
              </a:rPr>
              <a:t>  Depression intensifies and spreads</a:t>
            </a:r>
          </a:p>
          <a:p>
            <a:pPr>
              <a:buSzPct val="150000"/>
              <a:buBlip>
                <a:blip r:embed="rId3"/>
              </a:buBlip>
            </a:pPr>
            <a:r>
              <a:rPr lang="en-US" sz="2800" dirty="0">
                <a:solidFill>
                  <a:srgbClr val="FF0000"/>
                </a:solidFill>
              </a:rPr>
              <a:t> </a:t>
            </a:r>
            <a:r>
              <a:rPr lang="en-US" sz="2800" dirty="0" smtClean="0">
                <a:solidFill>
                  <a:srgbClr val="FF0000"/>
                </a:solidFill>
              </a:rPr>
              <a:t> Hitler takes power in Germany, 1933</a:t>
            </a:r>
          </a:p>
          <a:p>
            <a:pPr>
              <a:buSzPct val="150000"/>
              <a:buBlip>
                <a:blip r:embed="rId3"/>
              </a:buBlip>
            </a:pPr>
            <a:r>
              <a:rPr lang="en-US" sz="2800" dirty="0">
                <a:solidFill>
                  <a:srgbClr val="FF0000"/>
                </a:solidFill>
              </a:rPr>
              <a:t> </a:t>
            </a:r>
            <a:r>
              <a:rPr lang="en-US" sz="2800" dirty="0" smtClean="0">
                <a:solidFill>
                  <a:srgbClr val="FF0000"/>
                </a:solidFill>
              </a:rPr>
              <a:t> Franco takes power in Spain, 1939</a:t>
            </a:r>
          </a:p>
          <a:p>
            <a:pPr>
              <a:buSzPct val="150000"/>
              <a:buBlip>
                <a:blip r:embed="rId4"/>
              </a:buBlip>
            </a:pPr>
            <a:r>
              <a:rPr lang="en-US" sz="2800" dirty="0" smtClean="0">
                <a:solidFill>
                  <a:srgbClr val="FF0000"/>
                </a:solidFill>
              </a:rPr>
              <a:t>   Japanese invasion of China</a:t>
            </a:r>
          </a:p>
          <a:p>
            <a:pPr>
              <a:buSzPct val="150000"/>
              <a:buBlip>
                <a:blip r:embed="rId5"/>
              </a:buBlip>
            </a:pPr>
            <a:r>
              <a:rPr lang="en-US" sz="2800" dirty="0" smtClean="0">
                <a:solidFill>
                  <a:srgbClr val="FF0000"/>
                </a:solidFill>
              </a:rPr>
              <a:t>   Ethiopia falls to Italy, 1935</a:t>
            </a:r>
          </a:p>
        </p:txBody>
      </p:sp>
      <p:sp>
        <p:nvSpPr>
          <p:cNvPr id="3" name="TextBox 2"/>
          <p:cNvSpPr txBox="1"/>
          <p:nvPr/>
        </p:nvSpPr>
        <p:spPr>
          <a:xfrm rot="1439772">
            <a:off x="5583847" y="792806"/>
            <a:ext cx="4023234" cy="584775"/>
          </a:xfrm>
          <a:prstGeom prst="rect">
            <a:avLst/>
          </a:prstGeom>
          <a:noFill/>
        </p:spPr>
        <p:txBody>
          <a:bodyPr wrap="square" rtlCol="0">
            <a:spAutoFit/>
          </a:bodyPr>
          <a:lstStyle/>
          <a:p>
            <a:pPr algn="ctr"/>
            <a:r>
              <a:rPr lang="en-US" sz="3200" b="1" dirty="0" smtClean="0">
                <a:solidFill>
                  <a:srgbClr val="92D050"/>
                </a:solidFill>
                <a:latin typeface="Arial Black" pitchFamily="34" charset="0"/>
              </a:rPr>
              <a:t>WW II Looms</a:t>
            </a:r>
            <a:endParaRPr lang="en-US" sz="3200" b="1" dirty="0">
              <a:solidFill>
                <a:srgbClr val="92D050"/>
              </a:solidFill>
              <a:latin typeface="Arial Black" pitchFamily="34" charset="0"/>
            </a:endParaRPr>
          </a:p>
        </p:txBody>
      </p:sp>
      <p:sp>
        <p:nvSpPr>
          <p:cNvPr id="4" name="TextBox 3"/>
          <p:cNvSpPr txBox="1"/>
          <p:nvPr/>
        </p:nvSpPr>
        <p:spPr>
          <a:xfrm rot="1439772">
            <a:off x="4769822" y="1260069"/>
            <a:ext cx="4447463" cy="584775"/>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Global Conflict</a:t>
            </a:r>
            <a:endParaRPr lang="en-US" sz="3200" b="1" dirty="0">
              <a:solidFill>
                <a:srgbClr val="FFFF00"/>
              </a:solidFill>
              <a:latin typeface="Arial Black" pitchFamily="34" charset="0"/>
            </a:endParaRPr>
          </a:p>
        </p:txBody>
      </p:sp>
      <p:pic>
        <p:nvPicPr>
          <p:cNvPr id="54274" name="Picture 2" descr="http://staff.imsa.edu/socsci/jvictory/help_07/exemplary%20papers09/chen_1_sum2/appeasement.jpg"/>
          <p:cNvPicPr>
            <a:picLocks noChangeAspect="1" noChangeArrowheads="1"/>
          </p:cNvPicPr>
          <p:nvPr/>
        </p:nvPicPr>
        <p:blipFill>
          <a:blip r:embed="rId6" cstate="print"/>
          <a:srcRect/>
          <a:stretch>
            <a:fillRect/>
          </a:stretch>
        </p:blipFill>
        <p:spPr bwMode="auto">
          <a:xfrm>
            <a:off x="2057400" y="2514600"/>
            <a:ext cx="4762500" cy="4000501"/>
          </a:xfrm>
          <a:prstGeom prst="rect">
            <a:avLst/>
          </a:prstGeom>
          <a:noFill/>
        </p:spPr>
      </p:pic>
      <p:sp>
        <p:nvSpPr>
          <p:cNvPr id="6" name="TextBox 5"/>
          <p:cNvSpPr txBox="1"/>
          <p:nvPr/>
        </p:nvSpPr>
        <p:spPr>
          <a:xfrm>
            <a:off x="7315200" y="5867400"/>
            <a:ext cx="1447800" cy="381000"/>
          </a:xfrm>
          <a:prstGeom prst="rect">
            <a:avLst/>
          </a:prstGeom>
          <a:noFill/>
        </p:spPr>
        <p:txBody>
          <a:bodyPr wrap="square" rtlCol="0">
            <a:spAutoFit/>
          </a:bodyPr>
          <a:lstStyle/>
          <a:p>
            <a:pPr algn="ctr"/>
            <a:r>
              <a:rPr lang="en-US" dirty="0" smtClean="0">
                <a:solidFill>
                  <a:schemeClr val="bg1"/>
                </a:solidFill>
              </a:rPr>
              <a:t>MAP</a:t>
            </a:r>
            <a:endParaRPr lang="en-US" dirty="0">
              <a:solidFill>
                <a:schemeClr val="bg1"/>
              </a:solidFill>
            </a:endParaRPr>
          </a:p>
        </p:txBody>
      </p:sp>
    </p:spTree>
    <p:custDataLst>
      <p:tags r:id="rId1"/>
    </p:custData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915400" cy="523220"/>
          </a:xfrm>
          <a:prstGeom prst="rect">
            <a:avLst/>
          </a:prstGeom>
          <a:noFill/>
        </p:spPr>
        <p:txBody>
          <a:bodyPr wrap="square" rtlCol="0">
            <a:spAutoFit/>
          </a:bodyPr>
          <a:lstStyle/>
          <a:p>
            <a:pPr>
              <a:buSzPct val="150000"/>
              <a:buBlip>
                <a:blip r:embed="rId3"/>
              </a:buBlip>
            </a:pPr>
            <a:r>
              <a:rPr lang="en-US" sz="2800" dirty="0" smtClean="0">
                <a:solidFill>
                  <a:srgbClr val="FF0000"/>
                </a:solidFill>
              </a:rPr>
              <a:t>   Soviet Five Year Plan</a:t>
            </a:r>
          </a:p>
        </p:txBody>
      </p:sp>
      <p:sp>
        <p:nvSpPr>
          <p:cNvPr id="3" name="TextBox 2"/>
          <p:cNvSpPr txBox="1"/>
          <p:nvPr/>
        </p:nvSpPr>
        <p:spPr>
          <a:xfrm rot="1439772">
            <a:off x="4669689" y="857789"/>
            <a:ext cx="4447463" cy="1077218"/>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Communism vs. Capitalism</a:t>
            </a:r>
            <a:endParaRPr lang="en-US" sz="3200" b="1" dirty="0">
              <a:solidFill>
                <a:srgbClr val="FFFF00"/>
              </a:solidFill>
              <a:latin typeface="Arial Black" pitchFamily="34" charset="0"/>
            </a:endParaRPr>
          </a:p>
        </p:txBody>
      </p:sp>
      <p:pic>
        <p:nvPicPr>
          <p:cNvPr id="53250" name="Picture 2" descr="farming.jpg"/>
          <p:cNvPicPr>
            <a:picLocks noChangeAspect="1" noChangeArrowheads="1"/>
          </p:cNvPicPr>
          <p:nvPr/>
        </p:nvPicPr>
        <p:blipFill>
          <a:blip r:embed="rId4" cstate="print"/>
          <a:srcRect/>
          <a:stretch>
            <a:fillRect/>
          </a:stretch>
        </p:blipFill>
        <p:spPr bwMode="auto">
          <a:xfrm>
            <a:off x="304800" y="914400"/>
            <a:ext cx="2514600" cy="3674303"/>
          </a:xfrm>
          <a:prstGeom prst="rect">
            <a:avLst/>
          </a:prstGeom>
          <a:noFill/>
        </p:spPr>
      </p:pic>
      <p:pic>
        <p:nvPicPr>
          <p:cNvPr id="53252" name="Picture 4" descr="Stalin_5yr_plan_poster_internet.gif"/>
          <p:cNvPicPr>
            <a:picLocks noChangeAspect="1" noChangeArrowheads="1"/>
          </p:cNvPicPr>
          <p:nvPr/>
        </p:nvPicPr>
        <p:blipFill>
          <a:blip r:embed="rId5" cstate="print"/>
          <a:srcRect/>
          <a:stretch>
            <a:fillRect/>
          </a:stretch>
        </p:blipFill>
        <p:spPr bwMode="auto">
          <a:xfrm>
            <a:off x="3276600" y="2895600"/>
            <a:ext cx="5351272" cy="35052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calpeacepower.org/0101/images/1930-pick-salt-GS_BG.jpg"/>
          <p:cNvPicPr>
            <a:picLocks noChangeAspect="1" noChangeArrowheads="1"/>
          </p:cNvPicPr>
          <p:nvPr/>
        </p:nvPicPr>
        <p:blipFill>
          <a:blip r:embed="rId3" cstate="print"/>
          <a:srcRect/>
          <a:stretch>
            <a:fillRect/>
          </a:stretch>
        </p:blipFill>
        <p:spPr bwMode="auto">
          <a:xfrm>
            <a:off x="1676400" y="1066800"/>
            <a:ext cx="3724275" cy="5438776"/>
          </a:xfrm>
          <a:prstGeom prst="rect">
            <a:avLst/>
          </a:prstGeom>
          <a:noFill/>
        </p:spPr>
      </p:pic>
      <p:sp>
        <p:nvSpPr>
          <p:cNvPr id="2" name="TextBox 1"/>
          <p:cNvSpPr txBox="1"/>
          <p:nvPr/>
        </p:nvSpPr>
        <p:spPr>
          <a:xfrm>
            <a:off x="228600" y="0"/>
            <a:ext cx="8915400" cy="523220"/>
          </a:xfrm>
          <a:prstGeom prst="rect">
            <a:avLst/>
          </a:prstGeom>
          <a:noFill/>
        </p:spPr>
        <p:txBody>
          <a:bodyPr wrap="square" rtlCol="0">
            <a:spAutoFit/>
          </a:bodyPr>
          <a:lstStyle/>
          <a:p>
            <a:pPr>
              <a:buSzPct val="150000"/>
              <a:buBlip>
                <a:blip r:embed="rId4"/>
              </a:buBlip>
            </a:pPr>
            <a:r>
              <a:rPr lang="en-US" sz="2800" dirty="0" smtClean="0">
                <a:solidFill>
                  <a:srgbClr val="FF0000"/>
                </a:solidFill>
              </a:rPr>
              <a:t>  Civil Disobedience in India </a:t>
            </a:r>
          </a:p>
        </p:txBody>
      </p:sp>
      <p:sp>
        <p:nvSpPr>
          <p:cNvPr id="3" name="TextBox 2"/>
          <p:cNvSpPr txBox="1"/>
          <p:nvPr/>
        </p:nvSpPr>
        <p:spPr>
          <a:xfrm rot="1439772">
            <a:off x="4669688" y="857788"/>
            <a:ext cx="4447463" cy="1077218"/>
          </a:xfrm>
          <a:prstGeom prst="rect">
            <a:avLst/>
          </a:prstGeom>
          <a:noFill/>
          <a:ln>
            <a:solidFill>
              <a:srgbClr val="FFFF00"/>
            </a:solidFill>
            <a:prstDash val="lgDashDot"/>
          </a:ln>
        </p:spPr>
        <p:txBody>
          <a:bodyPr wrap="square" rtlCol="0">
            <a:spAutoFit/>
          </a:bodyPr>
          <a:lstStyle/>
          <a:p>
            <a:pPr algn="ctr"/>
            <a:r>
              <a:rPr lang="en-US" sz="3200" b="1" dirty="0" smtClean="0">
                <a:solidFill>
                  <a:srgbClr val="FFFF00"/>
                </a:solidFill>
                <a:latin typeface="Arial Black" pitchFamily="34" charset="0"/>
              </a:rPr>
              <a:t>Legacy of Imperialism</a:t>
            </a:r>
            <a:endParaRPr lang="en-US" sz="3200" b="1" dirty="0">
              <a:solidFill>
                <a:srgbClr val="FFFF00"/>
              </a:solidFill>
              <a:latin typeface="Arial Black" pitchFamily="34" charset="0"/>
            </a:endParaRPr>
          </a:p>
        </p:txBody>
      </p:sp>
    </p:spTree>
    <p:custDataLst>
      <p:tags r:id="rId1"/>
    </p:custData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a:off x="0" y="457200"/>
            <a:ext cx="9144000" cy="0"/>
          </a:xfrm>
          <a:prstGeom prst="straightConnector1">
            <a:avLst/>
          </a:prstGeom>
          <a:ln w="603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rot="18977361">
            <a:off x="1079164" y="564336"/>
            <a:ext cx="200369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1940’s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TextBox 6"/>
          <p:cNvSpPr txBox="1"/>
          <p:nvPr/>
        </p:nvSpPr>
        <p:spPr>
          <a:xfrm>
            <a:off x="228600" y="1828800"/>
            <a:ext cx="8915400" cy="4524315"/>
          </a:xfrm>
          <a:prstGeom prst="rect">
            <a:avLst/>
          </a:prstGeom>
          <a:noFill/>
        </p:spPr>
        <p:txBody>
          <a:bodyPr wrap="square" rtlCol="0">
            <a:spAutoFit/>
          </a:bodyPr>
          <a:lstStyle/>
          <a:p>
            <a:pPr>
              <a:buSzPct val="150000"/>
              <a:buBlip>
                <a:blip r:embed="rId3"/>
              </a:buBlip>
            </a:pPr>
            <a:r>
              <a:rPr lang="en-US" sz="2400" dirty="0" smtClean="0">
                <a:solidFill>
                  <a:srgbClr val="FF0000"/>
                </a:solidFill>
              </a:rPr>
              <a:t>  World War II, 1939-1945</a:t>
            </a:r>
          </a:p>
          <a:p>
            <a:pPr>
              <a:buSzPct val="150000"/>
              <a:buBlip>
                <a:blip r:embed="rId3"/>
              </a:buBlip>
            </a:pPr>
            <a:r>
              <a:rPr lang="en-US" sz="2400" dirty="0">
                <a:solidFill>
                  <a:srgbClr val="FF0000"/>
                </a:solidFill>
              </a:rPr>
              <a:t> </a:t>
            </a:r>
            <a:r>
              <a:rPr lang="en-US" sz="2400" dirty="0" smtClean="0">
                <a:solidFill>
                  <a:srgbClr val="FF0000"/>
                </a:solidFill>
              </a:rPr>
              <a:t> Cold War Begins, 1945</a:t>
            </a:r>
          </a:p>
          <a:p>
            <a:pPr>
              <a:buSzPct val="150000"/>
              <a:buBlip>
                <a:blip r:embed="rId3"/>
              </a:buBlip>
            </a:pPr>
            <a:r>
              <a:rPr lang="en-US" sz="2400" dirty="0">
                <a:solidFill>
                  <a:srgbClr val="FF0000"/>
                </a:solidFill>
              </a:rPr>
              <a:t> </a:t>
            </a:r>
            <a:r>
              <a:rPr lang="en-US" sz="2400" dirty="0" smtClean="0">
                <a:solidFill>
                  <a:srgbClr val="FF0000"/>
                </a:solidFill>
              </a:rPr>
              <a:t> NATO formed, 1949</a:t>
            </a:r>
          </a:p>
          <a:p>
            <a:pPr>
              <a:buSzPct val="150000"/>
              <a:buBlip>
                <a:blip r:embed="rId4"/>
              </a:buBlip>
            </a:pPr>
            <a:r>
              <a:rPr lang="en-US" sz="2400" dirty="0" smtClean="0">
                <a:solidFill>
                  <a:srgbClr val="FF0000"/>
                </a:solidFill>
              </a:rPr>
              <a:t>  Atomic Bomb Developed</a:t>
            </a:r>
          </a:p>
          <a:p>
            <a:pPr>
              <a:buSzPct val="150000"/>
              <a:buBlip>
                <a:blip r:embed="rId4"/>
              </a:buBlip>
            </a:pPr>
            <a:r>
              <a:rPr lang="en-US" sz="2400" dirty="0">
                <a:solidFill>
                  <a:srgbClr val="FF0000"/>
                </a:solidFill>
              </a:rPr>
              <a:t> </a:t>
            </a:r>
            <a:r>
              <a:rPr lang="en-US" sz="2400" dirty="0" smtClean="0">
                <a:solidFill>
                  <a:srgbClr val="FF0000"/>
                </a:solidFill>
              </a:rPr>
              <a:t> Fascists take power in Argentina &amp; Brazil </a:t>
            </a:r>
          </a:p>
          <a:p>
            <a:pPr>
              <a:buSzPct val="150000"/>
              <a:buBlip>
                <a:blip r:embed="rId5"/>
              </a:buBlip>
            </a:pPr>
            <a:r>
              <a:rPr lang="en-US" sz="2400" dirty="0">
                <a:solidFill>
                  <a:srgbClr val="FF0000"/>
                </a:solidFill>
              </a:rPr>
              <a:t> </a:t>
            </a:r>
            <a:r>
              <a:rPr lang="en-US" sz="2400" dirty="0" smtClean="0">
                <a:solidFill>
                  <a:srgbClr val="FF0000"/>
                </a:solidFill>
              </a:rPr>
              <a:t> South Africa Independent, Apartheid  Established , 1948</a:t>
            </a:r>
          </a:p>
          <a:p>
            <a:pPr>
              <a:buSzPct val="150000"/>
              <a:buBlip>
                <a:blip r:embed="rId6"/>
              </a:buBlip>
            </a:pPr>
            <a:r>
              <a:rPr lang="en-US" sz="2400" dirty="0">
                <a:solidFill>
                  <a:srgbClr val="FF0000"/>
                </a:solidFill>
              </a:rPr>
              <a:t> </a:t>
            </a:r>
            <a:r>
              <a:rPr lang="en-US" sz="2400" dirty="0" smtClean="0">
                <a:solidFill>
                  <a:srgbClr val="FF0000"/>
                </a:solidFill>
              </a:rPr>
              <a:t>  China becomes Communist, 1948</a:t>
            </a:r>
          </a:p>
          <a:p>
            <a:pPr>
              <a:buSzPct val="150000"/>
              <a:buBlip>
                <a:blip r:embed="rId6"/>
              </a:buBlip>
            </a:pPr>
            <a:r>
              <a:rPr lang="en-US" sz="2400" dirty="0" smtClean="0">
                <a:solidFill>
                  <a:srgbClr val="FF0000"/>
                </a:solidFill>
              </a:rPr>
              <a:t>  Indonesia, Korea, &amp; Philippines gain independence</a:t>
            </a:r>
          </a:p>
          <a:p>
            <a:pPr>
              <a:buSzPct val="150000"/>
              <a:buBlip>
                <a:blip r:embed="rId7"/>
              </a:buBlip>
            </a:pPr>
            <a:r>
              <a:rPr lang="en-US" sz="2400" dirty="0">
                <a:solidFill>
                  <a:srgbClr val="FF0000"/>
                </a:solidFill>
              </a:rPr>
              <a:t> </a:t>
            </a:r>
            <a:r>
              <a:rPr lang="en-US" sz="2400" dirty="0" smtClean="0">
                <a:solidFill>
                  <a:srgbClr val="FF0000"/>
                </a:solidFill>
              </a:rPr>
              <a:t> Israel Established, 1948</a:t>
            </a:r>
          </a:p>
          <a:p>
            <a:pPr>
              <a:buSzPct val="150000"/>
              <a:buBlip>
                <a:blip r:embed="rId7"/>
              </a:buBlip>
            </a:pPr>
            <a:r>
              <a:rPr lang="en-US" sz="2400" dirty="0" smtClean="0">
                <a:solidFill>
                  <a:srgbClr val="FF0000"/>
                </a:solidFill>
              </a:rPr>
              <a:t>  Iraq &amp; Jordan gain independence</a:t>
            </a:r>
          </a:p>
          <a:p>
            <a:pPr>
              <a:buSzPct val="150000"/>
              <a:buBlip>
                <a:blip r:embed="rId8"/>
              </a:buBlip>
            </a:pPr>
            <a:r>
              <a:rPr lang="en-US" sz="2400" dirty="0">
                <a:solidFill>
                  <a:srgbClr val="FF0000"/>
                </a:solidFill>
              </a:rPr>
              <a:t> </a:t>
            </a:r>
            <a:r>
              <a:rPr lang="en-US" sz="2400" dirty="0" smtClean="0">
                <a:solidFill>
                  <a:srgbClr val="FF0000"/>
                </a:solidFill>
              </a:rPr>
              <a:t>  India &amp; Pakistan Independent, 1947</a:t>
            </a:r>
          </a:p>
          <a:p>
            <a:pPr>
              <a:buSzPct val="150000"/>
              <a:buBlip>
                <a:blip r:embed="rId9"/>
              </a:buBlip>
            </a:pPr>
            <a:r>
              <a:rPr lang="en-US" sz="2400" dirty="0">
                <a:solidFill>
                  <a:srgbClr val="FF0000"/>
                </a:solidFill>
              </a:rPr>
              <a:t> </a:t>
            </a:r>
            <a:r>
              <a:rPr lang="en-US" sz="2400" dirty="0" smtClean="0">
                <a:solidFill>
                  <a:srgbClr val="FF0000"/>
                </a:solidFill>
              </a:rPr>
              <a:t> United Nations established, 1945</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2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2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20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20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20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20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fade">
                                      <p:cBhvr>
                                        <p:cTn id="47" dur="2000"/>
                                        <p:tgtEl>
                                          <p:spTgt spid="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xEl>
                                              <p:pRg st="9" end="9"/>
                                            </p:txEl>
                                          </p:spTgt>
                                        </p:tgtEl>
                                        <p:attrNameLst>
                                          <p:attrName>style.visibility</p:attrName>
                                        </p:attrNameLst>
                                      </p:cBhvr>
                                      <p:to>
                                        <p:strVal val="visible"/>
                                      </p:to>
                                    </p:set>
                                    <p:animEffect transition="in" filter="fade">
                                      <p:cBhvr>
                                        <p:cTn id="52" dur="2000"/>
                                        <p:tgtEl>
                                          <p:spTgt spid="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xEl>
                                              <p:pRg st="10" end="10"/>
                                            </p:txEl>
                                          </p:spTgt>
                                        </p:tgtEl>
                                        <p:attrNameLst>
                                          <p:attrName>style.visibility</p:attrName>
                                        </p:attrNameLst>
                                      </p:cBhvr>
                                      <p:to>
                                        <p:strVal val="visible"/>
                                      </p:to>
                                    </p:set>
                                    <p:animEffect transition="in" filter="fade">
                                      <p:cBhvr>
                                        <p:cTn id="57" dur="2000"/>
                                        <p:tgtEl>
                                          <p:spTgt spid="7">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
                                            <p:txEl>
                                              <p:pRg st="11" end="11"/>
                                            </p:txEl>
                                          </p:spTgt>
                                        </p:tgtEl>
                                        <p:attrNameLst>
                                          <p:attrName>style.visibility</p:attrName>
                                        </p:attrNameLst>
                                      </p:cBhvr>
                                      <p:to>
                                        <p:strVal val="visible"/>
                                      </p:to>
                                    </p:set>
                                    <p:animEffect transition="in" filter="fade">
                                      <p:cBhvr>
                                        <p:cTn id="62" dur="2000"/>
                                        <p:tgtEl>
                                          <p:spTgt spid="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4" name="Picture 4" descr="http://www.thepublicprofessor.com/wp-content/uploads/2011/12/Roses-for-Stalin.jpg"/>
          <p:cNvPicPr>
            <a:picLocks noChangeAspect="1" noChangeArrowheads="1"/>
          </p:cNvPicPr>
          <p:nvPr/>
        </p:nvPicPr>
        <p:blipFill>
          <a:blip r:embed="rId4" cstate="print"/>
          <a:srcRect/>
          <a:stretch>
            <a:fillRect/>
          </a:stretch>
        </p:blipFill>
        <p:spPr bwMode="auto">
          <a:xfrm>
            <a:off x="0" y="0"/>
            <a:ext cx="9144000" cy="6473629"/>
          </a:xfrm>
          <a:prstGeom prst="rect">
            <a:avLst/>
          </a:prstGeom>
          <a:noFill/>
        </p:spPr>
      </p:pic>
      <p:sp>
        <p:nvSpPr>
          <p:cNvPr id="4" name="TextBox 3"/>
          <p:cNvSpPr txBox="1"/>
          <p:nvPr/>
        </p:nvSpPr>
        <p:spPr>
          <a:xfrm>
            <a:off x="2667000" y="5842337"/>
            <a:ext cx="6477000" cy="1015663"/>
          </a:xfrm>
          <a:prstGeom prst="rect">
            <a:avLst/>
          </a:prstGeom>
          <a:solidFill>
            <a:schemeClr val="bg1"/>
          </a:solidFill>
        </p:spPr>
        <p:txBody>
          <a:bodyPr wrap="square" rtlCol="0">
            <a:spAutoFit/>
          </a:bodyPr>
          <a:lstStyle/>
          <a:p>
            <a:r>
              <a:rPr lang="en-US" sz="1200" b="1" dirty="0" smtClean="0"/>
              <a:t>Socialist realism</a:t>
            </a:r>
            <a:r>
              <a:rPr lang="en-US" sz="1200" dirty="0" smtClean="0"/>
              <a:t> is a style of realistic art which was developed in the Soviet Union and became a dominant style in other communist countries. Socialist realism is a </a:t>
            </a:r>
            <a:r>
              <a:rPr lang="en-US" sz="1200" dirty="0" smtClean="0">
                <a:hlinkClick r:id="rId5" action="ppaction://hlinkfile" tooltip="Teleology"/>
              </a:rPr>
              <a:t>t</a:t>
            </a:r>
            <a:r>
              <a:rPr lang="en-US" sz="1200" dirty="0" smtClean="0"/>
              <a:t>eleologicall</a:t>
            </a:r>
            <a:r>
              <a:rPr lang="en-US" sz="1200" dirty="0" smtClean="0">
                <a:hlinkClick r:id="rId5" action="ppaction://hlinkfile" tooltip="Teleology"/>
              </a:rPr>
              <a:t>y</a:t>
            </a:r>
            <a:r>
              <a:rPr lang="en-US" sz="1200" dirty="0" smtClean="0"/>
              <a:t>-oriented style having its purpose the furtherance of the goals of socialism and communism. Although related, it should not be confused with social realism, a type of art that realistically depicts subjects of social concern. Unlike social realism, socialist realism often glorifies the roles of the poor.</a:t>
            </a:r>
            <a:endParaRPr lang="en-US" sz="12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915400" cy="461665"/>
          </a:xfrm>
          <a:prstGeom prst="rect">
            <a:avLst/>
          </a:prstGeom>
          <a:noFill/>
        </p:spPr>
        <p:txBody>
          <a:bodyPr wrap="square" rtlCol="0">
            <a:spAutoFit/>
          </a:bodyPr>
          <a:lstStyle/>
          <a:p>
            <a:pPr>
              <a:buSzPct val="150000"/>
              <a:buBlip>
                <a:blip r:embed="rId3"/>
              </a:buBlip>
            </a:pPr>
            <a:r>
              <a:rPr lang="en-US" sz="2400" dirty="0" smtClean="0">
                <a:solidFill>
                  <a:srgbClr val="FF0000"/>
                </a:solidFill>
              </a:rPr>
              <a:t>  World War II, 1939-1945</a:t>
            </a:r>
          </a:p>
        </p:txBody>
      </p:sp>
      <p:sp>
        <p:nvSpPr>
          <p:cNvPr id="3" name="TextBox 2"/>
          <p:cNvSpPr txBox="1"/>
          <p:nvPr/>
        </p:nvSpPr>
        <p:spPr>
          <a:xfrm rot="1439772">
            <a:off x="4769823" y="879068"/>
            <a:ext cx="4447463" cy="584775"/>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Global Conflict</a:t>
            </a:r>
            <a:endParaRPr lang="en-US" sz="3200" b="1" dirty="0">
              <a:solidFill>
                <a:srgbClr val="FFFF00"/>
              </a:solidFill>
              <a:latin typeface="Arial Black" pitchFamily="34" charset="0"/>
            </a:endParaRPr>
          </a:p>
        </p:txBody>
      </p:sp>
      <p:pic>
        <p:nvPicPr>
          <p:cNvPr id="48130" name="Picture 2" descr="http://users.erols.com/mwhite28/images/1943axis.gif"/>
          <p:cNvPicPr>
            <a:picLocks noChangeAspect="1" noChangeArrowheads="1"/>
          </p:cNvPicPr>
          <p:nvPr/>
        </p:nvPicPr>
        <p:blipFill>
          <a:blip r:embed="rId4" cstate="print"/>
          <a:srcRect/>
          <a:stretch>
            <a:fillRect/>
          </a:stretch>
        </p:blipFill>
        <p:spPr bwMode="auto">
          <a:xfrm>
            <a:off x="324853" y="1981200"/>
            <a:ext cx="8502313" cy="4038600"/>
          </a:xfrm>
          <a:prstGeom prst="rect">
            <a:avLst/>
          </a:prstGeom>
          <a:noFill/>
        </p:spPr>
      </p:pic>
      <p:pic>
        <p:nvPicPr>
          <p:cNvPr id="48132" name="Picture 4" descr="http://users.erols.com/mwhite28/images/scalaxis.gif"/>
          <p:cNvPicPr>
            <a:picLocks noChangeAspect="1" noChangeArrowheads="1"/>
          </p:cNvPicPr>
          <p:nvPr/>
        </p:nvPicPr>
        <p:blipFill>
          <a:blip r:embed="rId5" cstate="print"/>
          <a:srcRect/>
          <a:stretch>
            <a:fillRect/>
          </a:stretch>
        </p:blipFill>
        <p:spPr bwMode="auto">
          <a:xfrm>
            <a:off x="2971800" y="6096000"/>
            <a:ext cx="4038600" cy="514351"/>
          </a:xfrm>
          <a:prstGeom prst="rect">
            <a:avLst/>
          </a:prstGeom>
          <a:solidFill>
            <a:srgbClr val="0070C0"/>
          </a:solidFill>
        </p:spPr>
      </p:pic>
      <p:pic>
        <p:nvPicPr>
          <p:cNvPr id="48134" name="Picture 6" descr="http://users.erols.com/mwhite28/images/ww2_men.gif"/>
          <p:cNvPicPr>
            <a:picLocks noChangeAspect="1" noChangeArrowheads="1"/>
          </p:cNvPicPr>
          <p:nvPr/>
        </p:nvPicPr>
        <p:blipFill>
          <a:blip r:embed="rId6" cstate="print"/>
          <a:srcRect/>
          <a:stretch>
            <a:fillRect/>
          </a:stretch>
        </p:blipFill>
        <p:spPr bwMode="auto">
          <a:xfrm>
            <a:off x="-609600" y="3533920"/>
            <a:ext cx="3962400" cy="3324080"/>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34"/>
                                        </p:tgtEl>
                                        <p:attrNameLst>
                                          <p:attrName>style.visibility</p:attrName>
                                        </p:attrNameLst>
                                      </p:cBhvr>
                                      <p:to>
                                        <p:strVal val="visible"/>
                                      </p:to>
                                    </p:set>
                                    <p:animEffect transition="in" filter="fade">
                                      <p:cBhvr>
                                        <p:cTn id="7" dur="2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5867401"/>
            <a:ext cx="6477000" cy="923330"/>
          </a:xfrm>
          <a:prstGeom prst="rect">
            <a:avLst/>
          </a:prstGeom>
          <a:noFill/>
        </p:spPr>
        <p:txBody>
          <a:bodyPr wrap="square" rtlCol="0">
            <a:spAutoFit/>
          </a:bodyPr>
          <a:lstStyle/>
          <a:p>
            <a:r>
              <a:rPr lang="en-US" dirty="0" smtClean="0">
                <a:solidFill>
                  <a:schemeClr val="bg1"/>
                </a:solidFill>
              </a:rPr>
              <a:t>Total War leads to massive loss, example: Firebombing of Dresden</a:t>
            </a:r>
          </a:p>
          <a:p>
            <a:r>
              <a:rPr lang="en-US" dirty="0" smtClean="0">
                <a:solidFill>
                  <a:schemeClr val="bg1"/>
                </a:solidFill>
              </a:rPr>
              <a:t>somewhere between 35,000 and 135,000--were dead.</a:t>
            </a:r>
          </a:p>
          <a:p>
            <a:r>
              <a:rPr lang="en-US" dirty="0" smtClean="0">
                <a:solidFill>
                  <a:schemeClr val="bg1"/>
                </a:solidFill>
              </a:rPr>
              <a:t>A modern Russian Perspective, Russian Times.</a:t>
            </a:r>
            <a:endParaRPr lang="en-US" dirty="0">
              <a:solidFill>
                <a:schemeClr val="bg1"/>
              </a:solidFill>
            </a:endParaRPr>
          </a:p>
        </p:txBody>
      </p:sp>
      <p:pic>
        <p:nvPicPr>
          <p:cNvPr id="3" name="65th anniversary of Dresden bombing.wmv">
            <a:hlinkClick r:id="" action="ppaction://media"/>
          </p:cNvPr>
          <p:cNvPicPr>
            <a:picLocks noRot="1" noChangeAspect="1"/>
          </p:cNvPicPr>
          <p:nvPr>
            <a:videoFile r:link="rId2"/>
          </p:nvPr>
        </p:nvPicPr>
        <p:blipFill>
          <a:blip r:embed="rId4" cstate="print"/>
          <a:stretch>
            <a:fillRect/>
          </a:stretch>
        </p:blipFill>
        <p:spPr>
          <a:xfrm>
            <a:off x="381000" y="228600"/>
            <a:ext cx="8458200" cy="56388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9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0"/>
            <a:ext cx="8839200" cy="954107"/>
          </a:xfrm>
          <a:prstGeom prst="rect">
            <a:avLst/>
          </a:prstGeom>
          <a:noFill/>
        </p:spPr>
        <p:txBody>
          <a:bodyPr wrap="square" rtlCol="0">
            <a:spAutoFit/>
          </a:bodyPr>
          <a:lstStyle/>
          <a:p>
            <a:pPr>
              <a:buSzPct val="150000"/>
              <a:buBlip>
                <a:blip r:embed="rId3"/>
              </a:buBlip>
            </a:pPr>
            <a:r>
              <a:rPr lang="en-US" sz="2800" dirty="0" smtClean="0">
                <a:solidFill>
                  <a:srgbClr val="FF0000"/>
                </a:solidFill>
              </a:rPr>
              <a:t>  Panama gain’s independence from Colombia with US support , construction of Panama Canal Begins</a:t>
            </a:r>
          </a:p>
        </p:txBody>
      </p:sp>
      <p:pic>
        <p:nvPicPr>
          <p:cNvPr id="47106" name="Picture 2" descr="http://www.robertamsterdam.com/assets_c/2009/01/monroe_doctrine011208-thumb-220x245.jpg"/>
          <p:cNvPicPr>
            <a:picLocks noChangeAspect="1" noChangeArrowheads="1"/>
          </p:cNvPicPr>
          <p:nvPr/>
        </p:nvPicPr>
        <p:blipFill>
          <a:blip r:embed="rId4" cstate="print"/>
          <a:srcRect/>
          <a:stretch>
            <a:fillRect/>
          </a:stretch>
        </p:blipFill>
        <p:spPr bwMode="auto">
          <a:xfrm>
            <a:off x="228600" y="1600200"/>
            <a:ext cx="3429000" cy="3836096"/>
          </a:xfrm>
          <a:prstGeom prst="rect">
            <a:avLst/>
          </a:prstGeom>
          <a:noFill/>
        </p:spPr>
      </p:pic>
      <p:pic>
        <p:nvPicPr>
          <p:cNvPr id="47108" name="Picture 4" descr="http://25.media.tumblr.com/tumblr_lpiumeOUom1qfr8zko1_500.jpg"/>
          <p:cNvPicPr>
            <a:picLocks noChangeAspect="1" noChangeArrowheads="1"/>
          </p:cNvPicPr>
          <p:nvPr/>
        </p:nvPicPr>
        <p:blipFill>
          <a:blip r:embed="rId5" cstate="print"/>
          <a:srcRect/>
          <a:stretch>
            <a:fillRect/>
          </a:stretch>
        </p:blipFill>
        <p:spPr bwMode="auto">
          <a:xfrm>
            <a:off x="4114800" y="1143000"/>
            <a:ext cx="3448050" cy="5438776"/>
          </a:xfrm>
          <a:prstGeom prst="rect">
            <a:avLst/>
          </a:prstGeom>
          <a:noFill/>
        </p:spPr>
      </p:pic>
      <p:sp>
        <p:nvSpPr>
          <p:cNvPr id="3" name="TextBox 2"/>
          <p:cNvSpPr txBox="1"/>
          <p:nvPr/>
        </p:nvSpPr>
        <p:spPr>
          <a:xfrm rot="1439772">
            <a:off x="4669688" y="857788"/>
            <a:ext cx="4447463" cy="1077218"/>
          </a:xfrm>
          <a:prstGeom prst="rect">
            <a:avLst/>
          </a:prstGeom>
          <a:noFill/>
          <a:ln>
            <a:solidFill>
              <a:srgbClr val="FFFF00"/>
            </a:solidFill>
            <a:prstDash val="lgDashDot"/>
          </a:ln>
        </p:spPr>
        <p:txBody>
          <a:bodyPr wrap="square" rtlCol="0">
            <a:spAutoFit/>
          </a:bodyPr>
          <a:lstStyle/>
          <a:p>
            <a:pPr algn="ctr"/>
            <a:r>
              <a:rPr lang="en-US" sz="3200" b="1" dirty="0" smtClean="0">
                <a:solidFill>
                  <a:srgbClr val="FFFF00"/>
                </a:solidFill>
                <a:latin typeface="Arial Black" pitchFamily="34" charset="0"/>
              </a:rPr>
              <a:t>Legacy of Imperialism</a:t>
            </a:r>
            <a:endParaRPr lang="en-US" sz="3200" b="1" dirty="0">
              <a:solidFill>
                <a:srgbClr val="FFFF00"/>
              </a:solidFill>
              <a:latin typeface="Arial Black"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2000"/>
                                        <p:tgtEl>
                                          <p:spTgt spid="47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http://www.aryanunity.com/juan-peron.jpg"/>
          <p:cNvPicPr>
            <a:picLocks noChangeAspect="1" noChangeArrowheads="1"/>
          </p:cNvPicPr>
          <p:nvPr/>
        </p:nvPicPr>
        <p:blipFill>
          <a:blip r:embed="rId3" cstate="print"/>
          <a:srcRect/>
          <a:stretch>
            <a:fillRect/>
          </a:stretch>
        </p:blipFill>
        <p:spPr bwMode="auto">
          <a:xfrm>
            <a:off x="4495800" y="1600200"/>
            <a:ext cx="3219450" cy="4762500"/>
          </a:xfrm>
          <a:prstGeom prst="rect">
            <a:avLst/>
          </a:prstGeom>
          <a:noFill/>
        </p:spPr>
      </p:pic>
      <p:sp>
        <p:nvSpPr>
          <p:cNvPr id="2" name="TextBox 1"/>
          <p:cNvSpPr txBox="1"/>
          <p:nvPr/>
        </p:nvSpPr>
        <p:spPr>
          <a:xfrm>
            <a:off x="228600" y="0"/>
            <a:ext cx="8915400" cy="461665"/>
          </a:xfrm>
          <a:prstGeom prst="rect">
            <a:avLst/>
          </a:prstGeom>
          <a:noFill/>
        </p:spPr>
        <p:txBody>
          <a:bodyPr wrap="square" rtlCol="0">
            <a:spAutoFit/>
          </a:bodyPr>
          <a:lstStyle/>
          <a:p>
            <a:pPr>
              <a:buSzPct val="150000"/>
              <a:buBlip>
                <a:blip r:embed="rId4"/>
              </a:buBlip>
            </a:pPr>
            <a:r>
              <a:rPr lang="en-US" sz="2400" dirty="0" smtClean="0">
                <a:solidFill>
                  <a:srgbClr val="FF0000"/>
                </a:solidFill>
              </a:rPr>
              <a:t>  Fascists take power in Argentina &amp; Brazil </a:t>
            </a:r>
          </a:p>
        </p:txBody>
      </p:sp>
      <p:sp>
        <p:nvSpPr>
          <p:cNvPr id="3" name="TextBox 2"/>
          <p:cNvSpPr txBox="1"/>
          <p:nvPr/>
        </p:nvSpPr>
        <p:spPr>
          <a:xfrm rot="1439772">
            <a:off x="4669688" y="857788"/>
            <a:ext cx="4447463" cy="1077218"/>
          </a:xfrm>
          <a:prstGeom prst="rect">
            <a:avLst/>
          </a:prstGeom>
          <a:noFill/>
          <a:ln>
            <a:solidFill>
              <a:srgbClr val="FFFF00"/>
            </a:solidFill>
            <a:prstDash val="lgDashDot"/>
          </a:ln>
        </p:spPr>
        <p:txBody>
          <a:bodyPr wrap="square" rtlCol="0">
            <a:spAutoFit/>
          </a:bodyPr>
          <a:lstStyle/>
          <a:p>
            <a:pPr algn="ctr"/>
            <a:r>
              <a:rPr lang="en-US" sz="3200" b="1" dirty="0" smtClean="0">
                <a:solidFill>
                  <a:srgbClr val="FFFF00"/>
                </a:solidFill>
                <a:latin typeface="Arial Black" pitchFamily="34" charset="0"/>
              </a:rPr>
              <a:t>Legacy of Imperialism</a:t>
            </a:r>
            <a:endParaRPr lang="en-US" sz="3200" b="1" dirty="0">
              <a:solidFill>
                <a:srgbClr val="FFFF00"/>
              </a:solidFill>
              <a:latin typeface="Arial Black" pitchFamily="34" charset="0"/>
            </a:endParaRPr>
          </a:p>
        </p:txBody>
      </p:sp>
      <p:pic>
        <p:nvPicPr>
          <p:cNvPr id="47106" name="Picture 2" descr="http://www.v-brazil.com/imagens/getulio-vargas.jpg"/>
          <p:cNvPicPr>
            <a:picLocks noChangeAspect="1" noChangeArrowheads="1"/>
          </p:cNvPicPr>
          <p:nvPr/>
        </p:nvPicPr>
        <p:blipFill>
          <a:blip r:embed="rId5" cstate="print"/>
          <a:srcRect/>
          <a:stretch>
            <a:fillRect/>
          </a:stretch>
        </p:blipFill>
        <p:spPr bwMode="auto">
          <a:xfrm>
            <a:off x="609600" y="1295400"/>
            <a:ext cx="3467100" cy="4300106"/>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915400" cy="1200329"/>
          </a:xfrm>
          <a:prstGeom prst="rect">
            <a:avLst/>
          </a:prstGeom>
          <a:noFill/>
        </p:spPr>
        <p:txBody>
          <a:bodyPr wrap="square" rtlCol="0">
            <a:spAutoFit/>
          </a:bodyPr>
          <a:lstStyle/>
          <a:p>
            <a:pPr>
              <a:buSzPct val="150000"/>
              <a:buBlip>
                <a:blip r:embed="rId4"/>
              </a:buBlip>
            </a:pPr>
            <a:r>
              <a:rPr lang="en-US" sz="2400" dirty="0" smtClean="0">
                <a:solidFill>
                  <a:srgbClr val="FF0000"/>
                </a:solidFill>
              </a:rPr>
              <a:t>  Cold War Begins, 1945</a:t>
            </a:r>
          </a:p>
          <a:p>
            <a:pPr>
              <a:buSzPct val="150000"/>
              <a:buBlip>
                <a:blip r:embed="rId4"/>
              </a:buBlip>
            </a:pPr>
            <a:r>
              <a:rPr lang="en-US" sz="2400" dirty="0">
                <a:solidFill>
                  <a:srgbClr val="FF0000"/>
                </a:solidFill>
              </a:rPr>
              <a:t> </a:t>
            </a:r>
            <a:r>
              <a:rPr lang="en-US" sz="2400" dirty="0" smtClean="0">
                <a:solidFill>
                  <a:srgbClr val="FF0000"/>
                </a:solidFill>
              </a:rPr>
              <a:t> NATO formed, 1949</a:t>
            </a:r>
          </a:p>
          <a:p>
            <a:pPr>
              <a:buSzPct val="150000"/>
              <a:buBlip>
                <a:blip r:embed="rId5"/>
              </a:buBlip>
            </a:pPr>
            <a:r>
              <a:rPr lang="en-US" sz="2400" dirty="0" smtClean="0">
                <a:solidFill>
                  <a:srgbClr val="FF0000"/>
                </a:solidFill>
              </a:rPr>
              <a:t>  Atomic Bomb Developed</a:t>
            </a:r>
          </a:p>
        </p:txBody>
      </p:sp>
      <p:sp>
        <p:nvSpPr>
          <p:cNvPr id="3" name="TextBox 2"/>
          <p:cNvSpPr txBox="1"/>
          <p:nvPr/>
        </p:nvSpPr>
        <p:spPr>
          <a:xfrm rot="1439772">
            <a:off x="4669689" y="857789"/>
            <a:ext cx="4447463" cy="1077218"/>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Communism vs. Capitalism</a:t>
            </a:r>
            <a:endParaRPr lang="en-US" sz="3200" b="1" dirty="0">
              <a:solidFill>
                <a:srgbClr val="FFFF00"/>
              </a:solidFill>
              <a:latin typeface="Arial Black" pitchFamily="34" charset="0"/>
            </a:endParaRPr>
          </a:p>
        </p:txBody>
      </p:sp>
      <p:pic>
        <p:nvPicPr>
          <p:cNvPr id="5" name="atomic bomb.asx">
            <a:hlinkClick r:id="" action="ppaction://media"/>
          </p:cNvPr>
          <p:cNvPicPr>
            <a:picLocks noRot="1" noChangeAspect="1"/>
          </p:cNvPicPr>
          <p:nvPr>
            <a:videoFile r:link="rId2"/>
          </p:nvPr>
        </p:nvPicPr>
        <p:blipFill>
          <a:blip r:embed="rId6" cstate="print"/>
          <a:stretch>
            <a:fillRect/>
          </a:stretch>
        </p:blipFill>
        <p:spPr>
          <a:xfrm>
            <a:off x="685800" y="2133600"/>
            <a:ext cx="5410200" cy="4057650"/>
          </a:xfrm>
          <a:prstGeom prst="rect">
            <a:avLst/>
          </a:prstGeom>
        </p:spPr>
      </p:pic>
    </p:spTree>
    <p:custDataLst>
      <p:tags r:id="rId1"/>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http://www.johndclare.net/images/Soviet_takeover.GIF"/>
          <p:cNvPicPr>
            <a:picLocks noChangeAspect="1" noChangeArrowheads="1"/>
          </p:cNvPicPr>
          <p:nvPr/>
        </p:nvPicPr>
        <p:blipFill>
          <a:blip r:embed="rId3" cstate="print"/>
          <a:srcRect/>
          <a:stretch>
            <a:fillRect/>
          </a:stretch>
        </p:blipFill>
        <p:spPr bwMode="auto">
          <a:xfrm>
            <a:off x="914400" y="457200"/>
            <a:ext cx="7391400" cy="5905436"/>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481004"/>
          <p:cNvPicPr>
            <a:picLocks noChangeAspect="1" noChangeArrowheads="1"/>
          </p:cNvPicPr>
          <p:nvPr/>
        </p:nvPicPr>
        <p:blipFill>
          <a:blip r:embed="rId3" cstate="print"/>
          <a:srcRect/>
          <a:stretch>
            <a:fillRect/>
          </a:stretch>
        </p:blipFill>
        <p:spPr bwMode="auto">
          <a:xfrm>
            <a:off x="1431925" y="0"/>
            <a:ext cx="6280150" cy="6858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images.wikia.com/war/images/d/d9/Mao-chinese-revolution-2560x1600.jpg"/>
          <p:cNvPicPr>
            <a:picLocks noChangeAspect="1" noChangeArrowheads="1"/>
          </p:cNvPicPr>
          <p:nvPr/>
        </p:nvPicPr>
        <p:blipFill>
          <a:blip r:embed="rId3" cstate="print"/>
          <a:srcRect/>
          <a:stretch>
            <a:fillRect/>
          </a:stretch>
        </p:blipFill>
        <p:spPr bwMode="auto">
          <a:xfrm>
            <a:off x="381000" y="1066800"/>
            <a:ext cx="8414879" cy="5257800"/>
          </a:xfrm>
          <a:prstGeom prst="rect">
            <a:avLst/>
          </a:prstGeom>
          <a:noFill/>
        </p:spPr>
      </p:pic>
      <p:sp>
        <p:nvSpPr>
          <p:cNvPr id="2" name="TextBox 1"/>
          <p:cNvSpPr txBox="1"/>
          <p:nvPr/>
        </p:nvSpPr>
        <p:spPr>
          <a:xfrm>
            <a:off x="228600" y="0"/>
            <a:ext cx="8915400" cy="461665"/>
          </a:xfrm>
          <a:prstGeom prst="rect">
            <a:avLst/>
          </a:prstGeom>
          <a:noFill/>
        </p:spPr>
        <p:txBody>
          <a:bodyPr wrap="square" rtlCol="0">
            <a:spAutoFit/>
          </a:bodyPr>
          <a:lstStyle/>
          <a:p>
            <a:pPr>
              <a:buSzPct val="150000"/>
              <a:buBlip>
                <a:blip r:embed="rId4"/>
              </a:buBlip>
            </a:pPr>
            <a:r>
              <a:rPr lang="en-US" sz="2400" dirty="0" smtClean="0">
                <a:solidFill>
                  <a:srgbClr val="FF0000"/>
                </a:solidFill>
              </a:rPr>
              <a:t>   China becomes Communist, 1948</a:t>
            </a:r>
          </a:p>
        </p:txBody>
      </p:sp>
      <p:sp>
        <p:nvSpPr>
          <p:cNvPr id="3" name="TextBox 2"/>
          <p:cNvSpPr txBox="1"/>
          <p:nvPr/>
        </p:nvSpPr>
        <p:spPr>
          <a:xfrm rot="1439772">
            <a:off x="4669689" y="857789"/>
            <a:ext cx="4447463" cy="1077218"/>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Communism vs. Capitalism</a:t>
            </a:r>
            <a:endParaRPr lang="en-US" sz="3200" b="1" dirty="0">
              <a:solidFill>
                <a:srgbClr val="FFFF00"/>
              </a:solidFill>
              <a:latin typeface="Arial Black" pitchFamily="34" charset="0"/>
            </a:endParaRPr>
          </a:p>
        </p:txBody>
      </p:sp>
    </p:spTree>
    <p:custDataLst>
      <p:tags r:id="rId1"/>
    </p:custData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915400" cy="461665"/>
          </a:xfrm>
          <a:prstGeom prst="rect">
            <a:avLst/>
          </a:prstGeom>
          <a:noFill/>
        </p:spPr>
        <p:txBody>
          <a:bodyPr wrap="square" rtlCol="0">
            <a:spAutoFit/>
          </a:bodyPr>
          <a:lstStyle/>
          <a:p>
            <a:pPr>
              <a:buSzPct val="150000"/>
              <a:buBlip>
                <a:blip r:embed="rId3"/>
              </a:buBlip>
            </a:pPr>
            <a:r>
              <a:rPr lang="en-US" sz="2400" dirty="0" smtClean="0">
                <a:solidFill>
                  <a:srgbClr val="FF0000"/>
                </a:solidFill>
              </a:rPr>
              <a:t>  South Africa Independent, Apartheid  Established , 1948</a:t>
            </a:r>
          </a:p>
        </p:txBody>
      </p:sp>
      <p:sp>
        <p:nvSpPr>
          <p:cNvPr id="3" name="TextBox 2"/>
          <p:cNvSpPr txBox="1"/>
          <p:nvPr/>
        </p:nvSpPr>
        <p:spPr>
          <a:xfrm rot="1439772">
            <a:off x="4669688" y="857788"/>
            <a:ext cx="4447463" cy="1077218"/>
          </a:xfrm>
          <a:prstGeom prst="rect">
            <a:avLst/>
          </a:prstGeom>
          <a:noFill/>
          <a:ln>
            <a:solidFill>
              <a:srgbClr val="FFFF00"/>
            </a:solidFill>
            <a:prstDash val="lgDashDot"/>
          </a:ln>
        </p:spPr>
        <p:txBody>
          <a:bodyPr wrap="square" rtlCol="0">
            <a:spAutoFit/>
          </a:bodyPr>
          <a:lstStyle/>
          <a:p>
            <a:pPr algn="ctr"/>
            <a:r>
              <a:rPr lang="en-US" sz="3200" b="1" dirty="0" smtClean="0">
                <a:solidFill>
                  <a:srgbClr val="FFFF00"/>
                </a:solidFill>
                <a:latin typeface="Arial Black" pitchFamily="34" charset="0"/>
              </a:rPr>
              <a:t>Legacy of Imperialism</a:t>
            </a:r>
            <a:endParaRPr lang="en-US" sz="3200" b="1" dirty="0">
              <a:solidFill>
                <a:srgbClr val="FFFF00"/>
              </a:solidFill>
              <a:latin typeface="Arial Black" pitchFamily="34" charset="0"/>
            </a:endParaRPr>
          </a:p>
        </p:txBody>
      </p:sp>
      <p:pic>
        <p:nvPicPr>
          <p:cNvPr id="44034" name="Picture 2" descr="http://upload.wikimedia.org/wikipedia/commons/thumb/8/81/DurbanSign1989.jpg/250px-DurbanSign1989.jpg">
            <a:hlinkClick r:id="rId4"/>
          </p:cNvPr>
          <p:cNvPicPr>
            <a:picLocks noChangeAspect="1" noChangeArrowheads="1"/>
          </p:cNvPicPr>
          <p:nvPr/>
        </p:nvPicPr>
        <p:blipFill>
          <a:blip r:embed="rId5" cstate="print"/>
          <a:srcRect/>
          <a:stretch>
            <a:fillRect/>
          </a:stretch>
        </p:blipFill>
        <p:spPr bwMode="auto">
          <a:xfrm>
            <a:off x="457200" y="1066799"/>
            <a:ext cx="2971800" cy="5063947"/>
          </a:xfrm>
          <a:prstGeom prst="rect">
            <a:avLst/>
          </a:prstGeom>
          <a:noFill/>
        </p:spPr>
      </p:pic>
      <p:pic>
        <p:nvPicPr>
          <p:cNvPr id="44036" name="Picture 4" descr="Sign reading &quot;For use by white persons. These public premises and the amenities thereof have been reserved for the exclusive use of white persons.&quot; with translation in Afrikaans.">
            <a:hlinkClick r:id="rId6"/>
          </p:cNvPr>
          <p:cNvPicPr>
            <a:picLocks noChangeAspect="1" noChangeArrowheads="1"/>
          </p:cNvPicPr>
          <p:nvPr/>
        </p:nvPicPr>
        <p:blipFill>
          <a:blip r:embed="rId7" cstate="print"/>
          <a:srcRect/>
          <a:stretch>
            <a:fillRect/>
          </a:stretch>
        </p:blipFill>
        <p:spPr bwMode="auto">
          <a:xfrm>
            <a:off x="4572000" y="2667000"/>
            <a:ext cx="3252716" cy="2971800"/>
          </a:xfrm>
          <a:prstGeom prst="rect">
            <a:avLst/>
          </a:prstGeom>
          <a:noFill/>
        </p:spPr>
      </p:pic>
      <p:pic>
        <p:nvPicPr>
          <p:cNvPr id="44038" name="Picture 6" descr="http://upload.wikimedia.org/wikipedia/commons/f/fa/Southafricanhomelandsmap.png"/>
          <p:cNvPicPr>
            <a:picLocks noChangeAspect="1" noChangeArrowheads="1"/>
          </p:cNvPicPr>
          <p:nvPr/>
        </p:nvPicPr>
        <p:blipFill>
          <a:blip r:embed="rId8" cstate="print"/>
          <a:srcRect/>
          <a:stretch>
            <a:fillRect/>
          </a:stretch>
        </p:blipFill>
        <p:spPr bwMode="auto">
          <a:xfrm>
            <a:off x="762000" y="990600"/>
            <a:ext cx="4686300" cy="5572125"/>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38"/>
                                        </p:tgtEl>
                                        <p:attrNameLst>
                                          <p:attrName>style.visibility</p:attrName>
                                        </p:attrNameLst>
                                      </p:cBhvr>
                                      <p:to>
                                        <p:strVal val="visible"/>
                                      </p:to>
                                    </p:set>
                                    <p:animEffect transition="in" filter="fade">
                                      <p:cBhvr>
                                        <p:cTn id="7" dur="2000"/>
                                        <p:tgtEl>
                                          <p:spTgt spid="44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915400" cy="461665"/>
          </a:xfrm>
          <a:prstGeom prst="rect">
            <a:avLst/>
          </a:prstGeom>
          <a:noFill/>
        </p:spPr>
        <p:txBody>
          <a:bodyPr wrap="square" rtlCol="0">
            <a:spAutoFit/>
          </a:bodyPr>
          <a:lstStyle/>
          <a:p>
            <a:pPr>
              <a:buSzPct val="150000"/>
              <a:buBlip>
                <a:blip r:embed="rId3"/>
              </a:buBlip>
            </a:pPr>
            <a:r>
              <a:rPr lang="en-US" sz="2400" dirty="0" smtClean="0">
                <a:solidFill>
                  <a:srgbClr val="FF0000"/>
                </a:solidFill>
              </a:rPr>
              <a:t>  Israel Established, 1948</a:t>
            </a:r>
          </a:p>
        </p:txBody>
      </p:sp>
      <p:sp>
        <p:nvSpPr>
          <p:cNvPr id="3" name="TextBox 2"/>
          <p:cNvSpPr txBox="1"/>
          <p:nvPr/>
        </p:nvSpPr>
        <p:spPr>
          <a:xfrm rot="1439772">
            <a:off x="4769823" y="879068"/>
            <a:ext cx="4447463" cy="584775"/>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Global Conflict</a:t>
            </a:r>
            <a:endParaRPr lang="en-US" sz="3200" b="1" dirty="0">
              <a:solidFill>
                <a:srgbClr val="FFFF00"/>
              </a:solidFill>
              <a:latin typeface="Arial Black" pitchFamily="34" charset="0"/>
            </a:endParaRPr>
          </a:p>
        </p:txBody>
      </p:sp>
      <p:pic>
        <p:nvPicPr>
          <p:cNvPr id="43010" name="Picture 2" descr="http://upload.wikimedia.org/wikipedia/commons/thumb/9/97/UN_Partition_Plan_For_Palestine_1947.png/220px-UN_Partition_Plan_For_Palestine_1947.png"/>
          <p:cNvPicPr>
            <a:picLocks noChangeAspect="1" noChangeArrowheads="1"/>
          </p:cNvPicPr>
          <p:nvPr/>
        </p:nvPicPr>
        <p:blipFill>
          <a:blip r:embed="rId4" cstate="print"/>
          <a:srcRect/>
          <a:stretch>
            <a:fillRect/>
          </a:stretch>
        </p:blipFill>
        <p:spPr bwMode="auto">
          <a:xfrm>
            <a:off x="1295400" y="761999"/>
            <a:ext cx="3200400" cy="5848005"/>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ile:Partition of India-en.svg">
            <a:hlinkClick r:id="rId3"/>
          </p:cNvPr>
          <p:cNvPicPr>
            <a:picLocks noChangeAspect="1" noChangeArrowheads="1"/>
          </p:cNvPicPr>
          <p:nvPr/>
        </p:nvPicPr>
        <p:blipFill>
          <a:blip r:embed="rId4" cstate="print"/>
          <a:srcRect/>
          <a:stretch>
            <a:fillRect/>
          </a:stretch>
        </p:blipFill>
        <p:spPr bwMode="auto">
          <a:xfrm>
            <a:off x="1524000" y="838200"/>
            <a:ext cx="4895850" cy="5715000"/>
          </a:xfrm>
          <a:prstGeom prst="rect">
            <a:avLst/>
          </a:prstGeom>
          <a:noFill/>
        </p:spPr>
      </p:pic>
      <p:sp>
        <p:nvSpPr>
          <p:cNvPr id="2" name="TextBox 1"/>
          <p:cNvSpPr txBox="1"/>
          <p:nvPr/>
        </p:nvSpPr>
        <p:spPr>
          <a:xfrm>
            <a:off x="228600" y="0"/>
            <a:ext cx="8915400" cy="461665"/>
          </a:xfrm>
          <a:prstGeom prst="rect">
            <a:avLst/>
          </a:prstGeom>
          <a:noFill/>
        </p:spPr>
        <p:txBody>
          <a:bodyPr wrap="square" rtlCol="0">
            <a:spAutoFit/>
          </a:bodyPr>
          <a:lstStyle/>
          <a:p>
            <a:pPr>
              <a:buSzPct val="150000"/>
              <a:buBlip>
                <a:blip r:embed="rId5"/>
              </a:buBlip>
            </a:pPr>
            <a:r>
              <a:rPr lang="en-US" sz="2400" dirty="0" smtClean="0">
                <a:solidFill>
                  <a:srgbClr val="FF0000"/>
                </a:solidFill>
              </a:rPr>
              <a:t>   India &amp; Pakistan Independent, 1947</a:t>
            </a:r>
          </a:p>
        </p:txBody>
      </p:sp>
      <p:sp>
        <p:nvSpPr>
          <p:cNvPr id="3" name="TextBox 2"/>
          <p:cNvSpPr txBox="1"/>
          <p:nvPr/>
        </p:nvSpPr>
        <p:spPr>
          <a:xfrm rot="1439772">
            <a:off x="4669688" y="857788"/>
            <a:ext cx="4447463" cy="1077218"/>
          </a:xfrm>
          <a:prstGeom prst="rect">
            <a:avLst/>
          </a:prstGeom>
          <a:noFill/>
          <a:ln>
            <a:solidFill>
              <a:srgbClr val="FFFF00"/>
            </a:solidFill>
            <a:prstDash val="lgDashDot"/>
          </a:ln>
        </p:spPr>
        <p:txBody>
          <a:bodyPr wrap="square" rtlCol="0">
            <a:spAutoFit/>
          </a:bodyPr>
          <a:lstStyle/>
          <a:p>
            <a:pPr algn="ctr"/>
            <a:r>
              <a:rPr lang="en-US" sz="3200" b="1" dirty="0" smtClean="0">
                <a:solidFill>
                  <a:srgbClr val="FFFF00"/>
                </a:solidFill>
                <a:latin typeface="Arial Black" pitchFamily="34" charset="0"/>
              </a:rPr>
              <a:t>Legacy of Imperialism</a:t>
            </a:r>
            <a:endParaRPr lang="en-US" sz="3200" b="1" dirty="0">
              <a:solidFill>
                <a:srgbClr val="FFFF00"/>
              </a:solidFill>
              <a:latin typeface="Arial Black" pitchFamily="34" charset="0"/>
            </a:endParaRPr>
          </a:p>
        </p:txBody>
      </p:sp>
    </p:spTree>
    <p:custDataLst>
      <p:tags r:id="rId1"/>
    </p:custData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http://gulagbound.com/wp-content/uploads/2011/11/United-Nations-General-Assembly-Getty.jpg"/>
          <p:cNvPicPr>
            <a:picLocks noChangeAspect="1" noChangeArrowheads="1"/>
          </p:cNvPicPr>
          <p:nvPr/>
        </p:nvPicPr>
        <p:blipFill>
          <a:blip r:embed="rId3" cstate="print"/>
          <a:srcRect/>
          <a:stretch>
            <a:fillRect/>
          </a:stretch>
        </p:blipFill>
        <p:spPr bwMode="auto">
          <a:xfrm>
            <a:off x="228600" y="1066800"/>
            <a:ext cx="5829298" cy="3886200"/>
          </a:xfrm>
          <a:prstGeom prst="rect">
            <a:avLst/>
          </a:prstGeom>
          <a:noFill/>
        </p:spPr>
      </p:pic>
      <p:sp>
        <p:nvSpPr>
          <p:cNvPr id="2" name="TextBox 1"/>
          <p:cNvSpPr txBox="1"/>
          <p:nvPr/>
        </p:nvSpPr>
        <p:spPr>
          <a:xfrm>
            <a:off x="228600" y="0"/>
            <a:ext cx="8915400" cy="461665"/>
          </a:xfrm>
          <a:prstGeom prst="rect">
            <a:avLst/>
          </a:prstGeom>
          <a:noFill/>
        </p:spPr>
        <p:txBody>
          <a:bodyPr wrap="square" rtlCol="0">
            <a:spAutoFit/>
          </a:bodyPr>
          <a:lstStyle/>
          <a:p>
            <a:pPr>
              <a:buSzPct val="150000"/>
              <a:buBlip>
                <a:blip r:embed="rId4"/>
              </a:buBlip>
            </a:pPr>
            <a:r>
              <a:rPr lang="en-US" sz="2400" dirty="0" smtClean="0">
                <a:solidFill>
                  <a:srgbClr val="FF0000"/>
                </a:solidFill>
              </a:rPr>
              <a:t>  United Nations established, 1945</a:t>
            </a:r>
          </a:p>
        </p:txBody>
      </p:sp>
      <p:sp>
        <p:nvSpPr>
          <p:cNvPr id="3" name="TextBox 2"/>
          <p:cNvSpPr txBox="1"/>
          <p:nvPr/>
        </p:nvSpPr>
        <p:spPr>
          <a:xfrm rot="1439772">
            <a:off x="4669689" y="1086388"/>
            <a:ext cx="4447463" cy="1077218"/>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Global inter-connectedness</a:t>
            </a:r>
            <a:endParaRPr lang="en-US" sz="3200" b="1" dirty="0">
              <a:solidFill>
                <a:srgbClr val="FFFF00"/>
              </a:solidFill>
              <a:latin typeface="Arial Black" pitchFamily="34" charset="0"/>
            </a:endParaRPr>
          </a:p>
        </p:txBody>
      </p:sp>
      <p:pic>
        <p:nvPicPr>
          <p:cNvPr id="40962" name="Picture 2" descr="http://t1.gstatic.com/images?q=tbn:ANd9GcS1JSk67SPx_ArUKE5p9zw8pMaM0uLShDpEPM_P1ITT5DRbRAuD21XFJ_n5"/>
          <p:cNvPicPr>
            <a:picLocks noChangeAspect="1" noChangeArrowheads="1"/>
          </p:cNvPicPr>
          <p:nvPr/>
        </p:nvPicPr>
        <p:blipFill>
          <a:blip r:embed="rId5" cstate="print"/>
          <a:srcRect/>
          <a:stretch>
            <a:fillRect/>
          </a:stretch>
        </p:blipFill>
        <p:spPr bwMode="auto">
          <a:xfrm>
            <a:off x="5048250" y="4021312"/>
            <a:ext cx="4095750" cy="2836688"/>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a:off x="0" y="457200"/>
            <a:ext cx="9144000" cy="0"/>
          </a:xfrm>
          <a:prstGeom prst="straightConnector1">
            <a:avLst/>
          </a:prstGeom>
          <a:ln w="603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rot="18977361">
            <a:off x="2222164" y="564336"/>
            <a:ext cx="200369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1950’s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TextBox 6"/>
          <p:cNvSpPr txBox="1"/>
          <p:nvPr/>
        </p:nvSpPr>
        <p:spPr>
          <a:xfrm>
            <a:off x="228600" y="1905000"/>
            <a:ext cx="8915400" cy="4832092"/>
          </a:xfrm>
          <a:prstGeom prst="rect">
            <a:avLst/>
          </a:prstGeom>
          <a:noFill/>
        </p:spPr>
        <p:txBody>
          <a:bodyPr wrap="square" rtlCol="0">
            <a:spAutoFit/>
          </a:bodyPr>
          <a:lstStyle/>
          <a:p>
            <a:pPr>
              <a:buSzPct val="150000"/>
              <a:buBlip>
                <a:blip r:embed="rId3"/>
              </a:buBlip>
            </a:pPr>
            <a:r>
              <a:rPr lang="en-US" sz="2800" dirty="0" smtClean="0">
                <a:solidFill>
                  <a:srgbClr val="FF0000"/>
                </a:solidFill>
              </a:rPr>
              <a:t>  European Economic Community Established, 1957</a:t>
            </a:r>
          </a:p>
          <a:p>
            <a:pPr>
              <a:buSzPct val="150000"/>
              <a:buBlip>
                <a:blip r:embed="rId3"/>
              </a:buBlip>
            </a:pPr>
            <a:r>
              <a:rPr lang="en-US" sz="2800" dirty="0">
                <a:solidFill>
                  <a:srgbClr val="FF0000"/>
                </a:solidFill>
              </a:rPr>
              <a:t> </a:t>
            </a:r>
            <a:r>
              <a:rPr lang="en-US" sz="2800" dirty="0" smtClean="0">
                <a:solidFill>
                  <a:srgbClr val="FF0000"/>
                </a:solidFill>
              </a:rPr>
              <a:t> Warsaw Pact, 1955 </a:t>
            </a:r>
          </a:p>
          <a:p>
            <a:pPr>
              <a:buSzPct val="150000"/>
              <a:buBlip>
                <a:blip r:embed="rId4"/>
              </a:buBlip>
            </a:pPr>
            <a:r>
              <a:rPr lang="en-US" sz="2800" dirty="0">
                <a:solidFill>
                  <a:srgbClr val="FF0000"/>
                </a:solidFill>
              </a:rPr>
              <a:t> </a:t>
            </a:r>
            <a:r>
              <a:rPr lang="en-US" sz="2800" dirty="0" smtClean="0">
                <a:solidFill>
                  <a:srgbClr val="FF0000"/>
                </a:solidFill>
              </a:rPr>
              <a:t> De-Stalinization of USSR</a:t>
            </a:r>
          </a:p>
          <a:p>
            <a:pPr>
              <a:buSzPct val="150000"/>
              <a:buBlip>
                <a:blip r:embed="rId4"/>
              </a:buBlip>
            </a:pPr>
            <a:r>
              <a:rPr lang="en-US" sz="2800" dirty="0">
                <a:solidFill>
                  <a:srgbClr val="FF0000"/>
                </a:solidFill>
              </a:rPr>
              <a:t> </a:t>
            </a:r>
            <a:r>
              <a:rPr lang="en-US" sz="2800" dirty="0" smtClean="0">
                <a:solidFill>
                  <a:srgbClr val="FF0000"/>
                </a:solidFill>
              </a:rPr>
              <a:t> Sputnik, 1957</a:t>
            </a:r>
          </a:p>
          <a:p>
            <a:pPr>
              <a:buSzPct val="150000"/>
              <a:buBlip>
                <a:blip r:embed="rId5"/>
              </a:buBlip>
            </a:pPr>
            <a:r>
              <a:rPr lang="en-US" sz="2800" dirty="0" smtClean="0">
                <a:solidFill>
                  <a:srgbClr val="FF0000"/>
                </a:solidFill>
              </a:rPr>
              <a:t>  Cuba becomes Communist</a:t>
            </a:r>
          </a:p>
          <a:p>
            <a:pPr>
              <a:buSzPct val="150000"/>
              <a:buBlip>
                <a:blip r:embed="rId5"/>
              </a:buBlip>
            </a:pPr>
            <a:r>
              <a:rPr lang="en-US" sz="2800" dirty="0">
                <a:solidFill>
                  <a:srgbClr val="FF0000"/>
                </a:solidFill>
              </a:rPr>
              <a:t> </a:t>
            </a:r>
            <a:r>
              <a:rPr lang="en-US" sz="2800" dirty="0" smtClean="0">
                <a:solidFill>
                  <a:srgbClr val="FF0000"/>
                </a:solidFill>
              </a:rPr>
              <a:t> H-Bomb</a:t>
            </a:r>
          </a:p>
          <a:p>
            <a:pPr>
              <a:buSzPct val="150000"/>
              <a:buBlip>
                <a:blip r:embed="rId5"/>
              </a:buBlip>
            </a:pPr>
            <a:r>
              <a:rPr lang="en-US" sz="2800" dirty="0">
                <a:solidFill>
                  <a:srgbClr val="FF0000"/>
                </a:solidFill>
              </a:rPr>
              <a:t> </a:t>
            </a:r>
            <a:r>
              <a:rPr lang="en-US" sz="2800" dirty="0" smtClean="0">
                <a:solidFill>
                  <a:srgbClr val="FF0000"/>
                </a:solidFill>
              </a:rPr>
              <a:t> Nuclear Powered Submarines</a:t>
            </a:r>
          </a:p>
          <a:p>
            <a:pPr>
              <a:buSzPct val="150000"/>
              <a:buBlip>
                <a:blip r:embed="rId6"/>
              </a:buBlip>
            </a:pPr>
            <a:r>
              <a:rPr lang="en-US" sz="2800" dirty="0">
                <a:solidFill>
                  <a:srgbClr val="FF0000"/>
                </a:solidFill>
              </a:rPr>
              <a:t> </a:t>
            </a:r>
            <a:r>
              <a:rPr lang="en-US" sz="2800" dirty="0" smtClean="0">
                <a:solidFill>
                  <a:srgbClr val="FF0000"/>
                </a:solidFill>
              </a:rPr>
              <a:t> Morocco, Tunis, Libya &amp; Ghana gain independence</a:t>
            </a:r>
          </a:p>
          <a:p>
            <a:pPr>
              <a:buSzPct val="150000"/>
              <a:buBlip>
                <a:blip r:embed="rId7"/>
              </a:buBlip>
            </a:pPr>
            <a:r>
              <a:rPr lang="en-US" sz="2800" dirty="0">
                <a:solidFill>
                  <a:srgbClr val="FF0000"/>
                </a:solidFill>
              </a:rPr>
              <a:t> </a:t>
            </a:r>
            <a:r>
              <a:rPr lang="en-US" sz="2800" dirty="0" smtClean="0">
                <a:solidFill>
                  <a:srgbClr val="FF0000"/>
                </a:solidFill>
              </a:rPr>
              <a:t> Korean War, 1950-53</a:t>
            </a:r>
          </a:p>
          <a:p>
            <a:pPr>
              <a:buSzPct val="150000"/>
              <a:buBlip>
                <a:blip r:embed="rId7"/>
              </a:buBlip>
            </a:pPr>
            <a:r>
              <a:rPr lang="en-US" sz="2800" dirty="0">
                <a:solidFill>
                  <a:srgbClr val="FF0000"/>
                </a:solidFill>
              </a:rPr>
              <a:t> </a:t>
            </a:r>
            <a:r>
              <a:rPr lang="en-US" sz="2800" dirty="0" smtClean="0">
                <a:solidFill>
                  <a:srgbClr val="FF0000"/>
                </a:solidFill>
              </a:rPr>
              <a:t> Vietnam Fights for Independence</a:t>
            </a:r>
          </a:p>
          <a:p>
            <a:pPr>
              <a:buSzPct val="150000"/>
              <a:buBlip>
                <a:blip r:embed="rId7"/>
              </a:buBlip>
            </a:pPr>
            <a:r>
              <a:rPr lang="en-US" sz="2800" dirty="0">
                <a:solidFill>
                  <a:srgbClr val="FF0000"/>
                </a:solidFill>
              </a:rPr>
              <a:t> </a:t>
            </a:r>
            <a:r>
              <a:rPr lang="en-US" sz="2800" dirty="0" smtClean="0">
                <a:solidFill>
                  <a:srgbClr val="FF0000"/>
                </a:solidFill>
              </a:rPr>
              <a:t> China’s Great Leap Forward, 1958-1961</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2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2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20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20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20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20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fade">
                                      <p:cBhvr>
                                        <p:cTn id="47" dur="2000"/>
                                        <p:tgtEl>
                                          <p:spTgt spid="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xEl>
                                              <p:pRg st="9" end="9"/>
                                            </p:txEl>
                                          </p:spTgt>
                                        </p:tgtEl>
                                        <p:attrNameLst>
                                          <p:attrName>style.visibility</p:attrName>
                                        </p:attrNameLst>
                                      </p:cBhvr>
                                      <p:to>
                                        <p:strVal val="visible"/>
                                      </p:to>
                                    </p:set>
                                    <p:animEffect transition="in" filter="fade">
                                      <p:cBhvr>
                                        <p:cTn id="52" dur="2000"/>
                                        <p:tgtEl>
                                          <p:spTgt spid="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xEl>
                                              <p:pRg st="10" end="10"/>
                                            </p:txEl>
                                          </p:spTgt>
                                        </p:tgtEl>
                                        <p:attrNameLst>
                                          <p:attrName>style.visibility</p:attrName>
                                        </p:attrNameLst>
                                      </p:cBhvr>
                                      <p:to>
                                        <p:strVal val="visible"/>
                                      </p:to>
                                    </p:set>
                                    <p:animEffect transition="in" filter="fade">
                                      <p:cBhvr>
                                        <p:cTn id="57" dur="20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0"/>
            <a:ext cx="8839200" cy="523220"/>
          </a:xfrm>
          <a:prstGeom prst="rect">
            <a:avLst/>
          </a:prstGeom>
          <a:noFill/>
        </p:spPr>
        <p:txBody>
          <a:bodyPr wrap="square" rtlCol="0">
            <a:spAutoFit/>
          </a:bodyPr>
          <a:lstStyle/>
          <a:p>
            <a:pPr>
              <a:buSzPct val="150000"/>
              <a:buBlip>
                <a:blip r:embed="rId3"/>
              </a:buBlip>
            </a:pPr>
            <a:r>
              <a:rPr lang="en-US" sz="2800" dirty="0" smtClean="0">
                <a:solidFill>
                  <a:srgbClr val="FF0000"/>
                </a:solidFill>
              </a:rPr>
              <a:t> Einstein &amp; Freud publish, 1905</a:t>
            </a:r>
            <a:endParaRPr lang="en-US" sz="2800" dirty="0">
              <a:solidFill>
                <a:srgbClr val="FF0000"/>
              </a:solidFill>
            </a:endParaRPr>
          </a:p>
        </p:txBody>
      </p:sp>
      <p:sp>
        <p:nvSpPr>
          <p:cNvPr id="4" name="TextBox 3"/>
          <p:cNvSpPr txBox="1"/>
          <p:nvPr/>
        </p:nvSpPr>
        <p:spPr>
          <a:xfrm rot="1439772">
            <a:off x="4769821" y="879068"/>
            <a:ext cx="4447463" cy="584775"/>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Changing Reality</a:t>
            </a:r>
            <a:endParaRPr lang="en-US" sz="3200" b="1" dirty="0">
              <a:solidFill>
                <a:srgbClr val="FFFF00"/>
              </a:solidFill>
              <a:latin typeface="Arial Black" pitchFamily="34" charset="0"/>
            </a:endParaRPr>
          </a:p>
        </p:txBody>
      </p:sp>
      <p:pic>
        <p:nvPicPr>
          <p:cNvPr id="46082" name="Picture 2" descr="http://webspace.ship.edu/cgboer/sigmund.jpg"/>
          <p:cNvPicPr>
            <a:picLocks noChangeAspect="1" noChangeArrowheads="1"/>
          </p:cNvPicPr>
          <p:nvPr/>
        </p:nvPicPr>
        <p:blipFill>
          <a:blip r:embed="rId4" cstate="print"/>
          <a:srcRect/>
          <a:stretch>
            <a:fillRect/>
          </a:stretch>
        </p:blipFill>
        <p:spPr bwMode="auto">
          <a:xfrm>
            <a:off x="5105400" y="1832956"/>
            <a:ext cx="2247900" cy="3310544"/>
          </a:xfrm>
          <a:prstGeom prst="rect">
            <a:avLst/>
          </a:prstGeom>
          <a:noFill/>
        </p:spPr>
      </p:pic>
      <p:pic>
        <p:nvPicPr>
          <p:cNvPr id="46084" name="Picture 4" descr="http://www.einsteinracing.com/upload/images/blog/albert-einstein.jpg"/>
          <p:cNvPicPr>
            <a:picLocks noChangeAspect="1" noChangeArrowheads="1"/>
          </p:cNvPicPr>
          <p:nvPr/>
        </p:nvPicPr>
        <p:blipFill>
          <a:blip r:embed="rId5" cstate="print"/>
          <a:srcRect/>
          <a:stretch>
            <a:fillRect/>
          </a:stretch>
        </p:blipFill>
        <p:spPr bwMode="auto">
          <a:xfrm>
            <a:off x="990600" y="1828800"/>
            <a:ext cx="2745653" cy="33528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www.bikealpine.com/mzd06.jpg"/>
          <p:cNvPicPr>
            <a:picLocks noChangeAspect="1" noChangeArrowheads="1"/>
          </p:cNvPicPr>
          <p:nvPr/>
        </p:nvPicPr>
        <p:blipFill>
          <a:blip r:embed="rId3" cstate="print"/>
          <a:srcRect/>
          <a:stretch>
            <a:fillRect/>
          </a:stretch>
        </p:blipFill>
        <p:spPr bwMode="auto">
          <a:xfrm>
            <a:off x="2286000" y="0"/>
            <a:ext cx="4724400" cy="6884127"/>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915400" cy="3108543"/>
          </a:xfrm>
          <a:prstGeom prst="rect">
            <a:avLst/>
          </a:prstGeom>
          <a:noFill/>
        </p:spPr>
        <p:txBody>
          <a:bodyPr wrap="square" rtlCol="0">
            <a:spAutoFit/>
          </a:bodyPr>
          <a:lstStyle/>
          <a:p>
            <a:pPr>
              <a:buSzPct val="150000"/>
              <a:buBlip>
                <a:blip r:embed="rId3"/>
              </a:buBlip>
            </a:pPr>
            <a:r>
              <a:rPr lang="en-US" sz="2800" dirty="0" smtClean="0">
                <a:solidFill>
                  <a:srgbClr val="FF0000"/>
                </a:solidFill>
              </a:rPr>
              <a:t>  Warsaw Pact, 1955 </a:t>
            </a:r>
          </a:p>
          <a:p>
            <a:pPr>
              <a:buSzPct val="150000"/>
              <a:buBlip>
                <a:blip r:embed="rId4"/>
              </a:buBlip>
            </a:pPr>
            <a:r>
              <a:rPr lang="en-US" sz="2800" dirty="0">
                <a:solidFill>
                  <a:srgbClr val="FF0000"/>
                </a:solidFill>
              </a:rPr>
              <a:t> </a:t>
            </a:r>
            <a:r>
              <a:rPr lang="en-US" sz="2800" dirty="0" smtClean="0">
                <a:solidFill>
                  <a:srgbClr val="FF0000"/>
                </a:solidFill>
              </a:rPr>
              <a:t> De-Stalinization of USSR</a:t>
            </a:r>
          </a:p>
          <a:p>
            <a:pPr>
              <a:buSzPct val="150000"/>
              <a:buBlip>
                <a:blip r:embed="rId4"/>
              </a:buBlip>
            </a:pPr>
            <a:r>
              <a:rPr lang="en-US" sz="2800" dirty="0">
                <a:solidFill>
                  <a:srgbClr val="FF0000"/>
                </a:solidFill>
              </a:rPr>
              <a:t> </a:t>
            </a:r>
            <a:r>
              <a:rPr lang="en-US" sz="2800" dirty="0" smtClean="0">
                <a:solidFill>
                  <a:srgbClr val="FF0000"/>
                </a:solidFill>
              </a:rPr>
              <a:t> Sputnik, 1957</a:t>
            </a:r>
          </a:p>
          <a:p>
            <a:pPr>
              <a:buSzPct val="150000"/>
              <a:buBlip>
                <a:blip r:embed="rId5"/>
              </a:buBlip>
            </a:pPr>
            <a:r>
              <a:rPr lang="en-US" sz="2800" dirty="0" smtClean="0">
                <a:solidFill>
                  <a:srgbClr val="FF0000"/>
                </a:solidFill>
              </a:rPr>
              <a:t>  Cuba becomes Communist</a:t>
            </a:r>
          </a:p>
          <a:p>
            <a:pPr>
              <a:buSzPct val="150000"/>
              <a:buBlip>
                <a:blip r:embed="rId5"/>
              </a:buBlip>
            </a:pPr>
            <a:r>
              <a:rPr lang="en-US" sz="2800" dirty="0">
                <a:solidFill>
                  <a:srgbClr val="FF0000"/>
                </a:solidFill>
              </a:rPr>
              <a:t> </a:t>
            </a:r>
            <a:r>
              <a:rPr lang="en-US" sz="2800" dirty="0" smtClean="0">
                <a:solidFill>
                  <a:srgbClr val="FF0000"/>
                </a:solidFill>
              </a:rPr>
              <a:t> H-Bomb</a:t>
            </a:r>
          </a:p>
          <a:p>
            <a:pPr>
              <a:buSzPct val="150000"/>
              <a:buBlip>
                <a:blip r:embed="rId5"/>
              </a:buBlip>
            </a:pPr>
            <a:r>
              <a:rPr lang="en-US" sz="2800" dirty="0">
                <a:solidFill>
                  <a:srgbClr val="FF0000"/>
                </a:solidFill>
              </a:rPr>
              <a:t> </a:t>
            </a:r>
            <a:r>
              <a:rPr lang="en-US" sz="2800" dirty="0" smtClean="0">
                <a:solidFill>
                  <a:srgbClr val="FF0000"/>
                </a:solidFill>
              </a:rPr>
              <a:t> Nuclear Powered Submarines</a:t>
            </a:r>
          </a:p>
          <a:p>
            <a:pPr>
              <a:buSzPct val="150000"/>
              <a:buBlip>
                <a:blip r:embed="rId6"/>
              </a:buBlip>
            </a:pPr>
            <a:r>
              <a:rPr lang="en-US" sz="2800" dirty="0">
                <a:solidFill>
                  <a:srgbClr val="FF0000"/>
                </a:solidFill>
              </a:rPr>
              <a:t> </a:t>
            </a:r>
            <a:r>
              <a:rPr lang="en-US" sz="2800" dirty="0" smtClean="0">
                <a:solidFill>
                  <a:srgbClr val="FF0000"/>
                </a:solidFill>
              </a:rPr>
              <a:t> Korean War, 1950-53</a:t>
            </a:r>
          </a:p>
        </p:txBody>
      </p:sp>
      <p:sp>
        <p:nvSpPr>
          <p:cNvPr id="3" name="TextBox 2"/>
          <p:cNvSpPr txBox="1"/>
          <p:nvPr/>
        </p:nvSpPr>
        <p:spPr>
          <a:xfrm rot="1439772">
            <a:off x="4669689" y="857789"/>
            <a:ext cx="4447463" cy="1077218"/>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Communism vs. Capitalism</a:t>
            </a:r>
            <a:endParaRPr lang="en-US" sz="3200" b="1" dirty="0">
              <a:solidFill>
                <a:srgbClr val="FFFF00"/>
              </a:solidFill>
              <a:latin typeface="Arial Black" pitchFamily="34" charset="0"/>
            </a:endParaRPr>
          </a:p>
        </p:txBody>
      </p:sp>
      <p:pic>
        <p:nvPicPr>
          <p:cNvPr id="4" name="Picture 5" descr="800px-Cold_War_Map_1980"/>
          <p:cNvPicPr>
            <a:picLocks noChangeAspect="1" noChangeArrowheads="1"/>
          </p:cNvPicPr>
          <p:nvPr/>
        </p:nvPicPr>
        <p:blipFill>
          <a:blip r:embed="rId7" cstate="print">
            <a:clrChange>
              <a:clrFrom>
                <a:srgbClr val="FFFFFF"/>
              </a:clrFrom>
              <a:clrTo>
                <a:srgbClr val="FFFFFF">
                  <a:alpha val="0"/>
                </a:srgbClr>
              </a:clrTo>
            </a:clrChange>
          </a:blip>
          <a:srcRect r="12000"/>
          <a:stretch>
            <a:fillRect/>
          </a:stretch>
        </p:blipFill>
        <p:spPr bwMode="auto">
          <a:xfrm>
            <a:off x="0" y="3048000"/>
            <a:ext cx="7622646" cy="3810000"/>
          </a:xfrm>
          <a:prstGeom prst="rect">
            <a:avLst/>
          </a:prstGeom>
          <a:noFill/>
        </p:spPr>
      </p:pic>
      <p:pic>
        <p:nvPicPr>
          <p:cNvPr id="34818" name="Picture 2" descr="http://radio.foxnews.com/wp-content/uploads/2011/01/sputnik.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876800" y="1676400"/>
            <a:ext cx="4508500" cy="5983045"/>
          </a:xfrm>
          <a:prstGeom prst="rect">
            <a:avLst/>
          </a:prstGeom>
          <a:noFill/>
        </p:spPr>
      </p:pic>
      <p:pic>
        <p:nvPicPr>
          <p:cNvPr id="34822" name="Picture 6" descr="http://www.denizaltici.com/images/DH-2.NUK.RUS.955%20Borei%20clas.JPG"/>
          <p:cNvPicPr>
            <a:picLocks noChangeAspect="1" noChangeArrowheads="1"/>
          </p:cNvPicPr>
          <p:nvPr/>
        </p:nvPicPr>
        <p:blipFill>
          <a:blip r:embed="rId9" cstate="print">
            <a:clrChange>
              <a:clrFrom>
                <a:srgbClr val="008083"/>
              </a:clrFrom>
              <a:clrTo>
                <a:srgbClr val="008083">
                  <a:alpha val="0"/>
                </a:srgbClr>
              </a:clrTo>
            </a:clrChange>
          </a:blip>
          <a:srcRect/>
          <a:stretch>
            <a:fillRect/>
          </a:stretch>
        </p:blipFill>
        <p:spPr bwMode="auto">
          <a:xfrm>
            <a:off x="9448800" y="-2286000"/>
            <a:ext cx="6200775" cy="2990850"/>
          </a:xfrm>
          <a:prstGeom prst="rect">
            <a:avLst/>
          </a:prstGeom>
          <a:noFill/>
        </p:spPr>
      </p:pic>
      <p:pic>
        <p:nvPicPr>
          <p:cNvPr id="34824" name="Picture 8" descr="http://www.physics.rutgers.edu/ugrad/228/02bravo.jpg"/>
          <p:cNvPicPr>
            <a:picLocks noChangeAspect="1" noChangeArrowheads="1"/>
          </p:cNvPicPr>
          <p:nvPr/>
        </p:nvPicPr>
        <p:blipFill>
          <a:blip r:embed="rId10" cstate="print"/>
          <a:srcRect/>
          <a:stretch>
            <a:fillRect/>
          </a:stretch>
        </p:blipFill>
        <p:spPr bwMode="auto">
          <a:xfrm>
            <a:off x="2591770" y="3429000"/>
            <a:ext cx="6552229" cy="3429000"/>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accel="50000" decel="50000" fill="hold" nodeType="clickEffect">
                                  <p:stCondLst>
                                    <p:cond delay="0"/>
                                  </p:stCondLst>
                                  <p:endCondLst>
                                    <p:cond evt="onNext" delay="0">
                                      <p:tgtEl>
                                        <p:sldTgt/>
                                      </p:tgtEl>
                                    </p:cond>
                                  </p:endCondLst>
                                  <p:childTnLst>
                                    <p:animMotion origin="layout" path="M 0.01007 -0.09806 C 0.36285 -0.25879 0.71598 -0.41975 0.98994 -0.45861 C 1.26441 -0.49769 1.45938 -0.4149 1.65487 -0.3321 " pathEditMode="relative" rAng="-256334" ptsTypes="aaA">
                                      <p:cBhvr>
                                        <p:cTn id="6" dur="5000" fill="hold"/>
                                        <p:tgtEl>
                                          <p:spTgt spid="34818"/>
                                        </p:tgtEl>
                                        <p:attrNameLst>
                                          <p:attrName>ppt_x</p:attrName>
                                          <p:attrName>ppt_y</p:attrName>
                                        </p:attrNameLst>
                                      </p:cBhvr>
                                      <p:rCtr x="817" y="-219"/>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repeatCount="indefinite" accel="50000" decel="50000" fill="hold" nodeType="clickEffect">
                                  <p:stCondLst>
                                    <p:cond delay="0"/>
                                  </p:stCondLst>
                                  <p:endCondLst>
                                    <p:cond evt="onNext" delay="0">
                                      <p:tgtEl>
                                        <p:sldTgt/>
                                      </p:tgtEl>
                                    </p:cond>
                                  </p:endCondLst>
                                  <p:childTnLst>
                                    <p:animMotion origin="layout" path="M 4.16667E-6 1.13784E-6 L -1.86407 1.16975 " pathEditMode="relative" rAng="0" ptsTypes="AA">
                                      <p:cBhvr>
                                        <p:cTn id="10" dur="5000" fill="hold"/>
                                        <p:tgtEl>
                                          <p:spTgt spid="34822"/>
                                        </p:tgtEl>
                                        <p:attrNameLst>
                                          <p:attrName>ppt_x</p:attrName>
                                          <p:attrName>ppt_y</p:attrName>
                                        </p:attrNameLst>
                                      </p:cBhvr>
                                      <p:rCtr x="-932" y="585"/>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824"/>
                                        </p:tgtEl>
                                        <p:attrNameLst>
                                          <p:attrName>style.visibility</p:attrName>
                                        </p:attrNameLst>
                                      </p:cBhvr>
                                      <p:to>
                                        <p:strVal val="visible"/>
                                      </p:to>
                                    </p:set>
                                    <p:animEffect transition="in" filter="fade">
                                      <p:cBhvr>
                                        <p:cTn id="20" dur="2000"/>
                                        <p:tgtEl>
                                          <p:spTgt spid="34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http://www.kvacanada.com/maps_c1.jpg"/>
          <p:cNvPicPr>
            <a:picLocks noChangeAspect="1" noChangeArrowheads="1"/>
          </p:cNvPicPr>
          <p:nvPr/>
        </p:nvPicPr>
        <p:blipFill>
          <a:blip r:embed="rId3" cstate="print"/>
          <a:srcRect/>
          <a:stretch>
            <a:fillRect/>
          </a:stretch>
        </p:blipFill>
        <p:spPr bwMode="auto">
          <a:xfrm>
            <a:off x="0" y="0"/>
            <a:ext cx="4629150" cy="6919490"/>
          </a:xfrm>
          <a:prstGeom prst="rect">
            <a:avLst/>
          </a:prstGeom>
          <a:noFill/>
        </p:spPr>
      </p:pic>
      <p:sp>
        <p:nvSpPr>
          <p:cNvPr id="3" name="TextBox 2"/>
          <p:cNvSpPr txBox="1"/>
          <p:nvPr/>
        </p:nvSpPr>
        <p:spPr>
          <a:xfrm>
            <a:off x="5334000" y="1219200"/>
            <a:ext cx="2743200" cy="830997"/>
          </a:xfrm>
          <a:prstGeom prst="rect">
            <a:avLst/>
          </a:prstGeom>
          <a:noFill/>
        </p:spPr>
        <p:txBody>
          <a:bodyPr wrap="square" rtlCol="0">
            <a:spAutoFit/>
          </a:bodyPr>
          <a:lstStyle/>
          <a:p>
            <a:r>
              <a:rPr lang="en-US" sz="2400" dirty="0" smtClean="0">
                <a:solidFill>
                  <a:schemeClr val="bg1"/>
                </a:solidFill>
              </a:rPr>
              <a:t>The Korean War, a UN Action?</a:t>
            </a:r>
            <a:endParaRPr lang="en-US" sz="2400" dirty="0">
              <a:solidFill>
                <a:schemeClr val="bg1"/>
              </a:solidFill>
            </a:endParaRPr>
          </a:p>
        </p:txBody>
      </p:sp>
    </p:spTree>
    <p:custDataLst>
      <p:tags r:id="rId1"/>
    </p:custData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http://www.permaculture.org.au/images/famine_china.jpg"/>
          <p:cNvPicPr>
            <a:picLocks noChangeAspect="1" noChangeArrowheads="1"/>
          </p:cNvPicPr>
          <p:nvPr/>
        </p:nvPicPr>
        <p:blipFill>
          <a:blip r:embed="rId3" cstate="print"/>
          <a:srcRect r="4651" b="3256"/>
          <a:stretch>
            <a:fillRect/>
          </a:stretch>
        </p:blipFill>
        <p:spPr bwMode="auto">
          <a:xfrm>
            <a:off x="4343400" y="1752600"/>
            <a:ext cx="3124200" cy="3962400"/>
          </a:xfrm>
          <a:prstGeom prst="rect">
            <a:avLst/>
          </a:prstGeom>
          <a:noFill/>
        </p:spPr>
      </p:pic>
      <p:sp>
        <p:nvSpPr>
          <p:cNvPr id="2" name="TextBox 1"/>
          <p:cNvSpPr txBox="1"/>
          <p:nvPr/>
        </p:nvSpPr>
        <p:spPr>
          <a:xfrm>
            <a:off x="228600" y="0"/>
            <a:ext cx="8915400" cy="523220"/>
          </a:xfrm>
          <a:prstGeom prst="rect">
            <a:avLst/>
          </a:prstGeom>
          <a:noFill/>
        </p:spPr>
        <p:txBody>
          <a:bodyPr wrap="square" rtlCol="0">
            <a:spAutoFit/>
          </a:bodyPr>
          <a:lstStyle/>
          <a:p>
            <a:pPr>
              <a:buSzPct val="150000"/>
              <a:buBlip>
                <a:blip r:embed="rId4"/>
              </a:buBlip>
            </a:pPr>
            <a:r>
              <a:rPr lang="en-US" sz="2800" dirty="0" smtClean="0">
                <a:solidFill>
                  <a:srgbClr val="FF0000"/>
                </a:solidFill>
              </a:rPr>
              <a:t>  China’s Great Leap Forward, 1958-1961</a:t>
            </a:r>
          </a:p>
        </p:txBody>
      </p:sp>
      <p:sp>
        <p:nvSpPr>
          <p:cNvPr id="3" name="TextBox 2"/>
          <p:cNvSpPr txBox="1"/>
          <p:nvPr/>
        </p:nvSpPr>
        <p:spPr>
          <a:xfrm rot="1439772">
            <a:off x="4669689" y="857789"/>
            <a:ext cx="4447463" cy="1077218"/>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Communism vs. Capitalism</a:t>
            </a:r>
            <a:endParaRPr lang="en-US" sz="3200" b="1" dirty="0">
              <a:solidFill>
                <a:srgbClr val="FFFF00"/>
              </a:solidFill>
              <a:latin typeface="Arial Black" pitchFamily="34" charset="0"/>
            </a:endParaRPr>
          </a:p>
        </p:txBody>
      </p:sp>
      <p:pic>
        <p:nvPicPr>
          <p:cNvPr id="33794" name="Picture 2" descr="http://chinadebate.com/files/2011/08/leap.jpeg"/>
          <p:cNvPicPr>
            <a:picLocks noChangeAspect="1" noChangeArrowheads="1"/>
          </p:cNvPicPr>
          <p:nvPr/>
        </p:nvPicPr>
        <p:blipFill>
          <a:blip r:embed="rId5" cstate="print"/>
          <a:srcRect/>
          <a:stretch>
            <a:fillRect/>
          </a:stretch>
        </p:blipFill>
        <p:spPr bwMode="auto">
          <a:xfrm>
            <a:off x="838200" y="1752600"/>
            <a:ext cx="2857500" cy="3981450"/>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fade">
                                      <p:cBhvr>
                                        <p:cTn id="7" dur="20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The people's communes are good, 1968"/>
          <p:cNvPicPr>
            <a:picLocks noChangeAspect="1" noChangeArrowheads="1"/>
          </p:cNvPicPr>
          <p:nvPr/>
        </p:nvPicPr>
        <p:blipFill>
          <a:blip r:embed="rId3" cstate="print"/>
          <a:srcRect/>
          <a:stretch>
            <a:fillRect/>
          </a:stretch>
        </p:blipFill>
        <p:spPr bwMode="auto">
          <a:xfrm>
            <a:off x="0" y="0"/>
            <a:ext cx="4706938" cy="6858000"/>
          </a:xfrm>
          <a:prstGeom prst="rect">
            <a:avLst/>
          </a:prstGeom>
          <a:noFill/>
        </p:spPr>
      </p:pic>
      <p:sp>
        <p:nvSpPr>
          <p:cNvPr id="6150" name="Text Box 6"/>
          <p:cNvSpPr txBox="1">
            <a:spLocks noChangeArrowheads="1"/>
          </p:cNvSpPr>
          <p:nvPr/>
        </p:nvSpPr>
        <p:spPr bwMode="auto">
          <a:xfrm>
            <a:off x="4724400" y="0"/>
            <a:ext cx="4419600" cy="5909310"/>
          </a:xfrm>
          <a:prstGeom prst="rect">
            <a:avLst/>
          </a:prstGeom>
          <a:noFill/>
          <a:ln w="9525">
            <a:noFill/>
            <a:miter lim="800000"/>
            <a:headEnd/>
            <a:tailEnd/>
          </a:ln>
          <a:effectLst/>
        </p:spPr>
        <p:txBody>
          <a:bodyPr>
            <a:spAutoFit/>
          </a:bodyPr>
          <a:lstStyle/>
          <a:p>
            <a:pPr>
              <a:spcBef>
                <a:spcPct val="50000"/>
              </a:spcBef>
            </a:pPr>
            <a:r>
              <a:rPr lang="en-US" sz="5400" b="1" u="sng" dirty="0">
                <a:solidFill>
                  <a:schemeClr val="bg1"/>
                </a:solidFill>
              </a:rPr>
              <a:t>Great Leap Forward</a:t>
            </a:r>
            <a:r>
              <a:rPr lang="en-US" sz="5400" dirty="0">
                <a:solidFill>
                  <a:schemeClr val="bg1"/>
                </a:solidFill>
              </a:rPr>
              <a:t>: 1958, Farms and industry organized into communes, </a:t>
            </a:r>
            <a:r>
              <a:rPr lang="en-US" sz="5400" b="1" i="1" dirty="0">
                <a:solidFill>
                  <a:schemeClr val="bg1"/>
                </a:solidFill>
              </a:rPr>
              <a:t>Disastrous</a:t>
            </a:r>
            <a:r>
              <a:rPr lang="en-US" sz="5400" dirty="0">
                <a:solidFill>
                  <a:schemeClr val="bg1"/>
                </a:solidFill>
              </a:rPr>
              <a:t>!</a:t>
            </a:r>
          </a:p>
        </p:txBody>
      </p:sp>
    </p:spTree>
    <p:custDataLst>
      <p:tags r:id="rId1"/>
    </p:custData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Sparrows%20of%20Palestine"/>
          <p:cNvPicPr>
            <a:picLocks noChangeAspect="1" noChangeArrowheads="1"/>
          </p:cNvPicPr>
          <p:nvPr/>
        </p:nvPicPr>
        <p:blipFill>
          <a:blip r:embed="rId3" cstate="print"/>
          <a:srcRect/>
          <a:stretch>
            <a:fillRect/>
          </a:stretch>
        </p:blipFill>
        <p:spPr bwMode="auto">
          <a:xfrm>
            <a:off x="5638800" y="2743200"/>
            <a:ext cx="3551238" cy="4267200"/>
          </a:xfrm>
          <a:prstGeom prst="rect">
            <a:avLst/>
          </a:prstGeom>
          <a:noFill/>
        </p:spPr>
      </p:pic>
      <p:pic>
        <p:nvPicPr>
          <p:cNvPr id="8198" name="Picture 6" descr="chn-57"/>
          <p:cNvPicPr>
            <a:picLocks noChangeAspect="1" noChangeArrowheads="1"/>
          </p:cNvPicPr>
          <p:nvPr/>
        </p:nvPicPr>
        <p:blipFill>
          <a:blip r:embed="rId4" cstate="print"/>
          <a:srcRect r="6546"/>
          <a:stretch>
            <a:fillRect/>
          </a:stretch>
        </p:blipFill>
        <p:spPr bwMode="auto">
          <a:xfrm>
            <a:off x="0" y="0"/>
            <a:ext cx="5767388" cy="4827588"/>
          </a:xfrm>
          <a:prstGeom prst="rect">
            <a:avLst/>
          </a:prstGeom>
          <a:noFill/>
        </p:spPr>
      </p:pic>
      <p:sp>
        <p:nvSpPr>
          <p:cNvPr id="8199" name="Freeform 7"/>
          <p:cNvSpPr>
            <a:spLocks/>
          </p:cNvSpPr>
          <p:nvPr/>
        </p:nvSpPr>
        <p:spPr bwMode="auto">
          <a:xfrm>
            <a:off x="6958013" y="171450"/>
            <a:ext cx="369887" cy="4000500"/>
          </a:xfrm>
          <a:custGeom>
            <a:avLst/>
            <a:gdLst/>
            <a:ahLst/>
            <a:cxnLst>
              <a:cxn ang="0">
                <a:pos x="135" y="0"/>
              </a:cxn>
              <a:cxn ang="0">
                <a:pos x="108" y="270"/>
              </a:cxn>
              <a:cxn ang="0">
                <a:pos x="126" y="972"/>
              </a:cxn>
              <a:cxn ang="0">
                <a:pos x="153" y="1341"/>
              </a:cxn>
              <a:cxn ang="0">
                <a:pos x="162" y="1584"/>
              </a:cxn>
              <a:cxn ang="0">
                <a:pos x="180" y="1746"/>
              </a:cxn>
              <a:cxn ang="0">
                <a:pos x="198" y="1800"/>
              </a:cxn>
              <a:cxn ang="0">
                <a:pos x="207" y="1827"/>
              </a:cxn>
              <a:cxn ang="0">
                <a:pos x="216" y="2169"/>
              </a:cxn>
              <a:cxn ang="0">
                <a:pos x="171" y="2304"/>
              </a:cxn>
              <a:cxn ang="0">
                <a:pos x="135" y="2412"/>
              </a:cxn>
              <a:cxn ang="0">
                <a:pos x="117" y="2466"/>
              </a:cxn>
              <a:cxn ang="0">
                <a:pos x="63" y="2502"/>
              </a:cxn>
              <a:cxn ang="0">
                <a:pos x="36" y="2520"/>
              </a:cxn>
              <a:cxn ang="0">
                <a:pos x="9" y="2484"/>
              </a:cxn>
            </a:cxnLst>
            <a:rect l="0" t="0" r="r" b="b"/>
            <a:pathLst>
              <a:path w="233" h="2520">
                <a:moveTo>
                  <a:pt x="135" y="0"/>
                </a:moveTo>
                <a:cubicBezTo>
                  <a:pt x="117" y="90"/>
                  <a:pt x="130" y="181"/>
                  <a:pt x="108" y="270"/>
                </a:cubicBezTo>
                <a:cubicBezTo>
                  <a:pt x="95" y="505"/>
                  <a:pt x="79" y="739"/>
                  <a:pt x="126" y="972"/>
                </a:cubicBezTo>
                <a:cubicBezTo>
                  <a:pt x="132" y="1095"/>
                  <a:pt x="133" y="1220"/>
                  <a:pt x="153" y="1341"/>
                </a:cubicBezTo>
                <a:cubicBezTo>
                  <a:pt x="156" y="1422"/>
                  <a:pt x="157" y="1503"/>
                  <a:pt x="162" y="1584"/>
                </a:cubicBezTo>
                <a:cubicBezTo>
                  <a:pt x="166" y="1638"/>
                  <a:pt x="174" y="1692"/>
                  <a:pt x="180" y="1746"/>
                </a:cubicBezTo>
                <a:cubicBezTo>
                  <a:pt x="182" y="1765"/>
                  <a:pt x="192" y="1782"/>
                  <a:pt x="198" y="1800"/>
                </a:cubicBezTo>
                <a:cubicBezTo>
                  <a:pt x="201" y="1809"/>
                  <a:pt x="207" y="1827"/>
                  <a:pt x="207" y="1827"/>
                </a:cubicBezTo>
                <a:cubicBezTo>
                  <a:pt x="213" y="1940"/>
                  <a:pt x="233" y="2056"/>
                  <a:pt x="216" y="2169"/>
                </a:cubicBezTo>
                <a:cubicBezTo>
                  <a:pt x="210" y="2212"/>
                  <a:pt x="185" y="2262"/>
                  <a:pt x="171" y="2304"/>
                </a:cubicBezTo>
                <a:cubicBezTo>
                  <a:pt x="159" y="2340"/>
                  <a:pt x="147" y="2376"/>
                  <a:pt x="135" y="2412"/>
                </a:cubicBezTo>
                <a:cubicBezTo>
                  <a:pt x="129" y="2430"/>
                  <a:pt x="133" y="2455"/>
                  <a:pt x="117" y="2466"/>
                </a:cubicBezTo>
                <a:cubicBezTo>
                  <a:pt x="99" y="2478"/>
                  <a:pt x="81" y="2490"/>
                  <a:pt x="63" y="2502"/>
                </a:cubicBezTo>
                <a:cubicBezTo>
                  <a:pt x="54" y="2508"/>
                  <a:pt x="36" y="2520"/>
                  <a:pt x="36" y="2520"/>
                </a:cubicBezTo>
                <a:cubicBezTo>
                  <a:pt x="0" y="2508"/>
                  <a:pt x="9" y="2520"/>
                  <a:pt x="9" y="2484"/>
                </a:cubicBezTo>
              </a:path>
            </a:pathLst>
          </a:custGeom>
          <a:noFill/>
          <a:ln w="57150" cmpd="sng">
            <a:solidFill>
              <a:srgbClr val="663300"/>
            </a:solidFill>
            <a:round/>
            <a:headEnd/>
            <a:tailEnd/>
          </a:ln>
          <a:effectLst/>
        </p:spPr>
        <p:txBody>
          <a:bodyPr/>
          <a:lstStyle/>
          <a:p>
            <a:endParaRPr lang="en-US"/>
          </a:p>
        </p:txBody>
      </p:sp>
      <p:sp>
        <p:nvSpPr>
          <p:cNvPr id="8200" name="Freeform 8"/>
          <p:cNvSpPr>
            <a:spLocks/>
          </p:cNvSpPr>
          <p:nvPr/>
        </p:nvSpPr>
        <p:spPr bwMode="auto">
          <a:xfrm>
            <a:off x="7165975" y="2843213"/>
            <a:ext cx="295275" cy="528637"/>
          </a:xfrm>
          <a:custGeom>
            <a:avLst/>
            <a:gdLst/>
            <a:ahLst/>
            <a:cxnLst>
              <a:cxn ang="0">
                <a:pos x="22" y="333"/>
              </a:cxn>
              <a:cxn ang="0">
                <a:pos x="112" y="252"/>
              </a:cxn>
              <a:cxn ang="0">
                <a:pos x="40" y="207"/>
              </a:cxn>
              <a:cxn ang="0">
                <a:pos x="22" y="180"/>
              </a:cxn>
              <a:cxn ang="0">
                <a:pos x="49" y="171"/>
              </a:cxn>
              <a:cxn ang="0">
                <a:pos x="103" y="162"/>
              </a:cxn>
              <a:cxn ang="0">
                <a:pos x="31" y="108"/>
              </a:cxn>
              <a:cxn ang="0">
                <a:pos x="4" y="99"/>
              </a:cxn>
              <a:cxn ang="0">
                <a:pos x="13" y="72"/>
              </a:cxn>
              <a:cxn ang="0">
                <a:pos x="103" y="63"/>
              </a:cxn>
              <a:cxn ang="0">
                <a:pos x="112" y="36"/>
              </a:cxn>
              <a:cxn ang="0">
                <a:pos x="58" y="18"/>
              </a:cxn>
              <a:cxn ang="0">
                <a:pos x="40" y="0"/>
              </a:cxn>
            </a:cxnLst>
            <a:rect l="0" t="0" r="r" b="b"/>
            <a:pathLst>
              <a:path w="186" h="333">
                <a:moveTo>
                  <a:pt x="22" y="333"/>
                </a:moveTo>
                <a:cubicBezTo>
                  <a:pt x="55" y="284"/>
                  <a:pt x="58" y="270"/>
                  <a:pt x="112" y="252"/>
                </a:cubicBezTo>
                <a:cubicBezTo>
                  <a:pt x="98" y="209"/>
                  <a:pt x="83" y="218"/>
                  <a:pt x="40" y="207"/>
                </a:cubicBezTo>
                <a:cubicBezTo>
                  <a:pt x="34" y="198"/>
                  <a:pt x="19" y="190"/>
                  <a:pt x="22" y="180"/>
                </a:cubicBezTo>
                <a:cubicBezTo>
                  <a:pt x="24" y="171"/>
                  <a:pt x="40" y="173"/>
                  <a:pt x="49" y="171"/>
                </a:cubicBezTo>
                <a:cubicBezTo>
                  <a:pt x="67" y="167"/>
                  <a:pt x="85" y="165"/>
                  <a:pt x="103" y="162"/>
                </a:cubicBezTo>
                <a:cubicBezTo>
                  <a:pt x="186" y="107"/>
                  <a:pt x="55" y="111"/>
                  <a:pt x="31" y="108"/>
                </a:cubicBezTo>
                <a:cubicBezTo>
                  <a:pt x="22" y="105"/>
                  <a:pt x="8" y="107"/>
                  <a:pt x="4" y="99"/>
                </a:cubicBezTo>
                <a:cubicBezTo>
                  <a:pt x="0" y="91"/>
                  <a:pt x="4" y="75"/>
                  <a:pt x="13" y="72"/>
                </a:cubicBezTo>
                <a:cubicBezTo>
                  <a:pt x="41" y="62"/>
                  <a:pt x="73" y="66"/>
                  <a:pt x="103" y="63"/>
                </a:cubicBezTo>
                <a:cubicBezTo>
                  <a:pt x="106" y="54"/>
                  <a:pt x="119" y="43"/>
                  <a:pt x="112" y="36"/>
                </a:cubicBezTo>
                <a:cubicBezTo>
                  <a:pt x="99" y="23"/>
                  <a:pt x="71" y="31"/>
                  <a:pt x="58" y="18"/>
                </a:cubicBezTo>
                <a:cubicBezTo>
                  <a:pt x="52" y="12"/>
                  <a:pt x="46" y="6"/>
                  <a:pt x="40" y="0"/>
                </a:cubicBezTo>
              </a:path>
            </a:pathLst>
          </a:custGeom>
          <a:noFill/>
          <a:ln w="57150" cmpd="sng">
            <a:solidFill>
              <a:srgbClr val="663300"/>
            </a:solidFill>
            <a:round/>
            <a:headEnd/>
            <a:tailEnd/>
          </a:ln>
          <a:effectLst/>
        </p:spPr>
        <p:txBody>
          <a:bodyPr/>
          <a:lstStyle/>
          <a:p>
            <a:endParaRPr lang="en-US"/>
          </a:p>
        </p:txBody>
      </p:sp>
      <p:sp>
        <p:nvSpPr>
          <p:cNvPr id="8201" name="Freeform 9"/>
          <p:cNvSpPr>
            <a:spLocks/>
          </p:cNvSpPr>
          <p:nvPr/>
        </p:nvSpPr>
        <p:spPr bwMode="auto">
          <a:xfrm>
            <a:off x="6958013" y="4043363"/>
            <a:ext cx="22225" cy="114300"/>
          </a:xfrm>
          <a:custGeom>
            <a:avLst/>
            <a:gdLst/>
            <a:ahLst/>
            <a:cxnLst>
              <a:cxn ang="0">
                <a:pos x="0" y="72"/>
              </a:cxn>
              <a:cxn ang="0">
                <a:pos x="9" y="0"/>
              </a:cxn>
            </a:cxnLst>
            <a:rect l="0" t="0" r="r" b="b"/>
            <a:pathLst>
              <a:path w="14" h="72">
                <a:moveTo>
                  <a:pt x="0" y="72"/>
                </a:moveTo>
                <a:cubicBezTo>
                  <a:pt x="14" y="31"/>
                  <a:pt x="9" y="54"/>
                  <a:pt x="9" y="0"/>
                </a:cubicBezTo>
              </a:path>
            </a:pathLst>
          </a:custGeom>
          <a:solidFill>
            <a:srgbClr val="663300"/>
          </a:solidFill>
          <a:ln w="57150" cmpd="sng">
            <a:solidFill>
              <a:srgbClr val="663300"/>
            </a:solidFill>
            <a:round/>
            <a:headEnd/>
            <a:tailEnd/>
          </a:ln>
          <a:effectLst/>
        </p:spPr>
        <p:txBody>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199"/>
                                        </p:tgtEl>
                                        <p:attrNameLst>
                                          <p:attrName>style.visibility</p:attrName>
                                        </p:attrNameLst>
                                      </p:cBhvr>
                                      <p:to>
                                        <p:strVal val="visible"/>
                                      </p:to>
                                    </p:set>
                                    <p:anim calcmode="lin" valueType="num">
                                      <p:cBhvr additive="base">
                                        <p:cTn id="7" dur="500" fill="hold"/>
                                        <p:tgtEl>
                                          <p:spTgt spid="8199"/>
                                        </p:tgtEl>
                                        <p:attrNameLst>
                                          <p:attrName>ppt_x</p:attrName>
                                        </p:attrNameLst>
                                      </p:cBhvr>
                                      <p:tavLst>
                                        <p:tav tm="0">
                                          <p:val>
                                            <p:strVal val="#ppt_x"/>
                                          </p:val>
                                        </p:tav>
                                        <p:tav tm="100000">
                                          <p:val>
                                            <p:strVal val="#ppt_x"/>
                                          </p:val>
                                        </p:tav>
                                      </p:tavLst>
                                    </p:anim>
                                    <p:anim calcmode="lin" valueType="num">
                                      <p:cBhvr additive="base">
                                        <p:cTn id="8" dur="500" fill="hold"/>
                                        <p:tgtEl>
                                          <p:spTgt spid="819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5" presetClass="entr" presetSubtype="0" fill="hold" grpId="0" nodeType="afterEffect">
                                  <p:stCondLst>
                                    <p:cond delay="0"/>
                                  </p:stCondLst>
                                  <p:childTnLst>
                                    <p:set>
                                      <p:cBhvr>
                                        <p:cTn id="11" dur="1" fill="hold">
                                          <p:stCondLst>
                                            <p:cond delay="0"/>
                                          </p:stCondLst>
                                        </p:cTn>
                                        <p:tgtEl>
                                          <p:spTgt spid="8201"/>
                                        </p:tgtEl>
                                        <p:attrNameLst>
                                          <p:attrName>style.visibility</p:attrName>
                                        </p:attrNameLst>
                                      </p:cBhvr>
                                      <p:to>
                                        <p:strVal val="visible"/>
                                      </p:to>
                                    </p:set>
                                    <p:anim calcmode="lin" valueType="num">
                                      <p:cBhvr>
                                        <p:cTn id="12" dur="1000" fill="hold"/>
                                        <p:tgtEl>
                                          <p:spTgt spid="8201"/>
                                        </p:tgtEl>
                                        <p:attrNameLst>
                                          <p:attrName>ppt_w</p:attrName>
                                        </p:attrNameLst>
                                      </p:cBhvr>
                                      <p:tavLst>
                                        <p:tav tm="0">
                                          <p:val>
                                            <p:strVal val="#ppt_w*0.70"/>
                                          </p:val>
                                        </p:tav>
                                        <p:tav tm="100000">
                                          <p:val>
                                            <p:strVal val="#ppt_w"/>
                                          </p:val>
                                        </p:tav>
                                      </p:tavLst>
                                    </p:anim>
                                    <p:anim calcmode="lin" valueType="num">
                                      <p:cBhvr>
                                        <p:cTn id="13" dur="1000" fill="hold"/>
                                        <p:tgtEl>
                                          <p:spTgt spid="8201"/>
                                        </p:tgtEl>
                                        <p:attrNameLst>
                                          <p:attrName>ppt_h</p:attrName>
                                        </p:attrNameLst>
                                      </p:cBhvr>
                                      <p:tavLst>
                                        <p:tav tm="0">
                                          <p:val>
                                            <p:strVal val="#ppt_h"/>
                                          </p:val>
                                        </p:tav>
                                        <p:tav tm="100000">
                                          <p:val>
                                            <p:strVal val="#ppt_h"/>
                                          </p:val>
                                        </p:tav>
                                      </p:tavLst>
                                    </p:anim>
                                    <p:animEffect transition="in" filter="fade">
                                      <p:cBhvr>
                                        <p:cTn id="14" dur="1000"/>
                                        <p:tgtEl>
                                          <p:spTgt spid="8201"/>
                                        </p:tgtEl>
                                      </p:cBhvr>
                                    </p:animEffect>
                                  </p:childTnLst>
                                </p:cTn>
                              </p:par>
                              <p:par>
                                <p:cTn id="15" presetID="31" presetClass="entr" presetSubtype="0" fill="hold" grpId="0" nodeType="withEffect">
                                  <p:stCondLst>
                                    <p:cond delay="0"/>
                                  </p:stCondLst>
                                  <p:iterate type="lt">
                                    <p:tmPct val="5000"/>
                                  </p:iterate>
                                  <p:childTnLst>
                                    <p:set>
                                      <p:cBhvr>
                                        <p:cTn id="16" dur="1" fill="hold">
                                          <p:stCondLst>
                                            <p:cond delay="0"/>
                                          </p:stCondLst>
                                        </p:cTn>
                                        <p:tgtEl>
                                          <p:spTgt spid="8200"/>
                                        </p:tgtEl>
                                        <p:attrNameLst>
                                          <p:attrName>style.visibility</p:attrName>
                                        </p:attrNameLst>
                                      </p:cBhvr>
                                      <p:to>
                                        <p:strVal val="visible"/>
                                      </p:to>
                                    </p:set>
                                    <p:anim calcmode="lin" valueType="num">
                                      <p:cBhvr>
                                        <p:cTn id="17" dur="1000" fill="hold"/>
                                        <p:tgtEl>
                                          <p:spTgt spid="8200"/>
                                        </p:tgtEl>
                                        <p:attrNameLst>
                                          <p:attrName>ppt_w</p:attrName>
                                        </p:attrNameLst>
                                      </p:cBhvr>
                                      <p:tavLst>
                                        <p:tav tm="0">
                                          <p:val>
                                            <p:fltVal val="0"/>
                                          </p:val>
                                        </p:tav>
                                        <p:tav tm="100000">
                                          <p:val>
                                            <p:strVal val="#ppt_w"/>
                                          </p:val>
                                        </p:tav>
                                      </p:tavLst>
                                    </p:anim>
                                    <p:anim calcmode="lin" valueType="num">
                                      <p:cBhvr>
                                        <p:cTn id="18" dur="1000" fill="hold"/>
                                        <p:tgtEl>
                                          <p:spTgt spid="8200"/>
                                        </p:tgtEl>
                                        <p:attrNameLst>
                                          <p:attrName>ppt_h</p:attrName>
                                        </p:attrNameLst>
                                      </p:cBhvr>
                                      <p:tavLst>
                                        <p:tav tm="0">
                                          <p:val>
                                            <p:fltVal val="0"/>
                                          </p:val>
                                        </p:tav>
                                        <p:tav tm="100000">
                                          <p:val>
                                            <p:strVal val="#ppt_h"/>
                                          </p:val>
                                        </p:tav>
                                      </p:tavLst>
                                    </p:anim>
                                    <p:anim calcmode="lin" valueType="num">
                                      <p:cBhvr>
                                        <p:cTn id="19" dur="1000" fill="hold"/>
                                        <p:tgtEl>
                                          <p:spTgt spid="8200"/>
                                        </p:tgtEl>
                                        <p:attrNameLst>
                                          <p:attrName>style.rotation</p:attrName>
                                        </p:attrNameLst>
                                      </p:cBhvr>
                                      <p:tavLst>
                                        <p:tav tm="0">
                                          <p:val>
                                            <p:fltVal val="90"/>
                                          </p:val>
                                        </p:tav>
                                        <p:tav tm="100000">
                                          <p:val>
                                            <p:fltVal val="0"/>
                                          </p:val>
                                        </p:tav>
                                      </p:tavLst>
                                    </p:anim>
                                    <p:animEffect transition="in" filter="fade">
                                      <p:cBhvr>
                                        <p:cTn id="20" dur="10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9" grpId="0" animBg="1"/>
      <p:bldP spid="8200" grpId="0" animBg="1"/>
      <p:bldP spid="820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ww.cvce.eu/content/publication/2008/9/22/d7ac73ee-f779-4561-838f-40b564c7cfc4/publishable.jpg"/>
          <p:cNvPicPr>
            <a:picLocks noChangeAspect="1" noChangeArrowheads="1"/>
          </p:cNvPicPr>
          <p:nvPr/>
        </p:nvPicPr>
        <p:blipFill>
          <a:blip r:embed="rId3" cstate="print"/>
          <a:srcRect/>
          <a:stretch>
            <a:fillRect/>
          </a:stretch>
        </p:blipFill>
        <p:spPr bwMode="auto">
          <a:xfrm>
            <a:off x="533400" y="1828800"/>
            <a:ext cx="6210300" cy="4476751"/>
          </a:xfrm>
          <a:prstGeom prst="rect">
            <a:avLst/>
          </a:prstGeom>
          <a:noFill/>
        </p:spPr>
      </p:pic>
      <p:sp>
        <p:nvSpPr>
          <p:cNvPr id="2" name="TextBox 1"/>
          <p:cNvSpPr txBox="1"/>
          <p:nvPr/>
        </p:nvSpPr>
        <p:spPr>
          <a:xfrm>
            <a:off x="228600" y="0"/>
            <a:ext cx="8915400" cy="523220"/>
          </a:xfrm>
          <a:prstGeom prst="rect">
            <a:avLst/>
          </a:prstGeom>
          <a:noFill/>
        </p:spPr>
        <p:txBody>
          <a:bodyPr wrap="square" rtlCol="0">
            <a:spAutoFit/>
          </a:bodyPr>
          <a:lstStyle/>
          <a:p>
            <a:pPr>
              <a:buSzPct val="150000"/>
              <a:buBlip>
                <a:blip r:embed="rId4"/>
              </a:buBlip>
            </a:pPr>
            <a:r>
              <a:rPr lang="en-US" sz="2800" dirty="0" smtClean="0">
                <a:solidFill>
                  <a:srgbClr val="FF0000"/>
                </a:solidFill>
              </a:rPr>
              <a:t>  European Economic Community Established, 1957</a:t>
            </a:r>
          </a:p>
        </p:txBody>
      </p:sp>
      <p:sp>
        <p:nvSpPr>
          <p:cNvPr id="3" name="TextBox 2"/>
          <p:cNvSpPr txBox="1"/>
          <p:nvPr/>
        </p:nvSpPr>
        <p:spPr>
          <a:xfrm rot="1439772">
            <a:off x="4669689" y="1086388"/>
            <a:ext cx="4447463" cy="1077218"/>
          </a:xfrm>
          <a:prstGeom prst="rect">
            <a:avLst/>
          </a:prstGeom>
          <a:noFill/>
          <a:ln>
            <a:solidFill>
              <a:srgbClr val="FFFF00"/>
            </a:solidFill>
            <a:prstDash val="dashDot"/>
          </a:ln>
        </p:spPr>
        <p:txBody>
          <a:bodyPr wrap="square" rtlCol="0">
            <a:spAutoFit/>
          </a:bodyPr>
          <a:lstStyle/>
          <a:p>
            <a:pPr algn="ctr"/>
            <a:r>
              <a:rPr lang="en-US" sz="3200" b="1" dirty="0" smtClean="0">
                <a:solidFill>
                  <a:srgbClr val="FFFF00"/>
                </a:solidFill>
                <a:latin typeface="Arial Black" pitchFamily="34" charset="0"/>
              </a:rPr>
              <a:t>Global inter-connectedness</a:t>
            </a:r>
            <a:endParaRPr lang="en-US" sz="3200" b="1" dirty="0">
              <a:solidFill>
                <a:srgbClr val="FFFF00"/>
              </a:solidFill>
              <a:latin typeface="Arial Black" pitchFamily="34" charset="0"/>
            </a:endParaRPr>
          </a:p>
        </p:txBody>
      </p:sp>
    </p:spTree>
    <p:custDataLst>
      <p:tags r:id="rId1"/>
    </p:custData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915400" cy="523220"/>
          </a:xfrm>
          <a:prstGeom prst="rect">
            <a:avLst/>
          </a:prstGeom>
          <a:noFill/>
        </p:spPr>
        <p:txBody>
          <a:bodyPr wrap="square" rtlCol="0">
            <a:spAutoFit/>
          </a:bodyPr>
          <a:lstStyle/>
          <a:p>
            <a:pPr>
              <a:buSzPct val="150000"/>
              <a:buBlip>
                <a:blip r:embed="rId3"/>
              </a:buBlip>
            </a:pPr>
            <a:r>
              <a:rPr lang="en-US" sz="2800" dirty="0" smtClean="0">
                <a:solidFill>
                  <a:srgbClr val="FF0000"/>
                </a:solidFill>
              </a:rPr>
              <a:t>  Morocco, Tunis, Libya &amp; Ghana gain independence</a:t>
            </a:r>
          </a:p>
        </p:txBody>
      </p:sp>
      <p:sp>
        <p:nvSpPr>
          <p:cNvPr id="3" name="TextBox 2"/>
          <p:cNvSpPr txBox="1"/>
          <p:nvPr/>
        </p:nvSpPr>
        <p:spPr>
          <a:xfrm rot="1439772">
            <a:off x="4669688" y="857788"/>
            <a:ext cx="4447463" cy="1077218"/>
          </a:xfrm>
          <a:prstGeom prst="rect">
            <a:avLst/>
          </a:prstGeom>
          <a:noFill/>
          <a:ln>
            <a:solidFill>
              <a:srgbClr val="FFFF00"/>
            </a:solidFill>
            <a:prstDash val="lgDashDot"/>
          </a:ln>
        </p:spPr>
        <p:txBody>
          <a:bodyPr wrap="square" rtlCol="0">
            <a:spAutoFit/>
          </a:bodyPr>
          <a:lstStyle/>
          <a:p>
            <a:pPr algn="ctr"/>
            <a:r>
              <a:rPr lang="en-US" sz="3200" b="1" dirty="0" smtClean="0">
                <a:solidFill>
                  <a:srgbClr val="FFFF00"/>
                </a:solidFill>
                <a:latin typeface="Arial Black" pitchFamily="34" charset="0"/>
              </a:rPr>
              <a:t>Legacy of Imperialism</a:t>
            </a:r>
            <a:endParaRPr lang="en-US" sz="3200" b="1" dirty="0">
              <a:solidFill>
                <a:srgbClr val="FFFF00"/>
              </a:solidFill>
              <a:latin typeface="Arial Black" pitchFamily="34" charset="0"/>
            </a:endParaRPr>
          </a:p>
        </p:txBody>
      </p:sp>
      <p:pic>
        <p:nvPicPr>
          <p:cNvPr id="31746" name="Picture 2" descr="http://pslarson2.files.wordpress.com/2011/01/murdockmapbound.png"/>
          <p:cNvPicPr>
            <a:picLocks noChangeAspect="1" noChangeArrowheads="1"/>
          </p:cNvPicPr>
          <p:nvPr/>
        </p:nvPicPr>
        <p:blipFill>
          <a:blip r:embed="rId4" cstate="print"/>
          <a:srcRect t="9807" b="10333"/>
          <a:stretch>
            <a:fillRect/>
          </a:stretch>
        </p:blipFill>
        <p:spPr bwMode="auto">
          <a:xfrm>
            <a:off x="533400" y="1600199"/>
            <a:ext cx="4953000" cy="5121469"/>
          </a:xfrm>
          <a:prstGeom prst="rect">
            <a:avLst/>
          </a:prstGeom>
          <a:noFill/>
        </p:spPr>
      </p:pic>
      <p:sp>
        <p:nvSpPr>
          <p:cNvPr id="5" name="TextBox 4"/>
          <p:cNvSpPr txBox="1"/>
          <p:nvPr/>
        </p:nvSpPr>
        <p:spPr>
          <a:xfrm>
            <a:off x="5638800" y="2667000"/>
            <a:ext cx="3124200" cy="3046988"/>
          </a:xfrm>
          <a:prstGeom prst="rect">
            <a:avLst/>
          </a:prstGeom>
          <a:noFill/>
        </p:spPr>
        <p:txBody>
          <a:bodyPr wrap="square" rtlCol="0">
            <a:spAutoFit/>
          </a:bodyPr>
          <a:lstStyle/>
          <a:p>
            <a:r>
              <a:rPr lang="en-US" sz="2400" dirty="0" smtClean="0">
                <a:solidFill>
                  <a:schemeClr val="bg1"/>
                </a:solidFill>
              </a:rPr>
              <a:t>Challenges</a:t>
            </a:r>
          </a:p>
          <a:p>
            <a:r>
              <a:rPr lang="en-US" sz="2400" dirty="0" smtClean="0">
                <a:solidFill>
                  <a:schemeClr val="bg1"/>
                </a:solidFill>
              </a:rPr>
              <a:t>-cold war rivalries</a:t>
            </a:r>
          </a:p>
          <a:p>
            <a:pPr>
              <a:buFontTx/>
              <a:buChar char="-"/>
            </a:pPr>
            <a:r>
              <a:rPr lang="en-US" sz="2400" dirty="0" smtClean="0">
                <a:solidFill>
                  <a:schemeClr val="bg1"/>
                </a:solidFill>
              </a:rPr>
              <a:t>Internal tribal conflict</a:t>
            </a:r>
          </a:p>
          <a:p>
            <a:pPr>
              <a:buFontTx/>
              <a:buChar char="-"/>
            </a:pPr>
            <a:r>
              <a:rPr lang="en-US" sz="2400" dirty="0" smtClean="0">
                <a:solidFill>
                  <a:schemeClr val="bg1"/>
                </a:solidFill>
              </a:rPr>
              <a:t> White settlement</a:t>
            </a:r>
          </a:p>
          <a:p>
            <a:endParaRPr lang="en-US" sz="2400" dirty="0" smtClean="0">
              <a:solidFill>
                <a:schemeClr val="bg1"/>
              </a:solidFill>
            </a:endParaRPr>
          </a:p>
          <a:p>
            <a:r>
              <a:rPr lang="en-US" sz="2400" dirty="0" smtClean="0">
                <a:solidFill>
                  <a:schemeClr val="bg1"/>
                </a:solidFill>
              </a:rPr>
              <a:t>Took two basic paths:</a:t>
            </a:r>
          </a:p>
          <a:p>
            <a:pPr>
              <a:buFontTx/>
              <a:buChar char="-"/>
            </a:pPr>
            <a:r>
              <a:rPr lang="en-US" sz="2400" dirty="0" smtClean="0">
                <a:solidFill>
                  <a:schemeClr val="bg1"/>
                </a:solidFill>
              </a:rPr>
              <a:t>Violent like Algeria</a:t>
            </a:r>
          </a:p>
          <a:p>
            <a:pPr>
              <a:buFontTx/>
              <a:buChar char="-"/>
            </a:pPr>
            <a:r>
              <a:rPr lang="en-US" sz="2400" dirty="0" smtClean="0">
                <a:solidFill>
                  <a:schemeClr val="bg1"/>
                </a:solidFill>
              </a:rPr>
              <a:t> Diplomatic like Ghana</a:t>
            </a:r>
            <a:endParaRPr lang="en-US" sz="2400" dirty="0">
              <a:solidFill>
                <a:schemeClr val="bg1"/>
              </a:solidFill>
            </a:endParaRPr>
          </a:p>
        </p:txBody>
      </p:sp>
    </p:spTree>
    <p:custDataLst>
      <p:tags r:id="rId1"/>
    </p:custData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7400" y="6488668"/>
            <a:ext cx="4876800" cy="369332"/>
          </a:xfrm>
          <a:prstGeom prst="rect">
            <a:avLst/>
          </a:prstGeom>
        </p:spPr>
        <p:txBody>
          <a:bodyPr wrap="square">
            <a:spAutoFit/>
          </a:bodyPr>
          <a:lstStyle/>
          <a:p>
            <a:r>
              <a:rPr lang="en-US" dirty="0" smtClean="0">
                <a:solidFill>
                  <a:schemeClr val="bg1"/>
                </a:solidFill>
              </a:rPr>
              <a:t>http://</a:t>
            </a:r>
            <a:r>
              <a:rPr lang="en-US" dirty="0" smtClean="0">
                <a:solidFill>
                  <a:schemeClr val="bg1"/>
                </a:solidFill>
                <a:hlinkClick r:id="rId4"/>
              </a:rPr>
              <a:t>www.youtube.com/watch?v=Ca3M2feqJk8</a:t>
            </a:r>
            <a:endParaRPr lang="en-US" dirty="0">
              <a:solidFill>
                <a:schemeClr val="bg1"/>
              </a:solidFill>
            </a:endParaRPr>
          </a:p>
        </p:txBody>
      </p:sp>
      <p:sp>
        <p:nvSpPr>
          <p:cNvPr id="3" name="TextBox 2"/>
          <p:cNvSpPr txBox="1"/>
          <p:nvPr/>
        </p:nvSpPr>
        <p:spPr>
          <a:xfrm>
            <a:off x="6858000" y="0"/>
            <a:ext cx="2286000" cy="4247317"/>
          </a:xfrm>
          <a:prstGeom prst="rect">
            <a:avLst/>
          </a:prstGeom>
          <a:noFill/>
        </p:spPr>
        <p:txBody>
          <a:bodyPr wrap="square" rtlCol="0">
            <a:spAutoFit/>
          </a:bodyPr>
          <a:lstStyle/>
          <a:p>
            <a:pPr algn="ctr"/>
            <a:r>
              <a:rPr lang="en-US" b="1" u="sng" dirty="0" smtClean="0">
                <a:solidFill>
                  <a:schemeClr val="bg1"/>
                </a:solidFill>
              </a:rPr>
              <a:t>France was determined to hold on to Algeria</a:t>
            </a:r>
          </a:p>
          <a:p>
            <a:pPr>
              <a:buFontTx/>
              <a:buChar char="-"/>
            </a:pPr>
            <a:r>
              <a:rPr lang="en-US" dirty="0" smtClean="0">
                <a:solidFill>
                  <a:schemeClr val="bg1"/>
                </a:solidFill>
              </a:rPr>
              <a:t>Large white population ( 2 million)</a:t>
            </a:r>
          </a:p>
          <a:p>
            <a:pPr>
              <a:buFontTx/>
              <a:buChar char="-"/>
            </a:pPr>
            <a:r>
              <a:rPr lang="en-US" dirty="0" smtClean="0">
                <a:solidFill>
                  <a:schemeClr val="bg1"/>
                </a:solidFill>
              </a:rPr>
              <a:t> Officially part of France</a:t>
            </a:r>
          </a:p>
          <a:p>
            <a:pPr>
              <a:buFontTx/>
              <a:buChar char="-"/>
            </a:pPr>
            <a:r>
              <a:rPr lang="en-US" dirty="0" smtClean="0">
                <a:solidFill>
                  <a:schemeClr val="bg1"/>
                </a:solidFill>
              </a:rPr>
              <a:t> Focus on Algeria allowed other French colonies of Africa to gain independence</a:t>
            </a:r>
            <a:br>
              <a:rPr lang="en-US" dirty="0" smtClean="0">
                <a:solidFill>
                  <a:schemeClr val="bg1"/>
                </a:solidFill>
              </a:rPr>
            </a:br>
            <a:r>
              <a:rPr lang="en-US" dirty="0" smtClean="0">
                <a:solidFill>
                  <a:schemeClr val="bg1"/>
                </a:solidFill>
              </a:rPr>
              <a:t>- led to a bloody war 1954-1962</a:t>
            </a:r>
          </a:p>
          <a:p>
            <a:pPr>
              <a:buFontTx/>
              <a:buChar char="-"/>
            </a:pPr>
            <a:r>
              <a:rPr lang="en-US" dirty="0" smtClean="0">
                <a:solidFill>
                  <a:schemeClr val="bg1"/>
                </a:solidFill>
              </a:rPr>
              <a:t> bred nationalism in Africa = Negritude</a:t>
            </a:r>
            <a:endParaRPr lang="en-US" dirty="0">
              <a:solidFill>
                <a:schemeClr val="bg1"/>
              </a:solidFill>
            </a:endParaRPr>
          </a:p>
        </p:txBody>
      </p:sp>
      <p:pic>
        <p:nvPicPr>
          <p:cNvPr id="4" name="Battle of Algiers trailer.wmv">
            <a:hlinkClick r:id="" action="ppaction://media"/>
          </p:cNvPr>
          <p:cNvPicPr>
            <a:picLocks noRot="1" noChangeAspect="1"/>
          </p:cNvPicPr>
          <p:nvPr>
            <a:videoFile r:link="rId2"/>
          </p:nvPr>
        </p:nvPicPr>
        <p:blipFill>
          <a:blip r:embed="rId5" cstate="print"/>
          <a:stretch>
            <a:fillRect/>
          </a:stretch>
        </p:blipFill>
        <p:spPr>
          <a:xfrm>
            <a:off x="0" y="0"/>
            <a:ext cx="6705600" cy="5029200"/>
          </a:xfrm>
          <a:prstGeom prst="rect">
            <a:avLst/>
          </a:prstGeom>
        </p:spPr>
      </p:pic>
    </p:spTree>
    <p:custDataLst>
      <p:tags r:id="rId1"/>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hana.JPG"/>
          <p:cNvPicPr>
            <a:picLocks noChangeAspect="1"/>
          </p:cNvPicPr>
          <p:nvPr/>
        </p:nvPicPr>
        <p:blipFill>
          <a:blip r:embed="rId3" cstate="print"/>
          <a:stretch>
            <a:fillRect/>
          </a:stretch>
        </p:blipFill>
        <p:spPr>
          <a:xfrm>
            <a:off x="508000" y="381000"/>
            <a:ext cx="6502400" cy="4876800"/>
          </a:xfrm>
          <a:prstGeom prst="rect">
            <a:avLst/>
          </a:prstGeom>
        </p:spPr>
      </p:pic>
      <p:sp>
        <p:nvSpPr>
          <p:cNvPr id="3" name="TextBox 2"/>
          <p:cNvSpPr txBox="1"/>
          <p:nvPr/>
        </p:nvSpPr>
        <p:spPr>
          <a:xfrm>
            <a:off x="5486400" y="5638800"/>
            <a:ext cx="3276600" cy="646331"/>
          </a:xfrm>
          <a:prstGeom prst="rect">
            <a:avLst/>
          </a:prstGeom>
          <a:noFill/>
        </p:spPr>
        <p:txBody>
          <a:bodyPr wrap="square" rtlCol="0">
            <a:spAutoFit/>
          </a:bodyPr>
          <a:lstStyle/>
          <a:p>
            <a:pPr algn="ctr"/>
            <a:r>
              <a:rPr lang="en-US" sz="3600" dirty="0" smtClean="0">
                <a:solidFill>
                  <a:schemeClr val="bg1"/>
                </a:solidFill>
              </a:rPr>
              <a:t>Ghana</a:t>
            </a:r>
            <a:endParaRPr lang="en-US" sz="3600" dirty="0">
              <a:solidFill>
                <a:schemeClr val="bg1"/>
              </a:solidFill>
            </a:endParaRPr>
          </a:p>
        </p:txBody>
      </p:sp>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0.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00.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0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0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03.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04.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05.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06.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07.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08.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09.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10.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1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1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13.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14.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15.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16.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17.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18.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19.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20.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2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2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23.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24.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25.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26.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27.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28.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29.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3.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30.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3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3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4.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5.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6.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7.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8.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9.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0.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3.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4.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5.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6.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7.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8.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9.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3.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30.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3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3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33.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34.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35.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36.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37.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38.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39.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4.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40.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4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4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43.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44.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45.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46.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47.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48.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49.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5.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50.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5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5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53.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54.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55.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56.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57.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58.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59.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6.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60.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6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6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63.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64.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65.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66.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67.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68.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69.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7.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70.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7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7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73.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74.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75.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76.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77.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78.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79.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8.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80.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8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8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83.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84.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85.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86.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87.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88.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89.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9.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90.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9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9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93.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94.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95.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96.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97.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98.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99.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1317</TotalTime>
  <Words>3220</Words>
  <Application>Microsoft Office PowerPoint</Application>
  <PresentationFormat>On-screen Show (4:3)</PresentationFormat>
  <Paragraphs>513</Paragraphs>
  <Slides>132</Slides>
  <Notes>10</Notes>
  <HiddenSlides>0</HiddenSlides>
  <MMClips>21</MMClips>
  <ScaleCrop>false</ScaleCrop>
  <HeadingPairs>
    <vt:vector size="4" baseType="variant">
      <vt:variant>
        <vt:lpstr>Theme</vt:lpstr>
      </vt:variant>
      <vt:variant>
        <vt:i4>1</vt:i4>
      </vt:variant>
      <vt:variant>
        <vt:lpstr>Slide Titles</vt:lpstr>
      </vt:variant>
      <vt:variant>
        <vt:i4>132</vt:i4>
      </vt:variant>
    </vt:vector>
  </HeadingPairs>
  <TitlesOfParts>
    <vt:vector size="13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The 14 Points</vt:lpstr>
      <vt:lpstr>Outcome</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vector>
  </TitlesOfParts>
  <Company>FCSS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Chad Hoge</dc:creator>
  <cp:lastModifiedBy>Chad Hoge</cp:lastModifiedBy>
  <cp:revision>148</cp:revision>
  <dcterms:created xsi:type="dcterms:W3CDTF">2012-03-16T19:15:27Z</dcterms:created>
  <dcterms:modified xsi:type="dcterms:W3CDTF">2012-03-23T12:22:03Z</dcterms:modified>
</cp:coreProperties>
</file>